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png"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66.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Lst>
  <p:notesMasterIdLst>
    <p:notesMasterId r:id="rId107"/>
  </p:notesMasterIdLst>
  <p:handoutMasterIdLst>
    <p:handoutMasterId r:id="rId108"/>
  </p:handoutMasterIdLst>
  <p:sldIdLst>
    <p:sldId id="256" r:id="rId2"/>
    <p:sldId id="443" r:id="rId3"/>
    <p:sldId id="444" r:id="rId4"/>
    <p:sldId id="445" r:id="rId5"/>
    <p:sldId id="505" r:id="rId6"/>
    <p:sldId id="446" r:id="rId7"/>
    <p:sldId id="447" r:id="rId8"/>
    <p:sldId id="470" r:id="rId9"/>
    <p:sldId id="471" r:id="rId10"/>
    <p:sldId id="472" r:id="rId11"/>
    <p:sldId id="473" r:id="rId12"/>
    <p:sldId id="474" r:id="rId13"/>
    <p:sldId id="475" r:id="rId14"/>
    <p:sldId id="458" r:id="rId15"/>
    <p:sldId id="459" r:id="rId16"/>
    <p:sldId id="460" r:id="rId17"/>
    <p:sldId id="465" r:id="rId18"/>
    <p:sldId id="466" r:id="rId19"/>
    <p:sldId id="468" r:id="rId20"/>
    <p:sldId id="497" r:id="rId21"/>
    <p:sldId id="260" r:id="rId22"/>
    <p:sldId id="476" r:id="rId23"/>
    <p:sldId id="491" r:id="rId24"/>
    <p:sldId id="492" r:id="rId25"/>
    <p:sldId id="493" r:id="rId26"/>
    <p:sldId id="536" r:id="rId27"/>
    <p:sldId id="585" r:id="rId28"/>
    <p:sldId id="477" r:id="rId29"/>
    <p:sldId id="479" r:id="rId30"/>
    <p:sldId id="480" r:id="rId31"/>
    <p:sldId id="481" r:id="rId32"/>
    <p:sldId id="494" r:id="rId33"/>
    <p:sldId id="482" r:id="rId34"/>
    <p:sldId id="483" r:id="rId35"/>
    <p:sldId id="484" r:id="rId36"/>
    <p:sldId id="485" r:id="rId37"/>
    <p:sldId id="486" r:id="rId38"/>
    <p:sldId id="488" r:id="rId39"/>
    <p:sldId id="489" r:id="rId40"/>
    <p:sldId id="504" r:id="rId41"/>
    <p:sldId id="268" r:id="rId42"/>
    <p:sldId id="269" r:id="rId43"/>
    <p:sldId id="270" r:id="rId44"/>
    <p:sldId id="282" r:id="rId45"/>
    <p:sldId id="271" r:id="rId46"/>
    <p:sldId id="272" r:id="rId47"/>
    <p:sldId id="273" r:id="rId48"/>
    <p:sldId id="274" r:id="rId49"/>
    <p:sldId id="275" r:id="rId50"/>
    <p:sldId id="502" r:id="rId51"/>
    <p:sldId id="503" r:id="rId52"/>
    <p:sldId id="538" r:id="rId53"/>
    <p:sldId id="539" r:id="rId54"/>
    <p:sldId id="540" r:id="rId55"/>
    <p:sldId id="541" r:id="rId56"/>
    <p:sldId id="542" r:id="rId57"/>
    <p:sldId id="543" r:id="rId58"/>
    <p:sldId id="544" r:id="rId59"/>
    <p:sldId id="545" r:id="rId60"/>
    <p:sldId id="277" r:id="rId61"/>
    <p:sldId id="280" r:id="rId62"/>
    <p:sldId id="276" r:id="rId63"/>
    <p:sldId id="279" r:id="rId64"/>
    <p:sldId id="278" r:id="rId65"/>
    <p:sldId id="498" r:id="rId66"/>
    <p:sldId id="287" r:id="rId67"/>
    <p:sldId id="288" r:id="rId68"/>
    <p:sldId id="289" r:id="rId69"/>
    <p:sldId id="365" r:id="rId70"/>
    <p:sldId id="355" r:id="rId71"/>
    <p:sldId id="356" r:id="rId72"/>
    <p:sldId id="357" r:id="rId73"/>
    <p:sldId id="361" r:id="rId74"/>
    <p:sldId id="360" r:id="rId75"/>
    <p:sldId id="378" r:id="rId76"/>
    <p:sldId id="362" r:id="rId77"/>
    <p:sldId id="510" r:id="rId78"/>
    <p:sldId id="511" r:id="rId79"/>
    <p:sldId id="537" r:id="rId80"/>
    <p:sldId id="290" r:id="rId81"/>
    <p:sldId id="292" r:id="rId82"/>
    <p:sldId id="326" r:id="rId83"/>
    <p:sldId id="325" r:id="rId84"/>
    <p:sldId id="506" r:id="rId85"/>
    <p:sldId id="507" r:id="rId86"/>
    <p:sldId id="508" r:id="rId87"/>
    <p:sldId id="509" r:id="rId88"/>
    <p:sldId id="512" r:id="rId89"/>
    <p:sldId id="513" r:id="rId90"/>
    <p:sldId id="514" r:id="rId91"/>
    <p:sldId id="515" r:id="rId92"/>
    <p:sldId id="516" r:id="rId93"/>
    <p:sldId id="517" r:id="rId94"/>
    <p:sldId id="518" r:id="rId95"/>
    <p:sldId id="586" r:id="rId96"/>
    <p:sldId id="519" r:id="rId97"/>
    <p:sldId id="520" r:id="rId98"/>
    <p:sldId id="522" r:id="rId99"/>
    <p:sldId id="523" r:id="rId100"/>
    <p:sldId id="524" r:id="rId101"/>
    <p:sldId id="525" r:id="rId102"/>
    <p:sldId id="533" r:id="rId103"/>
    <p:sldId id="534" r:id="rId104"/>
    <p:sldId id="499" r:id="rId105"/>
    <p:sldId id="430" r:id="rId10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5CC4A1"/>
    <a:srgbClr val="008000"/>
    <a:srgbClr val="954FB1"/>
    <a:srgbClr val="3C919A"/>
    <a:srgbClr val="6EA92D"/>
    <a:srgbClr val="C1C4C7"/>
    <a:srgbClr val="BCB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3758" autoAdjust="0"/>
  </p:normalViewPr>
  <p:slideViewPr>
    <p:cSldViewPr>
      <p:cViewPr>
        <p:scale>
          <a:sx n="80" d="100"/>
          <a:sy n="80" d="100"/>
        </p:scale>
        <p:origin x="40" y="64"/>
      </p:cViewPr>
      <p:guideLst>
        <p:guide orient="horz" pos="162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52" d="100"/>
        <a:sy n="52" d="100"/>
      </p:scale>
      <p:origin x="0" y="0"/>
    </p:cViewPr>
  </p:sorterViewPr>
  <p:notesViewPr>
    <p:cSldViewPr>
      <p:cViewPr varScale="1">
        <p:scale>
          <a:sx n="64" d="100"/>
          <a:sy n="64" d="100"/>
        </p:scale>
        <p:origin x="-313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81.xml"/></Relationships>
</file>

<file path=ppt/diagrams/_rels/data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 Id="rId4" Type="http://schemas.openxmlformats.org/officeDocument/2006/relationships/image" Target="../media/image78.jpeg"/></Relationships>
</file>

<file path=ppt/diagrams/_rels/data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 Id="rId4" Type="http://schemas.openxmlformats.org/officeDocument/2006/relationships/image" Target="../media/image82.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 Id="rId4" Type="http://schemas.openxmlformats.org/officeDocument/2006/relationships/image" Target="../media/image78.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 Id="rId4" Type="http://schemas.openxmlformats.org/officeDocument/2006/relationships/image" Target="../media/image82.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6F179-6E6C-4F38-9519-0C14D8157D61}" type="doc">
      <dgm:prSet loTypeId="urn:microsoft.com/office/officeart/2005/8/layout/cycle2" loCatId="cycle" qsTypeId="urn:microsoft.com/office/officeart/2005/8/quickstyle/3d2#1" qsCatId="3D" csTypeId="urn:microsoft.com/office/officeart/2005/8/colors/colorful4" csCatId="colorful" phldr="1"/>
      <dgm:spPr/>
      <dgm:t>
        <a:bodyPr/>
        <a:lstStyle/>
        <a:p>
          <a:endParaRPr lang="zh-CN" altLang="en-US"/>
        </a:p>
      </dgm:t>
    </dgm:pt>
    <dgm:pt modelId="{9ED15439-A448-47F5-A10A-11BD06DB3934}">
      <dgm:prSet phldrT="[文本]"/>
      <dgm:spPr/>
      <dgm:t>
        <a:bodyPr/>
        <a:lstStyle/>
        <a:p>
          <a:r>
            <a:rPr lang="zh-CN" altLang="en-US" dirty="0"/>
            <a:t>计算算法与</a:t>
          </a:r>
          <a:endParaRPr lang="en-US" altLang="zh-CN" dirty="0"/>
        </a:p>
        <a:p>
          <a:r>
            <a:rPr lang="zh-CN" altLang="en-US" dirty="0"/>
            <a:t>数据结构</a:t>
          </a:r>
        </a:p>
      </dgm:t>
    </dgm:pt>
    <dgm:pt modelId="{EC0B5BD9-18BB-4BBD-9E19-A03CBE01EEA0}" type="parTrans" cxnId="{EC1C0047-DA6F-4974-8684-E6B60E897CFB}">
      <dgm:prSet/>
      <dgm:spPr/>
      <dgm:t>
        <a:bodyPr/>
        <a:lstStyle/>
        <a:p>
          <a:endParaRPr lang="zh-CN" altLang="en-US"/>
        </a:p>
      </dgm:t>
    </dgm:pt>
    <dgm:pt modelId="{39D913D4-1B4C-4440-A595-BE29EFAF6E62}" type="sibTrans" cxnId="{EC1C0047-DA6F-4974-8684-E6B60E897CFB}">
      <dgm:prSet/>
      <dgm:spPr/>
      <dgm:t>
        <a:bodyPr/>
        <a:lstStyle/>
        <a:p>
          <a:endParaRPr lang="zh-CN" altLang="en-US"/>
        </a:p>
      </dgm:t>
    </dgm:pt>
    <dgm:pt modelId="{A7C285D8-9222-4E27-A582-809723A38828}">
      <dgm:prSet phldrT="[文本]"/>
      <dgm:spPr/>
      <dgm:t>
        <a:bodyPr/>
        <a:lstStyle/>
        <a:p>
          <a:r>
            <a:rPr lang="zh-CN" altLang="en-US" dirty="0"/>
            <a:t>软件工程与</a:t>
          </a:r>
          <a:endParaRPr lang="en-US" altLang="zh-CN" dirty="0"/>
        </a:p>
        <a:p>
          <a:r>
            <a:rPr lang="zh-CN" altLang="en-US" dirty="0"/>
            <a:t>程序设计</a:t>
          </a:r>
        </a:p>
      </dgm:t>
    </dgm:pt>
    <dgm:pt modelId="{0D929621-B637-4CA7-951E-8F8F318EB0CD}" type="parTrans" cxnId="{573CD611-3CEF-4275-82CF-6E998901D505}">
      <dgm:prSet/>
      <dgm:spPr/>
      <dgm:t>
        <a:bodyPr/>
        <a:lstStyle/>
        <a:p>
          <a:endParaRPr lang="zh-CN" altLang="en-US"/>
        </a:p>
      </dgm:t>
    </dgm:pt>
    <dgm:pt modelId="{8CC51D81-3100-4622-A98F-5BB2234F6CD1}" type="sibTrans" cxnId="{573CD611-3CEF-4275-82CF-6E998901D505}">
      <dgm:prSet/>
      <dgm:spPr/>
      <dgm:t>
        <a:bodyPr/>
        <a:lstStyle/>
        <a:p>
          <a:endParaRPr lang="zh-CN" altLang="en-US"/>
        </a:p>
      </dgm:t>
    </dgm:pt>
    <dgm:pt modelId="{14937571-F962-41B6-8638-059612080854}">
      <dgm:prSet phldrT="[文本]"/>
      <dgm:spPr/>
      <dgm:t>
        <a:bodyPr/>
        <a:lstStyle/>
        <a:p>
          <a:r>
            <a:rPr lang="zh-CN" altLang="en-US"/>
            <a:t>图灵机</a:t>
          </a:r>
        </a:p>
      </dgm:t>
    </dgm:pt>
    <dgm:pt modelId="{4C55AD95-65FE-4295-A7E3-363A237806B4}" type="parTrans" cxnId="{D39D1A55-9863-41AA-9CAB-66D5FA11DD5A}">
      <dgm:prSet/>
      <dgm:spPr/>
      <dgm:t>
        <a:bodyPr/>
        <a:lstStyle/>
        <a:p>
          <a:endParaRPr lang="zh-CN" altLang="en-US"/>
        </a:p>
      </dgm:t>
    </dgm:pt>
    <dgm:pt modelId="{0DC6DBDA-7091-43EA-AD84-5A0FA26D646F}" type="sibTrans" cxnId="{D39D1A55-9863-41AA-9CAB-66D5FA11DD5A}">
      <dgm:prSet/>
      <dgm:spPr/>
      <dgm:t>
        <a:bodyPr/>
        <a:lstStyle/>
        <a:p>
          <a:endParaRPr lang="zh-CN" altLang="en-US"/>
        </a:p>
      </dgm:t>
    </dgm:pt>
    <dgm:pt modelId="{CF3C55FC-81D0-4865-87D3-D333FD6E79F6}" type="pres">
      <dgm:prSet presAssocID="{A586F179-6E6C-4F38-9519-0C14D8157D61}" presName="cycle" presStyleCnt="0">
        <dgm:presLayoutVars>
          <dgm:dir/>
          <dgm:resizeHandles val="exact"/>
        </dgm:presLayoutVars>
      </dgm:prSet>
      <dgm:spPr/>
    </dgm:pt>
    <dgm:pt modelId="{F37A37A7-3CF0-466B-A736-B77C8D73714D}" type="pres">
      <dgm:prSet presAssocID="{9ED15439-A448-47F5-A10A-11BD06DB3934}" presName="node" presStyleLbl="node1" presStyleIdx="0" presStyleCnt="3">
        <dgm:presLayoutVars>
          <dgm:bulletEnabled val="1"/>
        </dgm:presLayoutVars>
      </dgm:prSet>
      <dgm:spPr/>
    </dgm:pt>
    <dgm:pt modelId="{E628FF66-F4F3-4694-AEA7-82771837ABB4}" type="pres">
      <dgm:prSet presAssocID="{39D913D4-1B4C-4440-A595-BE29EFAF6E62}" presName="sibTrans" presStyleLbl="sibTrans2D1" presStyleIdx="0" presStyleCnt="3" custScaleX="214598" custLinFactNeighborX="62056" custLinFactNeighborY="-31777" custRadScaleRad="52916"/>
      <dgm:spPr>
        <a:prstGeom prst="leftArrow">
          <a:avLst/>
        </a:prstGeom>
      </dgm:spPr>
    </dgm:pt>
    <dgm:pt modelId="{C6335965-8F23-4C31-B5F1-191FFCBEB437}" type="pres">
      <dgm:prSet presAssocID="{39D913D4-1B4C-4440-A595-BE29EFAF6E62}" presName="connectorText" presStyleLbl="sibTrans2D1" presStyleIdx="0" presStyleCnt="3"/>
      <dgm:spPr/>
    </dgm:pt>
    <dgm:pt modelId="{E8BE7D43-9F4C-42A7-B3FC-CC1A39445446}" type="pres">
      <dgm:prSet presAssocID="{A7C285D8-9222-4E27-A582-809723A38828}" presName="node" presStyleLbl="node1" presStyleIdx="1" presStyleCnt="3">
        <dgm:presLayoutVars>
          <dgm:bulletEnabled val="1"/>
        </dgm:presLayoutVars>
      </dgm:prSet>
      <dgm:spPr/>
    </dgm:pt>
    <dgm:pt modelId="{E7886C2F-347E-443A-A04B-37CEF258CA26}" type="pres">
      <dgm:prSet presAssocID="{8CC51D81-3100-4622-A98F-5BB2234F6CD1}" presName="sibTrans" presStyleLbl="sibTrans2D1" presStyleIdx="1" presStyleCnt="3" custScaleX="220577" custLinFactNeighborX="5375" custLinFactNeighborY="68678" custRadScaleRad="37417" custRadScaleInc="-2147483648"/>
      <dgm:spPr>
        <a:prstGeom prst="leftArrow">
          <a:avLst/>
        </a:prstGeom>
      </dgm:spPr>
    </dgm:pt>
    <dgm:pt modelId="{B7ACD2C6-4560-4829-8BF7-511018B896B0}" type="pres">
      <dgm:prSet presAssocID="{8CC51D81-3100-4622-A98F-5BB2234F6CD1}" presName="connectorText" presStyleLbl="sibTrans2D1" presStyleIdx="1" presStyleCnt="3"/>
      <dgm:spPr/>
    </dgm:pt>
    <dgm:pt modelId="{72DC9223-774D-4C3E-B84D-B74F94C7F054}" type="pres">
      <dgm:prSet presAssocID="{14937571-F962-41B6-8638-059612080854}" presName="node" presStyleLbl="node1" presStyleIdx="2" presStyleCnt="3">
        <dgm:presLayoutVars>
          <dgm:bulletEnabled val="1"/>
        </dgm:presLayoutVars>
      </dgm:prSet>
      <dgm:spPr/>
    </dgm:pt>
    <dgm:pt modelId="{AA11A550-83DA-4AC0-81BC-C3C4699D8B7C}" type="pres">
      <dgm:prSet presAssocID="{0DC6DBDA-7091-43EA-AD84-5A0FA26D646F}" presName="sibTrans" presStyleLbl="sibTrans2D1" presStyleIdx="2" presStyleCnt="3" custScaleX="258987" custLinFactNeighborX="-83937" custLinFactNeighborY="-42366"/>
      <dgm:spPr>
        <a:prstGeom prst="leftRightArrow">
          <a:avLst/>
        </a:prstGeom>
      </dgm:spPr>
    </dgm:pt>
    <dgm:pt modelId="{BA71AB32-B4E8-418A-94FB-C6B723D4FAA1}" type="pres">
      <dgm:prSet presAssocID="{0DC6DBDA-7091-43EA-AD84-5A0FA26D646F}" presName="connectorText" presStyleLbl="sibTrans2D1" presStyleIdx="2" presStyleCnt="3"/>
      <dgm:spPr/>
    </dgm:pt>
  </dgm:ptLst>
  <dgm:cxnLst>
    <dgm:cxn modelId="{68628109-F146-42D3-AA69-2FF2DF85B97F}" type="presOf" srcId="{A586F179-6E6C-4F38-9519-0C14D8157D61}" destId="{CF3C55FC-81D0-4865-87D3-D333FD6E79F6}" srcOrd="0" destOrd="0" presId="urn:microsoft.com/office/officeart/2005/8/layout/cycle2"/>
    <dgm:cxn modelId="{573CD611-3CEF-4275-82CF-6E998901D505}" srcId="{A586F179-6E6C-4F38-9519-0C14D8157D61}" destId="{A7C285D8-9222-4E27-A582-809723A38828}" srcOrd="1" destOrd="0" parTransId="{0D929621-B637-4CA7-951E-8F8F318EB0CD}" sibTransId="{8CC51D81-3100-4622-A98F-5BB2234F6CD1}"/>
    <dgm:cxn modelId="{8C42142C-1493-4708-8A38-FAE99ED09704}" type="presOf" srcId="{0DC6DBDA-7091-43EA-AD84-5A0FA26D646F}" destId="{AA11A550-83DA-4AC0-81BC-C3C4699D8B7C}" srcOrd="0" destOrd="0" presId="urn:microsoft.com/office/officeart/2005/8/layout/cycle2"/>
    <dgm:cxn modelId="{408EE560-F0A4-4A85-A499-98BEDEDC5AC4}" type="presOf" srcId="{8CC51D81-3100-4622-A98F-5BB2234F6CD1}" destId="{B7ACD2C6-4560-4829-8BF7-511018B896B0}" srcOrd="1" destOrd="0" presId="urn:microsoft.com/office/officeart/2005/8/layout/cycle2"/>
    <dgm:cxn modelId="{EC1C0047-DA6F-4974-8684-E6B60E897CFB}" srcId="{A586F179-6E6C-4F38-9519-0C14D8157D61}" destId="{9ED15439-A448-47F5-A10A-11BD06DB3934}" srcOrd="0" destOrd="0" parTransId="{EC0B5BD9-18BB-4BBD-9E19-A03CBE01EEA0}" sibTransId="{39D913D4-1B4C-4440-A595-BE29EFAF6E62}"/>
    <dgm:cxn modelId="{180A4551-CA04-44FC-B9C5-D75CAF7449E8}" type="presOf" srcId="{A7C285D8-9222-4E27-A582-809723A38828}" destId="{E8BE7D43-9F4C-42A7-B3FC-CC1A39445446}" srcOrd="0" destOrd="0" presId="urn:microsoft.com/office/officeart/2005/8/layout/cycle2"/>
    <dgm:cxn modelId="{D39D1A55-9863-41AA-9CAB-66D5FA11DD5A}" srcId="{A586F179-6E6C-4F38-9519-0C14D8157D61}" destId="{14937571-F962-41B6-8638-059612080854}" srcOrd="2" destOrd="0" parTransId="{4C55AD95-65FE-4295-A7E3-363A237806B4}" sibTransId="{0DC6DBDA-7091-43EA-AD84-5A0FA26D646F}"/>
    <dgm:cxn modelId="{BAF0A47B-EAE1-4EAC-A467-BCC6D5361A49}" type="presOf" srcId="{8CC51D81-3100-4622-A98F-5BB2234F6CD1}" destId="{E7886C2F-347E-443A-A04B-37CEF258CA26}" srcOrd="0" destOrd="0" presId="urn:microsoft.com/office/officeart/2005/8/layout/cycle2"/>
    <dgm:cxn modelId="{04207085-85D6-4DA6-A952-DD3028DE2392}" type="presOf" srcId="{0DC6DBDA-7091-43EA-AD84-5A0FA26D646F}" destId="{BA71AB32-B4E8-418A-94FB-C6B723D4FAA1}" srcOrd="1" destOrd="0" presId="urn:microsoft.com/office/officeart/2005/8/layout/cycle2"/>
    <dgm:cxn modelId="{958FA893-8162-4BAF-A4E1-9D77D8A47C61}" type="presOf" srcId="{14937571-F962-41B6-8638-059612080854}" destId="{72DC9223-774D-4C3E-B84D-B74F94C7F054}" srcOrd="0" destOrd="0" presId="urn:microsoft.com/office/officeart/2005/8/layout/cycle2"/>
    <dgm:cxn modelId="{EEACFB9D-3565-4A45-A1C6-B94A874884E3}" type="presOf" srcId="{39D913D4-1B4C-4440-A595-BE29EFAF6E62}" destId="{E628FF66-F4F3-4694-AEA7-82771837ABB4}" srcOrd="0" destOrd="0" presId="urn:microsoft.com/office/officeart/2005/8/layout/cycle2"/>
    <dgm:cxn modelId="{DE7CB5EC-580D-4983-BA5C-2C895868006F}" type="presOf" srcId="{9ED15439-A448-47F5-A10A-11BD06DB3934}" destId="{F37A37A7-3CF0-466B-A736-B77C8D73714D}" srcOrd="0" destOrd="0" presId="urn:microsoft.com/office/officeart/2005/8/layout/cycle2"/>
    <dgm:cxn modelId="{71CB2BED-8AF1-4B54-85C0-A30A3A67D893}" type="presOf" srcId="{39D913D4-1B4C-4440-A595-BE29EFAF6E62}" destId="{C6335965-8F23-4C31-B5F1-191FFCBEB437}" srcOrd="1" destOrd="0" presId="urn:microsoft.com/office/officeart/2005/8/layout/cycle2"/>
    <dgm:cxn modelId="{4E07F38D-C4A5-4C9C-B254-60AB7860B123}" type="presParOf" srcId="{CF3C55FC-81D0-4865-87D3-D333FD6E79F6}" destId="{F37A37A7-3CF0-466B-A736-B77C8D73714D}" srcOrd="0" destOrd="0" presId="urn:microsoft.com/office/officeart/2005/8/layout/cycle2"/>
    <dgm:cxn modelId="{17760FB2-7648-4504-A8CD-A795641557A7}" type="presParOf" srcId="{CF3C55FC-81D0-4865-87D3-D333FD6E79F6}" destId="{E628FF66-F4F3-4694-AEA7-82771837ABB4}" srcOrd="1" destOrd="0" presId="urn:microsoft.com/office/officeart/2005/8/layout/cycle2"/>
    <dgm:cxn modelId="{4F7BDDA8-11FE-48FA-83CC-1B17B30438EC}" type="presParOf" srcId="{E628FF66-F4F3-4694-AEA7-82771837ABB4}" destId="{C6335965-8F23-4C31-B5F1-191FFCBEB437}" srcOrd="0" destOrd="0" presId="urn:microsoft.com/office/officeart/2005/8/layout/cycle2"/>
    <dgm:cxn modelId="{E414AD4D-D4D3-4977-A509-F840AA6224C5}" type="presParOf" srcId="{CF3C55FC-81D0-4865-87D3-D333FD6E79F6}" destId="{E8BE7D43-9F4C-42A7-B3FC-CC1A39445446}" srcOrd="2" destOrd="0" presId="urn:microsoft.com/office/officeart/2005/8/layout/cycle2"/>
    <dgm:cxn modelId="{4129EBDC-C957-47E5-8D70-67398053E350}" type="presParOf" srcId="{CF3C55FC-81D0-4865-87D3-D333FD6E79F6}" destId="{E7886C2F-347E-443A-A04B-37CEF258CA26}" srcOrd="3" destOrd="0" presId="urn:microsoft.com/office/officeart/2005/8/layout/cycle2"/>
    <dgm:cxn modelId="{4F1C8296-E71F-4659-88CD-35F0FA07927C}" type="presParOf" srcId="{E7886C2F-347E-443A-A04B-37CEF258CA26}" destId="{B7ACD2C6-4560-4829-8BF7-511018B896B0}" srcOrd="0" destOrd="0" presId="urn:microsoft.com/office/officeart/2005/8/layout/cycle2"/>
    <dgm:cxn modelId="{4FDD2E06-F75B-406A-A713-5CFB328E8091}" type="presParOf" srcId="{CF3C55FC-81D0-4865-87D3-D333FD6E79F6}" destId="{72DC9223-774D-4C3E-B84D-B74F94C7F054}" srcOrd="4" destOrd="0" presId="urn:microsoft.com/office/officeart/2005/8/layout/cycle2"/>
    <dgm:cxn modelId="{24FBF2E7-CC8C-45E3-9E04-540F52A6F303}" type="presParOf" srcId="{CF3C55FC-81D0-4865-87D3-D333FD6E79F6}" destId="{AA11A550-83DA-4AC0-81BC-C3C4699D8B7C}" srcOrd="5" destOrd="0" presId="urn:microsoft.com/office/officeart/2005/8/layout/cycle2"/>
    <dgm:cxn modelId="{741799A3-0881-4B53-8BD7-1DFE69669C82}" type="presParOf" srcId="{AA11A550-83DA-4AC0-81BC-C3C4699D8B7C}" destId="{BA71AB32-B4E8-418A-94FB-C6B723D4FAA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EF12B9-3A01-4BD2-AA60-35830607CF12}" type="doc">
      <dgm:prSet loTypeId="urn:microsoft.com/office/officeart/2011/layout/ConvergingText" loCatId="officeonline" qsTypeId="urn:microsoft.com/office/officeart/2005/8/quickstyle/3d2#2" qsCatId="3D" csTypeId="urn:microsoft.com/office/officeart/2005/8/colors/colorful4" csCatId="colorful" phldr="1"/>
      <dgm:spPr/>
      <dgm:t>
        <a:bodyPr/>
        <a:lstStyle/>
        <a:p>
          <a:endParaRPr lang="zh-CN" altLang="en-US"/>
        </a:p>
      </dgm:t>
    </dgm:pt>
    <dgm:pt modelId="{A180AD33-8E5D-414A-BB99-5110EAAC1D87}">
      <dgm:prSet phldrT="[文本]"/>
      <dgm:spPr/>
      <dgm:t>
        <a:bodyPr/>
        <a:lstStyle/>
        <a:p>
          <a:r>
            <a:rPr lang="zh-CN" altLang="en-US" b="1"/>
            <a:t>计算机不能</a:t>
          </a:r>
          <a:r>
            <a:rPr lang="zh-CN" altLang="en-US" b="1" dirty="0"/>
            <a:t>做什么？</a:t>
          </a:r>
        </a:p>
      </dgm:t>
    </dgm:pt>
    <dgm:pt modelId="{4AE6EDA4-D1C4-4BDB-837B-DA3103213AB1}" type="parTrans" cxnId="{D4B06002-852D-492A-AECE-C117E09F1B59}">
      <dgm:prSet/>
      <dgm:spPr/>
      <dgm:t>
        <a:bodyPr/>
        <a:lstStyle/>
        <a:p>
          <a:endParaRPr lang="zh-CN" altLang="en-US" b="1"/>
        </a:p>
      </dgm:t>
    </dgm:pt>
    <dgm:pt modelId="{830EDFC9-B06C-45D2-9D2E-FB3D085645AC}" type="sibTrans" cxnId="{D4B06002-852D-492A-AECE-C117E09F1B59}">
      <dgm:prSet/>
      <dgm:spPr/>
      <dgm:t>
        <a:bodyPr/>
        <a:lstStyle/>
        <a:p>
          <a:endParaRPr lang="zh-CN" altLang="en-US" b="1"/>
        </a:p>
      </dgm:t>
    </dgm:pt>
    <dgm:pt modelId="{551496A5-3A91-4A28-8C18-BC196AD2591A}">
      <dgm:prSet phldrT="[文本]" custT="1"/>
      <dgm:spPr/>
      <dgm:t>
        <a:bodyPr/>
        <a:lstStyle/>
        <a:p>
          <a:r>
            <a:rPr lang="zh-CN" altLang="en-US" sz="1600" b="1" dirty="0"/>
            <a:t>信息无法离散为二进制化</a:t>
          </a:r>
        </a:p>
      </dgm:t>
    </dgm:pt>
    <dgm:pt modelId="{4F229465-50E5-442F-B10E-868D08E1DDA7}" type="parTrans" cxnId="{85B48EB9-7D17-45D4-BAED-C18A6FB3E278}">
      <dgm:prSet/>
      <dgm:spPr/>
      <dgm:t>
        <a:bodyPr/>
        <a:lstStyle/>
        <a:p>
          <a:endParaRPr lang="zh-CN" altLang="en-US" b="1"/>
        </a:p>
      </dgm:t>
    </dgm:pt>
    <dgm:pt modelId="{6EB0BEA0-7776-4527-9E66-6C6C1EFEA570}" type="sibTrans" cxnId="{85B48EB9-7D17-45D4-BAED-C18A6FB3E278}">
      <dgm:prSet/>
      <dgm:spPr/>
      <dgm:t>
        <a:bodyPr/>
        <a:lstStyle/>
        <a:p>
          <a:endParaRPr lang="zh-CN" altLang="en-US" b="1"/>
        </a:p>
      </dgm:t>
    </dgm:pt>
    <dgm:pt modelId="{8B656763-3E74-4630-B636-11153619B0B6}">
      <dgm:prSet phldrT="[文本]" custT="1"/>
      <dgm:spPr/>
      <dgm:t>
        <a:bodyPr/>
        <a:lstStyle/>
        <a:p>
          <a:r>
            <a:rPr lang="zh-CN" altLang="en-US" sz="1600" b="1" dirty="0"/>
            <a:t>输入或输出数据无法确定</a:t>
          </a:r>
        </a:p>
      </dgm:t>
    </dgm:pt>
    <dgm:pt modelId="{EFD7D48C-BACE-420F-84A9-8CD7C71CCFAC}" type="parTrans" cxnId="{802F6FCB-1972-48D5-865F-ABB92D049EE8}">
      <dgm:prSet/>
      <dgm:spPr/>
      <dgm:t>
        <a:bodyPr/>
        <a:lstStyle/>
        <a:p>
          <a:endParaRPr lang="zh-CN" altLang="en-US" b="1"/>
        </a:p>
      </dgm:t>
    </dgm:pt>
    <dgm:pt modelId="{55331B38-0962-48B9-838A-929EBD318581}" type="sibTrans" cxnId="{802F6FCB-1972-48D5-865F-ABB92D049EE8}">
      <dgm:prSet/>
      <dgm:spPr/>
      <dgm:t>
        <a:bodyPr/>
        <a:lstStyle/>
        <a:p>
          <a:endParaRPr lang="zh-CN" altLang="en-US" b="1"/>
        </a:p>
      </dgm:t>
    </dgm:pt>
    <dgm:pt modelId="{598036DA-C60D-4C88-8D8C-E233EDDD36D2}">
      <dgm:prSet phldrT="[文本]" custT="1"/>
      <dgm:spPr/>
      <dgm:t>
        <a:bodyPr/>
        <a:lstStyle/>
        <a:p>
          <a:r>
            <a:rPr lang="zh-CN" altLang="en-US" sz="1600" b="1" dirty="0"/>
            <a:t>无穷大的数据范围和精度</a:t>
          </a:r>
        </a:p>
      </dgm:t>
    </dgm:pt>
    <dgm:pt modelId="{5B8D53B6-55CF-4DF9-A4A1-0A80FD3BD07B}" type="parTrans" cxnId="{72146152-EC33-4826-A7FA-D42C3004DD83}">
      <dgm:prSet/>
      <dgm:spPr/>
      <dgm:t>
        <a:bodyPr/>
        <a:lstStyle/>
        <a:p>
          <a:endParaRPr lang="zh-CN" altLang="en-US" b="1"/>
        </a:p>
      </dgm:t>
    </dgm:pt>
    <dgm:pt modelId="{D14948DE-801D-4B50-8F1C-EE2553CC3A7B}" type="sibTrans" cxnId="{72146152-EC33-4826-A7FA-D42C3004DD83}">
      <dgm:prSet/>
      <dgm:spPr/>
      <dgm:t>
        <a:bodyPr/>
        <a:lstStyle/>
        <a:p>
          <a:endParaRPr lang="zh-CN" altLang="en-US" b="1"/>
        </a:p>
      </dgm:t>
    </dgm:pt>
    <dgm:pt modelId="{FDDEA671-92A4-4C40-A625-2CEDA25BB5AF}">
      <dgm:prSet phldrT="[文本]" custT="1"/>
      <dgm:spPr/>
      <dgm:t>
        <a:bodyPr/>
        <a:lstStyle/>
        <a:p>
          <a:r>
            <a:rPr lang="zh-CN" altLang="en-US" sz="1600" b="1" dirty="0"/>
            <a:t>问题无法在有限步骤内完成</a:t>
          </a:r>
        </a:p>
      </dgm:t>
    </dgm:pt>
    <dgm:pt modelId="{E3089297-E376-4457-A186-B85B44ABA403}" type="parTrans" cxnId="{64155705-B8F4-44F4-ACCE-1B913CB5F528}">
      <dgm:prSet/>
      <dgm:spPr/>
      <dgm:t>
        <a:bodyPr/>
        <a:lstStyle/>
        <a:p>
          <a:endParaRPr lang="zh-CN" altLang="en-US" b="1"/>
        </a:p>
      </dgm:t>
    </dgm:pt>
    <dgm:pt modelId="{A0DD86D2-3AC1-4D69-9D8E-A37E2807C48D}" type="sibTrans" cxnId="{64155705-B8F4-44F4-ACCE-1B913CB5F528}">
      <dgm:prSet/>
      <dgm:spPr/>
      <dgm:t>
        <a:bodyPr/>
        <a:lstStyle/>
        <a:p>
          <a:endParaRPr lang="zh-CN" altLang="en-US" b="1"/>
        </a:p>
      </dgm:t>
    </dgm:pt>
    <dgm:pt modelId="{329C2136-517D-4EA0-AA69-180541142AD7}">
      <dgm:prSet phldrT="[文本]" custT="1"/>
      <dgm:spPr/>
      <dgm:t>
        <a:bodyPr/>
        <a:lstStyle/>
        <a:p>
          <a:r>
            <a:rPr lang="zh-CN" altLang="en-US" sz="1600" b="1" dirty="0"/>
            <a:t>问题无法形式化为无二义性的算法</a:t>
          </a:r>
        </a:p>
      </dgm:t>
    </dgm:pt>
    <dgm:pt modelId="{191F445E-AB1A-4C5C-BFF9-9FEFC0D9EA22}" type="parTrans" cxnId="{32396B23-91C6-4943-AEC7-1CBE41B3E7FE}">
      <dgm:prSet/>
      <dgm:spPr/>
      <dgm:t>
        <a:bodyPr/>
        <a:lstStyle/>
        <a:p>
          <a:endParaRPr lang="zh-CN" altLang="en-US" b="1"/>
        </a:p>
      </dgm:t>
    </dgm:pt>
    <dgm:pt modelId="{5CA19B54-99FF-4369-8E84-9A6220E50A0C}" type="sibTrans" cxnId="{32396B23-91C6-4943-AEC7-1CBE41B3E7FE}">
      <dgm:prSet/>
      <dgm:spPr/>
      <dgm:t>
        <a:bodyPr/>
        <a:lstStyle/>
        <a:p>
          <a:endParaRPr lang="zh-CN" altLang="en-US" b="1"/>
        </a:p>
      </dgm:t>
    </dgm:pt>
    <dgm:pt modelId="{6399FBFE-D5D5-45E2-A2C1-967AA9929276}">
      <dgm:prSet phldrT="[文本]"/>
      <dgm:spPr/>
      <dgm:t>
        <a:bodyPr/>
        <a:lstStyle/>
        <a:p>
          <a:endParaRPr lang="zh-CN" altLang="en-US" b="1" dirty="0"/>
        </a:p>
      </dgm:t>
    </dgm:pt>
    <dgm:pt modelId="{897A27EC-2E3A-466C-B5EF-19AB1D7B256A}" type="parTrans" cxnId="{E617B80F-DEE1-4BF2-A0FE-47C78E73F9CC}">
      <dgm:prSet/>
      <dgm:spPr/>
      <dgm:t>
        <a:bodyPr/>
        <a:lstStyle/>
        <a:p>
          <a:endParaRPr lang="zh-CN" altLang="en-US" b="1"/>
        </a:p>
      </dgm:t>
    </dgm:pt>
    <dgm:pt modelId="{01C786D9-C337-43FB-B5F9-6D6364EB672C}" type="sibTrans" cxnId="{E617B80F-DEE1-4BF2-A0FE-47C78E73F9CC}">
      <dgm:prSet/>
      <dgm:spPr/>
      <dgm:t>
        <a:bodyPr/>
        <a:lstStyle/>
        <a:p>
          <a:endParaRPr lang="zh-CN" altLang="en-US" b="1"/>
        </a:p>
      </dgm:t>
    </dgm:pt>
    <dgm:pt modelId="{F30C1D17-62E3-4D25-970D-BF71955A07EF}" type="pres">
      <dgm:prSet presAssocID="{82EF12B9-3A01-4BD2-AA60-35830607CF12}" presName="Name0" presStyleCnt="0">
        <dgm:presLayoutVars>
          <dgm:chMax/>
          <dgm:chPref val="1"/>
          <dgm:dir/>
          <dgm:animOne val="branch"/>
          <dgm:animLvl val="lvl"/>
          <dgm:resizeHandles/>
        </dgm:presLayoutVars>
      </dgm:prSet>
      <dgm:spPr/>
    </dgm:pt>
    <dgm:pt modelId="{BD946A1B-91CF-4567-A450-DDA684C32D68}" type="pres">
      <dgm:prSet presAssocID="{A180AD33-8E5D-414A-BB99-5110EAAC1D87}" presName="composite" presStyleCnt="0"/>
      <dgm:spPr/>
    </dgm:pt>
    <dgm:pt modelId="{462BFCCD-F164-4EC9-8763-3C2C920D83EF}" type="pres">
      <dgm:prSet presAssocID="{A180AD33-8E5D-414A-BB99-5110EAAC1D87}" presName="ParentAccent1" presStyleLbl="alignNode1" presStyleIdx="0" presStyleCnt="51"/>
      <dgm:spPr/>
    </dgm:pt>
    <dgm:pt modelId="{2AA1394A-E596-407A-B5E7-2EEA0DABDD42}" type="pres">
      <dgm:prSet presAssocID="{A180AD33-8E5D-414A-BB99-5110EAAC1D87}" presName="ParentAccent2" presStyleLbl="alignNode1" presStyleIdx="1" presStyleCnt="51"/>
      <dgm:spPr/>
    </dgm:pt>
    <dgm:pt modelId="{3CDD1257-00CF-4531-848E-CC304739162D}" type="pres">
      <dgm:prSet presAssocID="{A180AD33-8E5D-414A-BB99-5110EAAC1D87}" presName="ParentAccent3" presStyleLbl="alignNode1" presStyleIdx="2" presStyleCnt="51"/>
      <dgm:spPr/>
    </dgm:pt>
    <dgm:pt modelId="{B439F0CC-A012-4811-AF06-9B91992D3285}" type="pres">
      <dgm:prSet presAssocID="{A180AD33-8E5D-414A-BB99-5110EAAC1D87}" presName="ParentAccent4" presStyleLbl="alignNode1" presStyleIdx="3" presStyleCnt="51"/>
      <dgm:spPr/>
    </dgm:pt>
    <dgm:pt modelId="{44D791FC-7858-4AF2-BFE7-51D41634313A}" type="pres">
      <dgm:prSet presAssocID="{A180AD33-8E5D-414A-BB99-5110EAAC1D87}" presName="ParentAccent5" presStyleLbl="alignNode1" presStyleIdx="4" presStyleCnt="51"/>
      <dgm:spPr/>
    </dgm:pt>
    <dgm:pt modelId="{E09A948D-D5D4-4720-BA56-0A3366F02DF7}" type="pres">
      <dgm:prSet presAssocID="{A180AD33-8E5D-414A-BB99-5110EAAC1D87}" presName="ParentAccent6" presStyleLbl="alignNode1" presStyleIdx="5" presStyleCnt="51"/>
      <dgm:spPr/>
    </dgm:pt>
    <dgm:pt modelId="{A1A83819-D8D7-4C43-B686-F71C27EEF3EE}" type="pres">
      <dgm:prSet presAssocID="{A180AD33-8E5D-414A-BB99-5110EAAC1D87}" presName="ParentAccent7" presStyleLbl="alignNode1" presStyleIdx="6" presStyleCnt="51"/>
      <dgm:spPr/>
    </dgm:pt>
    <dgm:pt modelId="{26170ECA-CF13-4BD9-98C4-FEEB892AF0B6}" type="pres">
      <dgm:prSet presAssocID="{A180AD33-8E5D-414A-BB99-5110EAAC1D87}" presName="ParentAccent8" presStyleLbl="alignNode1" presStyleIdx="7" presStyleCnt="51"/>
      <dgm:spPr/>
    </dgm:pt>
    <dgm:pt modelId="{DF01184B-CB50-443E-B440-FD2AD9FF3F2D}" type="pres">
      <dgm:prSet presAssocID="{A180AD33-8E5D-414A-BB99-5110EAAC1D87}" presName="ParentAccent9" presStyleLbl="alignNode1" presStyleIdx="8" presStyleCnt="51"/>
      <dgm:spPr/>
    </dgm:pt>
    <dgm:pt modelId="{4E9A5E68-6193-4991-A3FF-B0E9551A2937}" type="pres">
      <dgm:prSet presAssocID="{A180AD33-8E5D-414A-BB99-5110EAAC1D87}" presName="ParentAccent10" presStyleLbl="alignNode1" presStyleIdx="9" presStyleCnt="51"/>
      <dgm:spPr/>
    </dgm:pt>
    <dgm:pt modelId="{41251936-3A48-41C9-BEEE-EDECE4AA4BEE}" type="pres">
      <dgm:prSet presAssocID="{A180AD33-8E5D-414A-BB99-5110EAAC1D87}" presName="Parent" presStyleLbl="alignNode1" presStyleIdx="10" presStyleCnt="51">
        <dgm:presLayoutVars>
          <dgm:chMax val="5"/>
          <dgm:chPref val="3"/>
          <dgm:bulletEnabled val="1"/>
        </dgm:presLayoutVars>
      </dgm:prSet>
      <dgm:spPr/>
    </dgm:pt>
    <dgm:pt modelId="{4DC6B496-7263-4EEC-9036-EFD49ED07496}" type="pres">
      <dgm:prSet presAssocID="{551496A5-3A91-4A28-8C18-BC196AD2591A}" presName="Child1Accent1" presStyleLbl="alignNode1" presStyleIdx="11" presStyleCnt="51"/>
      <dgm:spPr/>
    </dgm:pt>
    <dgm:pt modelId="{D37162B9-3222-4301-8100-F29E5EA9E514}" type="pres">
      <dgm:prSet presAssocID="{551496A5-3A91-4A28-8C18-BC196AD2591A}" presName="Child1Accent2" presStyleLbl="alignNode1" presStyleIdx="12" presStyleCnt="51"/>
      <dgm:spPr/>
    </dgm:pt>
    <dgm:pt modelId="{F8F3A127-A1DB-45E4-92DC-6FAF781F10AA}" type="pres">
      <dgm:prSet presAssocID="{551496A5-3A91-4A28-8C18-BC196AD2591A}" presName="Child1Accent3" presStyleLbl="alignNode1" presStyleIdx="13" presStyleCnt="51"/>
      <dgm:spPr/>
    </dgm:pt>
    <dgm:pt modelId="{BAD0F845-9B28-413B-895E-CBF8AF5817D1}" type="pres">
      <dgm:prSet presAssocID="{551496A5-3A91-4A28-8C18-BC196AD2591A}" presName="Child1Accent4" presStyleLbl="alignNode1" presStyleIdx="14" presStyleCnt="51"/>
      <dgm:spPr/>
    </dgm:pt>
    <dgm:pt modelId="{E2522822-7D52-46AF-9C84-15CFD65DE977}" type="pres">
      <dgm:prSet presAssocID="{551496A5-3A91-4A28-8C18-BC196AD2591A}" presName="Child1Accent5" presStyleLbl="alignNode1" presStyleIdx="15" presStyleCnt="51"/>
      <dgm:spPr/>
    </dgm:pt>
    <dgm:pt modelId="{85EA2021-0607-415F-B0E3-026CFFF4645E}" type="pres">
      <dgm:prSet presAssocID="{551496A5-3A91-4A28-8C18-BC196AD2591A}" presName="Child1Accent6" presStyleLbl="alignNode1" presStyleIdx="16" presStyleCnt="51"/>
      <dgm:spPr/>
    </dgm:pt>
    <dgm:pt modelId="{48AAA5F0-2810-4FDF-8CE1-AB39C6542677}" type="pres">
      <dgm:prSet presAssocID="{551496A5-3A91-4A28-8C18-BC196AD2591A}" presName="Child1Accent7" presStyleLbl="alignNode1" presStyleIdx="17" presStyleCnt="51"/>
      <dgm:spPr/>
    </dgm:pt>
    <dgm:pt modelId="{59849468-7C87-4538-B480-FA4FADC3EEC6}" type="pres">
      <dgm:prSet presAssocID="{551496A5-3A91-4A28-8C18-BC196AD2591A}" presName="Child1Accent8" presStyleLbl="alignNode1" presStyleIdx="18" presStyleCnt="51"/>
      <dgm:spPr/>
    </dgm:pt>
    <dgm:pt modelId="{4279F59F-EF0E-4453-B7BD-B5BCD2C4DED2}" type="pres">
      <dgm:prSet presAssocID="{551496A5-3A91-4A28-8C18-BC196AD2591A}" presName="Child1Accent9" presStyleLbl="alignNode1" presStyleIdx="19" presStyleCnt="51"/>
      <dgm:spPr/>
    </dgm:pt>
    <dgm:pt modelId="{4769FC59-61E6-4216-9823-4E3F41B1AC3E}" type="pres">
      <dgm:prSet presAssocID="{551496A5-3A91-4A28-8C18-BC196AD2591A}" presName="Child1" presStyleLbl="revTx" presStyleIdx="0" presStyleCnt="5" custScaleX="164768" custLinFactY="29081" custLinFactNeighborX="-34946" custLinFactNeighborY="100000">
        <dgm:presLayoutVars>
          <dgm:chMax/>
          <dgm:chPref val="0"/>
          <dgm:bulletEnabled val="1"/>
        </dgm:presLayoutVars>
      </dgm:prSet>
      <dgm:spPr/>
    </dgm:pt>
    <dgm:pt modelId="{216748A3-6B23-4D4C-9A3F-F85B40CC90D9}" type="pres">
      <dgm:prSet presAssocID="{8B656763-3E74-4630-B636-11153619B0B6}" presName="Child2Accent1" presStyleLbl="alignNode1" presStyleIdx="20" presStyleCnt="51"/>
      <dgm:spPr/>
    </dgm:pt>
    <dgm:pt modelId="{8D0F97E7-6152-479A-9A5D-671B9F96A525}" type="pres">
      <dgm:prSet presAssocID="{8B656763-3E74-4630-B636-11153619B0B6}" presName="Child2Accent2" presStyleLbl="alignNode1" presStyleIdx="21" presStyleCnt="51"/>
      <dgm:spPr/>
    </dgm:pt>
    <dgm:pt modelId="{719F5FC9-56FA-44D9-B3E5-3794DD09B91B}" type="pres">
      <dgm:prSet presAssocID="{8B656763-3E74-4630-B636-11153619B0B6}" presName="Child2Accent3" presStyleLbl="alignNode1" presStyleIdx="22" presStyleCnt="51"/>
      <dgm:spPr/>
    </dgm:pt>
    <dgm:pt modelId="{212D6B77-7183-4848-854A-ACF2855C2107}" type="pres">
      <dgm:prSet presAssocID="{8B656763-3E74-4630-B636-11153619B0B6}" presName="Child2Accent4" presStyleLbl="alignNode1" presStyleIdx="23" presStyleCnt="51"/>
      <dgm:spPr/>
    </dgm:pt>
    <dgm:pt modelId="{0880847B-5A4C-47F2-A9F0-FF80D5C356CA}" type="pres">
      <dgm:prSet presAssocID="{8B656763-3E74-4630-B636-11153619B0B6}" presName="Child2Accent5" presStyleLbl="alignNode1" presStyleIdx="24" presStyleCnt="51"/>
      <dgm:spPr/>
    </dgm:pt>
    <dgm:pt modelId="{F540A712-7E3A-4442-978B-F7E43A40C1C7}" type="pres">
      <dgm:prSet presAssocID="{8B656763-3E74-4630-B636-11153619B0B6}" presName="Child2Accent6" presStyleLbl="alignNode1" presStyleIdx="25" presStyleCnt="51"/>
      <dgm:spPr/>
    </dgm:pt>
    <dgm:pt modelId="{FDE66B80-F64E-4592-AA59-9B1F56491AA1}" type="pres">
      <dgm:prSet presAssocID="{8B656763-3E74-4630-B636-11153619B0B6}" presName="Child2Accent7" presStyleLbl="alignNode1" presStyleIdx="26" presStyleCnt="51"/>
      <dgm:spPr/>
    </dgm:pt>
    <dgm:pt modelId="{D1AEED44-D7F8-4CF2-BFFA-B2F82854EC44}" type="pres">
      <dgm:prSet presAssocID="{8B656763-3E74-4630-B636-11153619B0B6}" presName="Child2" presStyleLbl="revTx" presStyleIdx="1" presStyleCnt="5" custScaleX="167575" custLinFactY="29462" custLinFactNeighborX="-27977" custLinFactNeighborY="100000">
        <dgm:presLayoutVars>
          <dgm:chMax/>
          <dgm:chPref val="0"/>
          <dgm:bulletEnabled val="1"/>
        </dgm:presLayoutVars>
      </dgm:prSet>
      <dgm:spPr/>
    </dgm:pt>
    <dgm:pt modelId="{782B2629-BB4A-4CC1-AFC3-000521C3900A}" type="pres">
      <dgm:prSet presAssocID="{598036DA-C60D-4C88-8D8C-E233EDDD36D2}" presName="Child3Accent1" presStyleLbl="alignNode1" presStyleIdx="27" presStyleCnt="51"/>
      <dgm:spPr/>
    </dgm:pt>
    <dgm:pt modelId="{71A14008-AE53-4C3D-9DFF-426D0622B249}" type="pres">
      <dgm:prSet presAssocID="{598036DA-C60D-4C88-8D8C-E233EDDD36D2}" presName="Child3Accent2" presStyleLbl="alignNode1" presStyleIdx="28" presStyleCnt="51"/>
      <dgm:spPr/>
    </dgm:pt>
    <dgm:pt modelId="{DE874FE4-22AF-4C8E-9247-738E69B32F72}" type="pres">
      <dgm:prSet presAssocID="{598036DA-C60D-4C88-8D8C-E233EDDD36D2}" presName="Child3Accent3" presStyleLbl="alignNode1" presStyleIdx="29" presStyleCnt="51"/>
      <dgm:spPr/>
    </dgm:pt>
    <dgm:pt modelId="{2526292D-F5BC-412C-A00E-6E82C37E92B8}" type="pres">
      <dgm:prSet presAssocID="{598036DA-C60D-4C88-8D8C-E233EDDD36D2}" presName="Child3Accent4" presStyleLbl="alignNode1" presStyleIdx="30" presStyleCnt="51"/>
      <dgm:spPr/>
    </dgm:pt>
    <dgm:pt modelId="{C87F9BF7-69A7-417A-B94A-A8F6D6B23DE2}" type="pres">
      <dgm:prSet presAssocID="{598036DA-C60D-4C88-8D8C-E233EDDD36D2}" presName="Child3Accent5" presStyleLbl="alignNode1" presStyleIdx="31" presStyleCnt="51"/>
      <dgm:spPr/>
    </dgm:pt>
    <dgm:pt modelId="{42A27811-E4F6-4596-8DB9-147202594135}" type="pres">
      <dgm:prSet presAssocID="{598036DA-C60D-4C88-8D8C-E233EDDD36D2}" presName="Child3Accent6" presStyleLbl="alignNode1" presStyleIdx="32" presStyleCnt="51"/>
      <dgm:spPr/>
    </dgm:pt>
    <dgm:pt modelId="{8FECC037-CB15-4798-BE8F-9702DF3507E3}" type="pres">
      <dgm:prSet presAssocID="{598036DA-C60D-4C88-8D8C-E233EDDD36D2}" presName="Child3Accent7" presStyleLbl="alignNode1" presStyleIdx="33" presStyleCnt="51"/>
      <dgm:spPr/>
    </dgm:pt>
    <dgm:pt modelId="{439B59E4-F98E-450F-AA79-845E0D7D72FF}" type="pres">
      <dgm:prSet presAssocID="{598036DA-C60D-4C88-8D8C-E233EDDD36D2}" presName="Child3" presStyleLbl="revTx" presStyleIdx="2" presStyleCnt="5" custScaleX="211965" custLinFactX="-57343" custLinFactNeighborX="-100000" custLinFactNeighborY="60525">
        <dgm:presLayoutVars>
          <dgm:chMax/>
          <dgm:chPref val="0"/>
          <dgm:bulletEnabled val="1"/>
        </dgm:presLayoutVars>
      </dgm:prSet>
      <dgm:spPr/>
    </dgm:pt>
    <dgm:pt modelId="{DDA4E453-0B80-4DD5-8251-FCDDE30E2E8A}" type="pres">
      <dgm:prSet presAssocID="{329C2136-517D-4EA0-AA69-180541142AD7}" presName="Child4Accent1" presStyleLbl="alignNode1" presStyleIdx="34" presStyleCnt="51"/>
      <dgm:spPr/>
    </dgm:pt>
    <dgm:pt modelId="{3957B8AC-68DE-41AB-92DB-8A931135FDA1}" type="pres">
      <dgm:prSet presAssocID="{329C2136-517D-4EA0-AA69-180541142AD7}" presName="Child4Accent2" presStyleLbl="alignNode1" presStyleIdx="35" presStyleCnt="51"/>
      <dgm:spPr/>
    </dgm:pt>
    <dgm:pt modelId="{2A73ED49-67C6-4111-9BD8-E8662E1179F7}" type="pres">
      <dgm:prSet presAssocID="{329C2136-517D-4EA0-AA69-180541142AD7}" presName="Child4Accent3" presStyleLbl="alignNode1" presStyleIdx="36" presStyleCnt="51"/>
      <dgm:spPr/>
    </dgm:pt>
    <dgm:pt modelId="{B314F544-CF2E-44BC-958F-82D82DA8604B}" type="pres">
      <dgm:prSet presAssocID="{329C2136-517D-4EA0-AA69-180541142AD7}" presName="Child4Accent4" presStyleLbl="alignNode1" presStyleIdx="37" presStyleCnt="51"/>
      <dgm:spPr/>
    </dgm:pt>
    <dgm:pt modelId="{F9A4FF32-38FD-49BF-9460-6A44152A6805}" type="pres">
      <dgm:prSet presAssocID="{329C2136-517D-4EA0-AA69-180541142AD7}" presName="Child4Accent5" presStyleLbl="alignNode1" presStyleIdx="38" presStyleCnt="51"/>
      <dgm:spPr/>
    </dgm:pt>
    <dgm:pt modelId="{51806ADA-89E1-4050-B719-1B8C522D1BB1}" type="pres">
      <dgm:prSet presAssocID="{329C2136-517D-4EA0-AA69-180541142AD7}" presName="Child4Accent6" presStyleLbl="alignNode1" presStyleIdx="39" presStyleCnt="51"/>
      <dgm:spPr/>
    </dgm:pt>
    <dgm:pt modelId="{B6DAD88E-0B95-457A-AA6A-289C54AED461}" type="pres">
      <dgm:prSet presAssocID="{329C2136-517D-4EA0-AA69-180541142AD7}" presName="Child4Accent7" presStyleLbl="alignNode1" presStyleIdx="40" presStyleCnt="51"/>
      <dgm:spPr/>
    </dgm:pt>
    <dgm:pt modelId="{833ADC61-F81C-424F-94AF-D656072F85BE}" type="pres">
      <dgm:prSet presAssocID="{329C2136-517D-4EA0-AA69-180541142AD7}" presName="Child4Accent8" presStyleLbl="alignNode1" presStyleIdx="41" presStyleCnt="51"/>
      <dgm:spPr/>
    </dgm:pt>
    <dgm:pt modelId="{A1A1C56C-DBDC-461F-BFCD-18B273E43D5C}" type="pres">
      <dgm:prSet presAssocID="{329C2136-517D-4EA0-AA69-180541142AD7}" presName="Child4" presStyleLbl="revTx" presStyleIdx="3" presStyleCnt="5" custScaleX="230571" custLinFactNeighborX="-51942">
        <dgm:presLayoutVars>
          <dgm:chMax/>
          <dgm:chPref val="0"/>
          <dgm:bulletEnabled val="1"/>
        </dgm:presLayoutVars>
      </dgm:prSet>
      <dgm:spPr/>
    </dgm:pt>
    <dgm:pt modelId="{C60BA56E-C376-4758-BF23-03902883423F}" type="pres">
      <dgm:prSet presAssocID="{FDDEA671-92A4-4C40-A625-2CEDA25BB5AF}" presName="Child5Accent1" presStyleLbl="alignNode1" presStyleIdx="42" presStyleCnt="51"/>
      <dgm:spPr/>
    </dgm:pt>
    <dgm:pt modelId="{3A1AD7D6-A5F4-425A-8F5F-1E40CF2E35C5}" type="pres">
      <dgm:prSet presAssocID="{FDDEA671-92A4-4C40-A625-2CEDA25BB5AF}" presName="Child5Accent2" presStyleLbl="alignNode1" presStyleIdx="43" presStyleCnt="51"/>
      <dgm:spPr/>
    </dgm:pt>
    <dgm:pt modelId="{B37367D2-4F2A-4413-84D4-257E2846E85B}" type="pres">
      <dgm:prSet presAssocID="{FDDEA671-92A4-4C40-A625-2CEDA25BB5AF}" presName="Child5Accent3" presStyleLbl="alignNode1" presStyleIdx="44" presStyleCnt="51"/>
      <dgm:spPr/>
    </dgm:pt>
    <dgm:pt modelId="{299015E4-C5E4-4156-8CAB-52823506E70C}" type="pres">
      <dgm:prSet presAssocID="{FDDEA671-92A4-4C40-A625-2CEDA25BB5AF}" presName="Child5Accent4" presStyleLbl="alignNode1" presStyleIdx="45" presStyleCnt="51"/>
      <dgm:spPr/>
    </dgm:pt>
    <dgm:pt modelId="{D63533EA-3AC8-448E-8D3B-3CA0ED20FC78}" type="pres">
      <dgm:prSet presAssocID="{FDDEA671-92A4-4C40-A625-2CEDA25BB5AF}" presName="Child5Accent5" presStyleLbl="alignNode1" presStyleIdx="46" presStyleCnt="51"/>
      <dgm:spPr/>
    </dgm:pt>
    <dgm:pt modelId="{E59FABC1-9F1E-4043-B7FF-DCAE80E5D9FA}" type="pres">
      <dgm:prSet presAssocID="{FDDEA671-92A4-4C40-A625-2CEDA25BB5AF}" presName="Child5Accent6" presStyleLbl="alignNode1" presStyleIdx="47" presStyleCnt="51"/>
      <dgm:spPr/>
    </dgm:pt>
    <dgm:pt modelId="{478C49FE-7689-4D08-9DBF-58A2DDD3DEF9}" type="pres">
      <dgm:prSet presAssocID="{FDDEA671-92A4-4C40-A625-2CEDA25BB5AF}" presName="Child5Accent7" presStyleLbl="alignNode1" presStyleIdx="48" presStyleCnt="51"/>
      <dgm:spPr/>
    </dgm:pt>
    <dgm:pt modelId="{52102AAF-5906-41B9-85E1-A7A630779328}" type="pres">
      <dgm:prSet presAssocID="{FDDEA671-92A4-4C40-A625-2CEDA25BB5AF}" presName="Child5Accent8" presStyleLbl="alignNode1" presStyleIdx="49" presStyleCnt="51"/>
      <dgm:spPr/>
    </dgm:pt>
    <dgm:pt modelId="{1C06CD41-07FC-4EF4-869D-A32482F95A5B}" type="pres">
      <dgm:prSet presAssocID="{FDDEA671-92A4-4C40-A625-2CEDA25BB5AF}" presName="Child5Accent9" presStyleLbl="alignNode1" presStyleIdx="50" presStyleCnt="51"/>
      <dgm:spPr/>
    </dgm:pt>
    <dgm:pt modelId="{0BCBBA23-220F-4709-BB0F-5CBE16C38A44}" type="pres">
      <dgm:prSet presAssocID="{FDDEA671-92A4-4C40-A625-2CEDA25BB5AF}" presName="Child5" presStyleLbl="revTx" presStyleIdx="4" presStyleCnt="5" custScaleX="211709" custLinFactNeighborX="-22010" custLinFactNeighborY="-6074">
        <dgm:presLayoutVars>
          <dgm:chMax/>
          <dgm:chPref val="0"/>
          <dgm:bulletEnabled val="1"/>
        </dgm:presLayoutVars>
      </dgm:prSet>
      <dgm:spPr/>
    </dgm:pt>
  </dgm:ptLst>
  <dgm:cxnLst>
    <dgm:cxn modelId="{D4B06002-852D-492A-AECE-C117E09F1B59}" srcId="{82EF12B9-3A01-4BD2-AA60-35830607CF12}" destId="{A180AD33-8E5D-414A-BB99-5110EAAC1D87}" srcOrd="0" destOrd="0" parTransId="{4AE6EDA4-D1C4-4BDB-837B-DA3103213AB1}" sibTransId="{830EDFC9-B06C-45D2-9D2E-FB3D085645AC}"/>
    <dgm:cxn modelId="{64155705-B8F4-44F4-ACCE-1B913CB5F528}" srcId="{A180AD33-8E5D-414A-BB99-5110EAAC1D87}" destId="{FDDEA671-92A4-4C40-A625-2CEDA25BB5AF}" srcOrd="4" destOrd="0" parTransId="{E3089297-E376-4457-A186-B85B44ABA403}" sibTransId="{A0DD86D2-3AC1-4D69-9D8E-A37E2807C48D}"/>
    <dgm:cxn modelId="{0D8C9406-C31B-405E-A026-2FF2AC3F175C}" type="presOf" srcId="{A180AD33-8E5D-414A-BB99-5110EAAC1D87}" destId="{41251936-3A48-41C9-BEEE-EDECE4AA4BEE}" srcOrd="0" destOrd="0" presId="urn:microsoft.com/office/officeart/2011/layout/ConvergingText"/>
    <dgm:cxn modelId="{0D7E0409-40D6-4DBA-95D8-3346F2C71DD3}" type="presOf" srcId="{8B656763-3E74-4630-B636-11153619B0B6}" destId="{D1AEED44-D7F8-4CF2-BFFA-B2F82854EC44}" srcOrd="0" destOrd="0" presId="urn:microsoft.com/office/officeart/2011/layout/ConvergingText"/>
    <dgm:cxn modelId="{E617B80F-DEE1-4BF2-A0FE-47C78E73F9CC}" srcId="{A180AD33-8E5D-414A-BB99-5110EAAC1D87}" destId="{6399FBFE-D5D5-45E2-A2C1-967AA9929276}" srcOrd="5" destOrd="0" parTransId="{897A27EC-2E3A-466C-B5EF-19AB1D7B256A}" sibTransId="{01C786D9-C337-43FB-B5F9-6D6364EB672C}"/>
    <dgm:cxn modelId="{8DFE9C10-3394-43DC-99AE-A857B8B81052}" type="presOf" srcId="{82EF12B9-3A01-4BD2-AA60-35830607CF12}" destId="{F30C1D17-62E3-4D25-970D-BF71955A07EF}" srcOrd="0" destOrd="0" presId="urn:microsoft.com/office/officeart/2011/layout/ConvergingText"/>
    <dgm:cxn modelId="{32396B23-91C6-4943-AEC7-1CBE41B3E7FE}" srcId="{A180AD33-8E5D-414A-BB99-5110EAAC1D87}" destId="{329C2136-517D-4EA0-AA69-180541142AD7}" srcOrd="3" destOrd="0" parTransId="{191F445E-AB1A-4C5C-BFF9-9FEFC0D9EA22}" sibTransId="{5CA19B54-99FF-4369-8E84-9A6220E50A0C}"/>
    <dgm:cxn modelId="{CC7F5B2A-1614-4A4C-9A5A-D0ED675068E6}" type="presOf" srcId="{598036DA-C60D-4C88-8D8C-E233EDDD36D2}" destId="{439B59E4-F98E-450F-AA79-845E0D7D72FF}" srcOrd="0" destOrd="0" presId="urn:microsoft.com/office/officeart/2011/layout/ConvergingText"/>
    <dgm:cxn modelId="{0B68A662-920C-4F71-8FE1-B3193A125280}" type="presOf" srcId="{551496A5-3A91-4A28-8C18-BC196AD2591A}" destId="{4769FC59-61E6-4216-9823-4E3F41B1AC3E}" srcOrd="0" destOrd="0" presId="urn:microsoft.com/office/officeart/2011/layout/ConvergingText"/>
    <dgm:cxn modelId="{72146152-EC33-4826-A7FA-D42C3004DD83}" srcId="{A180AD33-8E5D-414A-BB99-5110EAAC1D87}" destId="{598036DA-C60D-4C88-8D8C-E233EDDD36D2}" srcOrd="2" destOrd="0" parTransId="{5B8D53B6-55CF-4DF9-A4A1-0A80FD3BD07B}" sibTransId="{D14948DE-801D-4B50-8F1C-EE2553CC3A7B}"/>
    <dgm:cxn modelId="{85B48EB9-7D17-45D4-BAED-C18A6FB3E278}" srcId="{A180AD33-8E5D-414A-BB99-5110EAAC1D87}" destId="{551496A5-3A91-4A28-8C18-BC196AD2591A}" srcOrd="0" destOrd="0" parTransId="{4F229465-50E5-442F-B10E-868D08E1DDA7}" sibTransId="{6EB0BEA0-7776-4527-9E66-6C6C1EFEA570}"/>
    <dgm:cxn modelId="{F7C7ACC0-4D1B-4444-BB42-2A8E0495A4AC}" type="presOf" srcId="{329C2136-517D-4EA0-AA69-180541142AD7}" destId="{A1A1C56C-DBDC-461F-BFCD-18B273E43D5C}" srcOrd="0" destOrd="0" presId="urn:microsoft.com/office/officeart/2011/layout/ConvergingText"/>
    <dgm:cxn modelId="{802F6FCB-1972-48D5-865F-ABB92D049EE8}" srcId="{A180AD33-8E5D-414A-BB99-5110EAAC1D87}" destId="{8B656763-3E74-4630-B636-11153619B0B6}" srcOrd="1" destOrd="0" parTransId="{EFD7D48C-BACE-420F-84A9-8CD7C71CCFAC}" sibTransId="{55331B38-0962-48B9-838A-929EBD318581}"/>
    <dgm:cxn modelId="{BC1371E2-74DE-4B33-8FEB-FD7BE4BC6780}" type="presOf" srcId="{FDDEA671-92A4-4C40-A625-2CEDA25BB5AF}" destId="{0BCBBA23-220F-4709-BB0F-5CBE16C38A44}" srcOrd="0" destOrd="0" presId="urn:microsoft.com/office/officeart/2011/layout/ConvergingText"/>
    <dgm:cxn modelId="{81091122-89A5-431E-B0D1-8CFE63D69969}" type="presParOf" srcId="{F30C1D17-62E3-4D25-970D-BF71955A07EF}" destId="{BD946A1B-91CF-4567-A450-DDA684C32D68}" srcOrd="0" destOrd="0" presId="urn:microsoft.com/office/officeart/2011/layout/ConvergingText"/>
    <dgm:cxn modelId="{0A5AB208-5E4A-4947-A130-F1BB3DA028F8}" type="presParOf" srcId="{BD946A1B-91CF-4567-A450-DDA684C32D68}" destId="{462BFCCD-F164-4EC9-8763-3C2C920D83EF}" srcOrd="0" destOrd="0" presId="urn:microsoft.com/office/officeart/2011/layout/ConvergingText"/>
    <dgm:cxn modelId="{11E3BB69-C59C-48DE-A96C-F898A890FA0D}" type="presParOf" srcId="{BD946A1B-91CF-4567-A450-DDA684C32D68}" destId="{2AA1394A-E596-407A-B5E7-2EEA0DABDD42}" srcOrd="1" destOrd="0" presId="urn:microsoft.com/office/officeart/2011/layout/ConvergingText"/>
    <dgm:cxn modelId="{0297E254-8F3D-4708-BBE1-AB85ABD3B6EF}" type="presParOf" srcId="{BD946A1B-91CF-4567-A450-DDA684C32D68}" destId="{3CDD1257-00CF-4531-848E-CC304739162D}" srcOrd="2" destOrd="0" presId="urn:microsoft.com/office/officeart/2011/layout/ConvergingText"/>
    <dgm:cxn modelId="{D36C6391-7FB8-457F-99B6-5CFD6C0C50EF}" type="presParOf" srcId="{BD946A1B-91CF-4567-A450-DDA684C32D68}" destId="{B439F0CC-A012-4811-AF06-9B91992D3285}" srcOrd="3" destOrd="0" presId="urn:microsoft.com/office/officeart/2011/layout/ConvergingText"/>
    <dgm:cxn modelId="{E03FE921-B6DC-4DD6-BEB7-E320B6102020}" type="presParOf" srcId="{BD946A1B-91CF-4567-A450-DDA684C32D68}" destId="{44D791FC-7858-4AF2-BFE7-51D41634313A}" srcOrd="4" destOrd="0" presId="urn:microsoft.com/office/officeart/2011/layout/ConvergingText"/>
    <dgm:cxn modelId="{E73620E9-3F37-462D-BF04-1C80B3FB2C9A}" type="presParOf" srcId="{BD946A1B-91CF-4567-A450-DDA684C32D68}" destId="{E09A948D-D5D4-4720-BA56-0A3366F02DF7}" srcOrd="5" destOrd="0" presId="urn:microsoft.com/office/officeart/2011/layout/ConvergingText"/>
    <dgm:cxn modelId="{F8941E47-8AE1-4569-82E9-94ECBDC70F49}" type="presParOf" srcId="{BD946A1B-91CF-4567-A450-DDA684C32D68}" destId="{A1A83819-D8D7-4C43-B686-F71C27EEF3EE}" srcOrd="6" destOrd="0" presId="urn:microsoft.com/office/officeart/2011/layout/ConvergingText"/>
    <dgm:cxn modelId="{652C4DD4-1185-44FD-BD21-9567E7762437}" type="presParOf" srcId="{BD946A1B-91CF-4567-A450-DDA684C32D68}" destId="{26170ECA-CF13-4BD9-98C4-FEEB892AF0B6}" srcOrd="7" destOrd="0" presId="urn:microsoft.com/office/officeart/2011/layout/ConvergingText"/>
    <dgm:cxn modelId="{287BEDF7-8DE2-4F20-804F-F642AF55F0D6}" type="presParOf" srcId="{BD946A1B-91CF-4567-A450-DDA684C32D68}" destId="{DF01184B-CB50-443E-B440-FD2AD9FF3F2D}" srcOrd="8" destOrd="0" presId="urn:microsoft.com/office/officeart/2011/layout/ConvergingText"/>
    <dgm:cxn modelId="{BAE812A0-FA90-48C9-94FD-DA7C2B4AC682}" type="presParOf" srcId="{BD946A1B-91CF-4567-A450-DDA684C32D68}" destId="{4E9A5E68-6193-4991-A3FF-B0E9551A2937}" srcOrd="9" destOrd="0" presId="urn:microsoft.com/office/officeart/2011/layout/ConvergingText"/>
    <dgm:cxn modelId="{911821EA-25BE-4D9B-B9CB-390163E8A129}" type="presParOf" srcId="{BD946A1B-91CF-4567-A450-DDA684C32D68}" destId="{41251936-3A48-41C9-BEEE-EDECE4AA4BEE}" srcOrd="10" destOrd="0" presId="urn:microsoft.com/office/officeart/2011/layout/ConvergingText"/>
    <dgm:cxn modelId="{2FB69311-8734-4916-8C74-EB564236EC49}" type="presParOf" srcId="{BD946A1B-91CF-4567-A450-DDA684C32D68}" destId="{4DC6B496-7263-4EEC-9036-EFD49ED07496}" srcOrd="11" destOrd="0" presId="urn:microsoft.com/office/officeart/2011/layout/ConvergingText"/>
    <dgm:cxn modelId="{C90926D1-559D-4E78-AD02-C162A171DA0E}" type="presParOf" srcId="{BD946A1B-91CF-4567-A450-DDA684C32D68}" destId="{D37162B9-3222-4301-8100-F29E5EA9E514}" srcOrd="12" destOrd="0" presId="urn:microsoft.com/office/officeart/2011/layout/ConvergingText"/>
    <dgm:cxn modelId="{A439A7EC-F446-4DF7-94E3-A260302A268C}" type="presParOf" srcId="{BD946A1B-91CF-4567-A450-DDA684C32D68}" destId="{F8F3A127-A1DB-45E4-92DC-6FAF781F10AA}" srcOrd="13" destOrd="0" presId="urn:microsoft.com/office/officeart/2011/layout/ConvergingText"/>
    <dgm:cxn modelId="{D9ABF094-EC49-4FA5-A3D6-973CDA3B21DB}" type="presParOf" srcId="{BD946A1B-91CF-4567-A450-DDA684C32D68}" destId="{BAD0F845-9B28-413B-895E-CBF8AF5817D1}" srcOrd="14" destOrd="0" presId="urn:microsoft.com/office/officeart/2011/layout/ConvergingText"/>
    <dgm:cxn modelId="{2CFA0B39-2F88-4C5E-A965-86D3F12AA7F6}" type="presParOf" srcId="{BD946A1B-91CF-4567-A450-DDA684C32D68}" destId="{E2522822-7D52-46AF-9C84-15CFD65DE977}" srcOrd="15" destOrd="0" presId="urn:microsoft.com/office/officeart/2011/layout/ConvergingText"/>
    <dgm:cxn modelId="{DC0E79E0-AEDB-41F5-B834-D173120385B6}" type="presParOf" srcId="{BD946A1B-91CF-4567-A450-DDA684C32D68}" destId="{85EA2021-0607-415F-B0E3-026CFFF4645E}" srcOrd="16" destOrd="0" presId="urn:microsoft.com/office/officeart/2011/layout/ConvergingText"/>
    <dgm:cxn modelId="{7C213730-9E10-441F-8D97-22529DB81044}" type="presParOf" srcId="{BD946A1B-91CF-4567-A450-DDA684C32D68}" destId="{48AAA5F0-2810-4FDF-8CE1-AB39C6542677}" srcOrd="17" destOrd="0" presId="urn:microsoft.com/office/officeart/2011/layout/ConvergingText"/>
    <dgm:cxn modelId="{6E2A46CF-42FE-49FA-AD4E-6D66E8A945D3}" type="presParOf" srcId="{BD946A1B-91CF-4567-A450-DDA684C32D68}" destId="{59849468-7C87-4538-B480-FA4FADC3EEC6}" srcOrd="18" destOrd="0" presId="urn:microsoft.com/office/officeart/2011/layout/ConvergingText"/>
    <dgm:cxn modelId="{B18AB5AE-6677-41A8-86A0-C3D3EB815451}" type="presParOf" srcId="{BD946A1B-91CF-4567-A450-DDA684C32D68}" destId="{4279F59F-EF0E-4453-B7BD-B5BCD2C4DED2}" srcOrd="19" destOrd="0" presId="urn:microsoft.com/office/officeart/2011/layout/ConvergingText"/>
    <dgm:cxn modelId="{9C664363-0868-4644-860B-1E1DAEB08741}" type="presParOf" srcId="{BD946A1B-91CF-4567-A450-DDA684C32D68}" destId="{4769FC59-61E6-4216-9823-4E3F41B1AC3E}" srcOrd="20" destOrd="0" presId="urn:microsoft.com/office/officeart/2011/layout/ConvergingText"/>
    <dgm:cxn modelId="{B1CDCD21-832E-47F0-9A69-A0316E37D01F}" type="presParOf" srcId="{BD946A1B-91CF-4567-A450-DDA684C32D68}" destId="{216748A3-6B23-4D4C-9A3F-F85B40CC90D9}" srcOrd="21" destOrd="0" presId="urn:microsoft.com/office/officeart/2011/layout/ConvergingText"/>
    <dgm:cxn modelId="{BF3502BF-3206-4057-BD2D-D157AC1FA64F}" type="presParOf" srcId="{BD946A1B-91CF-4567-A450-DDA684C32D68}" destId="{8D0F97E7-6152-479A-9A5D-671B9F96A525}" srcOrd="22" destOrd="0" presId="urn:microsoft.com/office/officeart/2011/layout/ConvergingText"/>
    <dgm:cxn modelId="{9621B716-5D3B-42A8-8592-3AE303A5341E}" type="presParOf" srcId="{BD946A1B-91CF-4567-A450-DDA684C32D68}" destId="{719F5FC9-56FA-44D9-B3E5-3794DD09B91B}" srcOrd="23" destOrd="0" presId="urn:microsoft.com/office/officeart/2011/layout/ConvergingText"/>
    <dgm:cxn modelId="{8CDA60A5-CB33-47B3-AF29-F845FB33566F}" type="presParOf" srcId="{BD946A1B-91CF-4567-A450-DDA684C32D68}" destId="{212D6B77-7183-4848-854A-ACF2855C2107}" srcOrd="24" destOrd="0" presId="urn:microsoft.com/office/officeart/2011/layout/ConvergingText"/>
    <dgm:cxn modelId="{1CDB31D4-B511-40BF-96FB-9794D4F2E45B}" type="presParOf" srcId="{BD946A1B-91CF-4567-A450-DDA684C32D68}" destId="{0880847B-5A4C-47F2-A9F0-FF80D5C356CA}" srcOrd="25" destOrd="0" presId="urn:microsoft.com/office/officeart/2011/layout/ConvergingText"/>
    <dgm:cxn modelId="{4C950F4B-F4D6-40A5-99BF-3923C094BDF1}" type="presParOf" srcId="{BD946A1B-91CF-4567-A450-DDA684C32D68}" destId="{F540A712-7E3A-4442-978B-F7E43A40C1C7}" srcOrd="26" destOrd="0" presId="urn:microsoft.com/office/officeart/2011/layout/ConvergingText"/>
    <dgm:cxn modelId="{00522A6E-5B01-448F-B12F-BF646D9EE196}" type="presParOf" srcId="{BD946A1B-91CF-4567-A450-DDA684C32D68}" destId="{FDE66B80-F64E-4592-AA59-9B1F56491AA1}" srcOrd="27" destOrd="0" presId="urn:microsoft.com/office/officeart/2011/layout/ConvergingText"/>
    <dgm:cxn modelId="{C29B2BD3-4489-43A7-A2C4-00DE4E8AD125}" type="presParOf" srcId="{BD946A1B-91CF-4567-A450-DDA684C32D68}" destId="{D1AEED44-D7F8-4CF2-BFFA-B2F82854EC44}" srcOrd="28" destOrd="0" presId="urn:microsoft.com/office/officeart/2011/layout/ConvergingText"/>
    <dgm:cxn modelId="{9B885C8A-8038-45A3-89B8-556FA3124CD1}" type="presParOf" srcId="{BD946A1B-91CF-4567-A450-DDA684C32D68}" destId="{782B2629-BB4A-4CC1-AFC3-000521C3900A}" srcOrd="29" destOrd="0" presId="urn:microsoft.com/office/officeart/2011/layout/ConvergingText"/>
    <dgm:cxn modelId="{06C98082-8BD9-4FD0-8793-ADFCD8848BBB}" type="presParOf" srcId="{BD946A1B-91CF-4567-A450-DDA684C32D68}" destId="{71A14008-AE53-4C3D-9DFF-426D0622B249}" srcOrd="30" destOrd="0" presId="urn:microsoft.com/office/officeart/2011/layout/ConvergingText"/>
    <dgm:cxn modelId="{B413E333-84A3-40B6-98C7-4F8E99872A21}" type="presParOf" srcId="{BD946A1B-91CF-4567-A450-DDA684C32D68}" destId="{DE874FE4-22AF-4C8E-9247-738E69B32F72}" srcOrd="31" destOrd="0" presId="urn:microsoft.com/office/officeart/2011/layout/ConvergingText"/>
    <dgm:cxn modelId="{6C3DCEFE-6081-4C9B-B862-0001074481AE}" type="presParOf" srcId="{BD946A1B-91CF-4567-A450-DDA684C32D68}" destId="{2526292D-F5BC-412C-A00E-6E82C37E92B8}" srcOrd="32" destOrd="0" presId="urn:microsoft.com/office/officeart/2011/layout/ConvergingText"/>
    <dgm:cxn modelId="{1E91AE9C-FABC-45C8-8CEF-F5399729A297}" type="presParOf" srcId="{BD946A1B-91CF-4567-A450-DDA684C32D68}" destId="{C87F9BF7-69A7-417A-B94A-A8F6D6B23DE2}" srcOrd="33" destOrd="0" presId="urn:microsoft.com/office/officeart/2011/layout/ConvergingText"/>
    <dgm:cxn modelId="{0F241C89-BFA5-498E-A484-3B3551931F08}" type="presParOf" srcId="{BD946A1B-91CF-4567-A450-DDA684C32D68}" destId="{42A27811-E4F6-4596-8DB9-147202594135}" srcOrd="34" destOrd="0" presId="urn:microsoft.com/office/officeart/2011/layout/ConvergingText"/>
    <dgm:cxn modelId="{60D08C51-A960-4E5F-8590-1E6E3B7CE3E5}" type="presParOf" srcId="{BD946A1B-91CF-4567-A450-DDA684C32D68}" destId="{8FECC037-CB15-4798-BE8F-9702DF3507E3}" srcOrd="35" destOrd="0" presId="urn:microsoft.com/office/officeart/2011/layout/ConvergingText"/>
    <dgm:cxn modelId="{15E14A5E-7EAB-464C-852B-494152AC2273}" type="presParOf" srcId="{BD946A1B-91CF-4567-A450-DDA684C32D68}" destId="{439B59E4-F98E-450F-AA79-845E0D7D72FF}" srcOrd="36" destOrd="0" presId="urn:microsoft.com/office/officeart/2011/layout/ConvergingText"/>
    <dgm:cxn modelId="{4623F214-EFC9-4B42-8FF8-139A1F0DA948}" type="presParOf" srcId="{BD946A1B-91CF-4567-A450-DDA684C32D68}" destId="{DDA4E453-0B80-4DD5-8251-FCDDE30E2E8A}" srcOrd="37" destOrd="0" presId="urn:microsoft.com/office/officeart/2011/layout/ConvergingText"/>
    <dgm:cxn modelId="{E698870D-902E-43EA-8A5E-5EF7A6EBA0E6}" type="presParOf" srcId="{BD946A1B-91CF-4567-A450-DDA684C32D68}" destId="{3957B8AC-68DE-41AB-92DB-8A931135FDA1}" srcOrd="38" destOrd="0" presId="urn:microsoft.com/office/officeart/2011/layout/ConvergingText"/>
    <dgm:cxn modelId="{4ECDCE5B-253E-4974-B1FC-752DA505B23D}" type="presParOf" srcId="{BD946A1B-91CF-4567-A450-DDA684C32D68}" destId="{2A73ED49-67C6-4111-9BD8-E8662E1179F7}" srcOrd="39" destOrd="0" presId="urn:microsoft.com/office/officeart/2011/layout/ConvergingText"/>
    <dgm:cxn modelId="{3E4B0E78-BA71-4071-A03C-37FC46BBD78D}" type="presParOf" srcId="{BD946A1B-91CF-4567-A450-DDA684C32D68}" destId="{B314F544-CF2E-44BC-958F-82D82DA8604B}" srcOrd="40" destOrd="0" presId="urn:microsoft.com/office/officeart/2011/layout/ConvergingText"/>
    <dgm:cxn modelId="{CB3AABD0-2C24-4D68-8BF7-025BC7154FCB}" type="presParOf" srcId="{BD946A1B-91CF-4567-A450-DDA684C32D68}" destId="{F9A4FF32-38FD-49BF-9460-6A44152A6805}" srcOrd="41" destOrd="0" presId="urn:microsoft.com/office/officeart/2011/layout/ConvergingText"/>
    <dgm:cxn modelId="{31BFAF3B-5937-481C-AE94-BF7EA1BAC4A5}" type="presParOf" srcId="{BD946A1B-91CF-4567-A450-DDA684C32D68}" destId="{51806ADA-89E1-4050-B719-1B8C522D1BB1}" srcOrd="42" destOrd="0" presId="urn:microsoft.com/office/officeart/2011/layout/ConvergingText"/>
    <dgm:cxn modelId="{254B3EE2-E0CA-434E-B3F1-B04E9E191138}" type="presParOf" srcId="{BD946A1B-91CF-4567-A450-DDA684C32D68}" destId="{B6DAD88E-0B95-457A-AA6A-289C54AED461}" srcOrd="43" destOrd="0" presId="urn:microsoft.com/office/officeart/2011/layout/ConvergingText"/>
    <dgm:cxn modelId="{E9D2518A-05E4-4D73-B3D6-36A540D263F4}" type="presParOf" srcId="{BD946A1B-91CF-4567-A450-DDA684C32D68}" destId="{833ADC61-F81C-424F-94AF-D656072F85BE}" srcOrd="44" destOrd="0" presId="urn:microsoft.com/office/officeart/2011/layout/ConvergingText"/>
    <dgm:cxn modelId="{9311A8B8-91C5-4FCC-AB34-E2BEB2ABA76F}" type="presParOf" srcId="{BD946A1B-91CF-4567-A450-DDA684C32D68}" destId="{A1A1C56C-DBDC-461F-BFCD-18B273E43D5C}" srcOrd="45" destOrd="0" presId="urn:microsoft.com/office/officeart/2011/layout/ConvergingText"/>
    <dgm:cxn modelId="{94D50E8A-31CF-43BA-9B5A-A50752507E11}" type="presParOf" srcId="{BD946A1B-91CF-4567-A450-DDA684C32D68}" destId="{C60BA56E-C376-4758-BF23-03902883423F}" srcOrd="46" destOrd="0" presId="urn:microsoft.com/office/officeart/2011/layout/ConvergingText"/>
    <dgm:cxn modelId="{1E61945B-FBD9-4681-959E-91B0B81D5392}" type="presParOf" srcId="{BD946A1B-91CF-4567-A450-DDA684C32D68}" destId="{3A1AD7D6-A5F4-425A-8F5F-1E40CF2E35C5}" srcOrd="47" destOrd="0" presId="urn:microsoft.com/office/officeart/2011/layout/ConvergingText"/>
    <dgm:cxn modelId="{AA917AE4-C6A2-41A5-A6BB-1EA4E565ECCF}" type="presParOf" srcId="{BD946A1B-91CF-4567-A450-DDA684C32D68}" destId="{B37367D2-4F2A-4413-84D4-257E2846E85B}" srcOrd="48" destOrd="0" presId="urn:microsoft.com/office/officeart/2011/layout/ConvergingText"/>
    <dgm:cxn modelId="{BF36EDB7-250C-411A-A2FD-A97825BD761A}" type="presParOf" srcId="{BD946A1B-91CF-4567-A450-DDA684C32D68}" destId="{299015E4-C5E4-4156-8CAB-52823506E70C}" srcOrd="49" destOrd="0" presId="urn:microsoft.com/office/officeart/2011/layout/ConvergingText"/>
    <dgm:cxn modelId="{FE5B0E0D-4E04-4531-9CDF-03443A6BA0F1}" type="presParOf" srcId="{BD946A1B-91CF-4567-A450-DDA684C32D68}" destId="{D63533EA-3AC8-448E-8D3B-3CA0ED20FC78}" srcOrd="50" destOrd="0" presId="urn:microsoft.com/office/officeart/2011/layout/ConvergingText"/>
    <dgm:cxn modelId="{40DC7571-E637-416E-BE58-B95DC6C9CEFD}" type="presParOf" srcId="{BD946A1B-91CF-4567-A450-DDA684C32D68}" destId="{E59FABC1-9F1E-4043-B7FF-DCAE80E5D9FA}" srcOrd="51" destOrd="0" presId="urn:microsoft.com/office/officeart/2011/layout/ConvergingText"/>
    <dgm:cxn modelId="{7EAAB220-790F-4845-8A2E-9DB1EEDEC84B}" type="presParOf" srcId="{BD946A1B-91CF-4567-A450-DDA684C32D68}" destId="{478C49FE-7689-4D08-9DBF-58A2DDD3DEF9}" srcOrd="52" destOrd="0" presId="urn:microsoft.com/office/officeart/2011/layout/ConvergingText"/>
    <dgm:cxn modelId="{9AF85858-FEE5-456B-900E-42A8132D8941}" type="presParOf" srcId="{BD946A1B-91CF-4567-A450-DDA684C32D68}" destId="{52102AAF-5906-41B9-85E1-A7A630779328}" srcOrd="53" destOrd="0" presId="urn:microsoft.com/office/officeart/2011/layout/ConvergingText"/>
    <dgm:cxn modelId="{F4DF7AC5-686E-412E-BBD3-A6400C12EACE}" type="presParOf" srcId="{BD946A1B-91CF-4567-A450-DDA684C32D68}" destId="{1C06CD41-07FC-4EF4-869D-A32482F95A5B}" srcOrd="54" destOrd="0" presId="urn:microsoft.com/office/officeart/2011/layout/ConvergingText"/>
    <dgm:cxn modelId="{86C271D3-1148-4D72-B86F-95E1BCB6275B}" type="presParOf" srcId="{BD946A1B-91CF-4567-A450-DDA684C32D68}" destId="{0BCBBA23-220F-4709-BB0F-5CBE16C38A44}" srcOrd="5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AA5B3-6C00-4439-807A-3889A715B29A}" type="doc">
      <dgm:prSet loTypeId="urn:microsoft.com/office/officeart/2005/8/layout/target3" loCatId="list" qsTypeId="urn:microsoft.com/office/officeart/2005/8/quickstyle/3d2#4" qsCatId="3D" csTypeId="urn:microsoft.com/office/officeart/2005/8/colors/accent0_2" csCatId="mainScheme" phldr="1"/>
      <dgm:spPr/>
      <dgm:t>
        <a:bodyPr/>
        <a:lstStyle/>
        <a:p>
          <a:endParaRPr lang="zh-CN" altLang="en-US"/>
        </a:p>
      </dgm:t>
    </dgm:pt>
    <dgm:pt modelId="{142ECF03-915E-4979-A42A-09861EA04A93}">
      <dgm:prSet phldrT="[文本]"/>
      <dgm:spPr/>
      <dgm:t>
        <a:bodyPr/>
        <a:lstStyle/>
        <a:p>
          <a:r>
            <a:rPr lang="zh-CN" altLang="en-US" dirty="0"/>
            <a:t>按信息归类</a:t>
          </a:r>
        </a:p>
      </dgm:t>
    </dgm:pt>
    <dgm:pt modelId="{A3C20BCD-C094-4172-981F-F638B3846F90}" type="parTrans" cxnId="{B0CE9F2A-B8A0-46DF-AABD-6957A65DEC76}">
      <dgm:prSet/>
      <dgm:spPr/>
      <dgm:t>
        <a:bodyPr/>
        <a:lstStyle/>
        <a:p>
          <a:endParaRPr lang="zh-CN" altLang="en-US"/>
        </a:p>
      </dgm:t>
    </dgm:pt>
    <dgm:pt modelId="{0D29710B-1717-4A51-A92E-B387DFC4A530}" type="sibTrans" cxnId="{B0CE9F2A-B8A0-46DF-AABD-6957A65DEC76}">
      <dgm:prSet/>
      <dgm:spPr/>
      <dgm:t>
        <a:bodyPr/>
        <a:lstStyle/>
        <a:p>
          <a:endParaRPr lang="zh-CN" altLang="en-US"/>
        </a:p>
      </dgm:t>
    </dgm:pt>
    <dgm:pt modelId="{711C01AF-6DCD-48A2-9269-9495442E5860}">
      <dgm:prSet phldrT="[文本]"/>
      <dgm:spPr/>
      <dgm:t>
        <a:bodyPr/>
        <a:lstStyle/>
        <a:p>
          <a:r>
            <a:rPr lang="zh-CN" altLang="en-US" dirty="0"/>
            <a:t>电子数字计算机</a:t>
          </a:r>
        </a:p>
      </dgm:t>
    </dgm:pt>
    <dgm:pt modelId="{C39347AA-88F2-40E5-9AE3-0827C973BE53}" type="parTrans" cxnId="{38E94AF1-D6D1-4C60-8A1C-1539C9F6A27C}">
      <dgm:prSet/>
      <dgm:spPr/>
      <dgm:t>
        <a:bodyPr/>
        <a:lstStyle/>
        <a:p>
          <a:endParaRPr lang="zh-CN" altLang="en-US"/>
        </a:p>
      </dgm:t>
    </dgm:pt>
    <dgm:pt modelId="{D59C5169-A62C-4194-9195-D61EC0F844B9}" type="sibTrans" cxnId="{38E94AF1-D6D1-4C60-8A1C-1539C9F6A27C}">
      <dgm:prSet/>
      <dgm:spPr/>
      <dgm:t>
        <a:bodyPr/>
        <a:lstStyle/>
        <a:p>
          <a:endParaRPr lang="zh-CN" altLang="en-US"/>
        </a:p>
      </dgm:t>
    </dgm:pt>
    <dgm:pt modelId="{08FE153F-971B-4D3A-84D7-F6CF9AD6EA20}">
      <dgm:prSet phldrT="[文本]"/>
      <dgm:spPr/>
      <dgm:t>
        <a:bodyPr/>
        <a:lstStyle/>
        <a:p>
          <a:r>
            <a:rPr lang="zh-CN" altLang="en-US" dirty="0"/>
            <a:t>电子数字模拟计算机</a:t>
          </a:r>
        </a:p>
      </dgm:t>
    </dgm:pt>
    <dgm:pt modelId="{ED4A09BE-203F-49A6-BFA9-2344D0DE9850}" type="parTrans" cxnId="{F84E6274-F5C2-43F5-BD4D-9A239E49EAD6}">
      <dgm:prSet/>
      <dgm:spPr/>
      <dgm:t>
        <a:bodyPr/>
        <a:lstStyle/>
        <a:p>
          <a:endParaRPr lang="zh-CN" altLang="en-US"/>
        </a:p>
      </dgm:t>
    </dgm:pt>
    <dgm:pt modelId="{3F2A6471-EF7C-4E12-90E5-927CD6913B8E}" type="sibTrans" cxnId="{F84E6274-F5C2-43F5-BD4D-9A239E49EAD6}">
      <dgm:prSet/>
      <dgm:spPr/>
      <dgm:t>
        <a:bodyPr/>
        <a:lstStyle/>
        <a:p>
          <a:endParaRPr lang="zh-CN" altLang="en-US"/>
        </a:p>
      </dgm:t>
    </dgm:pt>
    <dgm:pt modelId="{4332FEC6-6A87-4644-9F61-32C76B5AC35A}">
      <dgm:prSet phldrT="[文本]"/>
      <dgm:spPr/>
      <dgm:t>
        <a:bodyPr/>
        <a:lstStyle/>
        <a:p>
          <a:r>
            <a:rPr lang="zh-CN" altLang="en-US" dirty="0"/>
            <a:t>按用途归类</a:t>
          </a:r>
        </a:p>
      </dgm:t>
    </dgm:pt>
    <dgm:pt modelId="{3C2B6C72-5905-4F52-9734-001E01416BF7}" type="parTrans" cxnId="{9B7C6A3A-1CBC-4B61-86D3-90488EC3A1E8}">
      <dgm:prSet/>
      <dgm:spPr/>
      <dgm:t>
        <a:bodyPr/>
        <a:lstStyle/>
        <a:p>
          <a:endParaRPr lang="zh-CN" altLang="en-US"/>
        </a:p>
      </dgm:t>
    </dgm:pt>
    <dgm:pt modelId="{8B305041-4283-439D-A110-5B661029A4C2}" type="sibTrans" cxnId="{9B7C6A3A-1CBC-4B61-86D3-90488EC3A1E8}">
      <dgm:prSet/>
      <dgm:spPr/>
      <dgm:t>
        <a:bodyPr/>
        <a:lstStyle/>
        <a:p>
          <a:endParaRPr lang="zh-CN" altLang="en-US"/>
        </a:p>
      </dgm:t>
    </dgm:pt>
    <dgm:pt modelId="{3FB040D5-A60E-4CB6-883D-1EA8AF85D89F}">
      <dgm:prSet phldrT="[文本]"/>
      <dgm:spPr/>
      <dgm:t>
        <a:bodyPr/>
        <a:lstStyle/>
        <a:p>
          <a:r>
            <a:rPr lang="zh-CN" altLang="en-US" dirty="0"/>
            <a:t>专用计算机</a:t>
          </a:r>
        </a:p>
      </dgm:t>
    </dgm:pt>
    <dgm:pt modelId="{AC6DA2EF-B002-41D2-A13B-13613F3A0960}" type="parTrans" cxnId="{E0E9E986-61D5-4585-8A5C-B6D897FE73C2}">
      <dgm:prSet/>
      <dgm:spPr/>
      <dgm:t>
        <a:bodyPr/>
        <a:lstStyle/>
        <a:p>
          <a:endParaRPr lang="zh-CN" altLang="en-US"/>
        </a:p>
      </dgm:t>
    </dgm:pt>
    <dgm:pt modelId="{14958A2F-273F-46B7-8461-4E743C51F549}" type="sibTrans" cxnId="{E0E9E986-61D5-4585-8A5C-B6D897FE73C2}">
      <dgm:prSet/>
      <dgm:spPr/>
      <dgm:t>
        <a:bodyPr/>
        <a:lstStyle/>
        <a:p>
          <a:endParaRPr lang="zh-CN" altLang="en-US"/>
        </a:p>
      </dgm:t>
    </dgm:pt>
    <dgm:pt modelId="{7391571C-B5D9-4420-A379-715E1B2846BC}">
      <dgm:prSet phldrT="[文本]"/>
      <dgm:spPr/>
      <dgm:t>
        <a:bodyPr/>
        <a:lstStyle/>
        <a:p>
          <a:r>
            <a:rPr lang="zh-CN" altLang="en-US" dirty="0"/>
            <a:t>按规模归类</a:t>
          </a:r>
        </a:p>
      </dgm:t>
    </dgm:pt>
    <dgm:pt modelId="{077A7F36-33A1-4FDE-B442-0B4B4C9CFE0A}" type="parTrans" cxnId="{94D048C6-4962-4899-81C5-FE8126CEA6BE}">
      <dgm:prSet/>
      <dgm:spPr/>
      <dgm:t>
        <a:bodyPr/>
        <a:lstStyle/>
        <a:p>
          <a:endParaRPr lang="zh-CN" altLang="en-US"/>
        </a:p>
      </dgm:t>
    </dgm:pt>
    <dgm:pt modelId="{57B5F635-7499-4466-8F8A-845A37EC113C}" type="sibTrans" cxnId="{94D048C6-4962-4899-81C5-FE8126CEA6BE}">
      <dgm:prSet/>
      <dgm:spPr/>
      <dgm:t>
        <a:bodyPr/>
        <a:lstStyle/>
        <a:p>
          <a:endParaRPr lang="zh-CN" altLang="en-US"/>
        </a:p>
      </dgm:t>
    </dgm:pt>
    <dgm:pt modelId="{B27A614D-8B4D-4936-A743-37E1F07383A7}">
      <dgm:prSet phldrT="[文本]"/>
      <dgm:spPr/>
      <dgm:t>
        <a:bodyPr/>
        <a:lstStyle/>
        <a:p>
          <a:r>
            <a:rPr lang="zh-CN" altLang="en-US" dirty="0"/>
            <a:t>巨型计算机、大型计算机</a:t>
          </a:r>
        </a:p>
      </dgm:t>
    </dgm:pt>
    <dgm:pt modelId="{5418F29D-9010-4F79-BA68-AB8C523BCD91}" type="parTrans" cxnId="{EEA833FF-8AA0-434E-ACB8-A19F5DC94321}">
      <dgm:prSet/>
      <dgm:spPr/>
      <dgm:t>
        <a:bodyPr/>
        <a:lstStyle/>
        <a:p>
          <a:endParaRPr lang="zh-CN" altLang="en-US"/>
        </a:p>
      </dgm:t>
    </dgm:pt>
    <dgm:pt modelId="{EDE881E3-AAEF-47BE-A947-633AE7D042C6}" type="sibTrans" cxnId="{EEA833FF-8AA0-434E-ACB8-A19F5DC94321}">
      <dgm:prSet/>
      <dgm:spPr/>
      <dgm:t>
        <a:bodyPr/>
        <a:lstStyle/>
        <a:p>
          <a:endParaRPr lang="zh-CN" altLang="en-US"/>
        </a:p>
      </dgm:t>
    </dgm:pt>
    <dgm:pt modelId="{4B3419DE-A4CC-442C-9CB8-E8F3A7EF1D2B}">
      <dgm:prSet phldrT="[文本]"/>
      <dgm:spPr/>
      <dgm:t>
        <a:bodyPr/>
        <a:lstStyle/>
        <a:p>
          <a:r>
            <a:rPr lang="zh-CN" altLang="en-US" dirty="0"/>
            <a:t>电子模拟计算机</a:t>
          </a:r>
        </a:p>
      </dgm:t>
    </dgm:pt>
    <dgm:pt modelId="{3F0EBC98-6AF3-4C37-8351-FF8FF483A911}" type="parTrans" cxnId="{568E8ED3-5059-4C8E-BD60-91FFB3EF08FE}">
      <dgm:prSet/>
      <dgm:spPr/>
      <dgm:t>
        <a:bodyPr/>
        <a:lstStyle/>
        <a:p>
          <a:endParaRPr lang="zh-CN" altLang="en-US"/>
        </a:p>
      </dgm:t>
    </dgm:pt>
    <dgm:pt modelId="{8CEFB9F7-102B-4BE9-A499-4BB5AD4C32FC}" type="sibTrans" cxnId="{568E8ED3-5059-4C8E-BD60-91FFB3EF08FE}">
      <dgm:prSet/>
      <dgm:spPr/>
      <dgm:t>
        <a:bodyPr/>
        <a:lstStyle/>
        <a:p>
          <a:endParaRPr lang="zh-CN" altLang="en-US"/>
        </a:p>
      </dgm:t>
    </dgm:pt>
    <dgm:pt modelId="{CFA787DF-5E8F-4408-BAB9-261FD9D3C9CA}">
      <dgm:prSet phldrT="[文本]"/>
      <dgm:spPr/>
      <dgm:t>
        <a:bodyPr/>
        <a:lstStyle/>
        <a:p>
          <a:r>
            <a:rPr lang="zh-CN" altLang="en-US" dirty="0"/>
            <a:t>通用计算机</a:t>
          </a:r>
        </a:p>
      </dgm:t>
    </dgm:pt>
    <dgm:pt modelId="{EB563101-2526-43EC-92E3-505959601D50}" type="parTrans" cxnId="{1C7A6C3D-F8D0-4496-A29C-A483D12BC485}">
      <dgm:prSet/>
      <dgm:spPr/>
      <dgm:t>
        <a:bodyPr/>
        <a:lstStyle/>
        <a:p>
          <a:endParaRPr lang="zh-CN" altLang="en-US"/>
        </a:p>
      </dgm:t>
    </dgm:pt>
    <dgm:pt modelId="{0E746B44-7250-4097-981B-6AC2E061D2D2}" type="sibTrans" cxnId="{1C7A6C3D-F8D0-4496-A29C-A483D12BC485}">
      <dgm:prSet/>
      <dgm:spPr/>
      <dgm:t>
        <a:bodyPr/>
        <a:lstStyle/>
        <a:p>
          <a:endParaRPr lang="zh-CN" altLang="en-US"/>
        </a:p>
      </dgm:t>
    </dgm:pt>
    <dgm:pt modelId="{B7B44F21-9249-495F-AEFB-CC96B8352753}">
      <dgm:prSet phldrT="[文本]"/>
      <dgm:spPr/>
      <dgm:t>
        <a:bodyPr/>
        <a:lstStyle/>
        <a:p>
          <a:r>
            <a:rPr lang="zh-CN" altLang="en-US" dirty="0"/>
            <a:t>中型计算机、小型计算机</a:t>
          </a:r>
        </a:p>
      </dgm:t>
    </dgm:pt>
    <dgm:pt modelId="{43626565-E115-4F1A-8D9B-8FF367F2AC34}" type="parTrans" cxnId="{2BE470DA-EAB1-4EE7-A53D-6141025D139E}">
      <dgm:prSet/>
      <dgm:spPr/>
      <dgm:t>
        <a:bodyPr/>
        <a:lstStyle/>
        <a:p>
          <a:endParaRPr lang="zh-CN" altLang="en-US"/>
        </a:p>
      </dgm:t>
    </dgm:pt>
    <dgm:pt modelId="{39E9A12F-0C15-43B5-937A-5522F6819608}" type="sibTrans" cxnId="{2BE470DA-EAB1-4EE7-A53D-6141025D139E}">
      <dgm:prSet/>
      <dgm:spPr/>
      <dgm:t>
        <a:bodyPr/>
        <a:lstStyle/>
        <a:p>
          <a:endParaRPr lang="zh-CN" altLang="en-US"/>
        </a:p>
      </dgm:t>
    </dgm:pt>
    <dgm:pt modelId="{F8550B1A-F688-49ED-BC02-0CB0994D725A}">
      <dgm:prSet phldrT="[文本]"/>
      <dgm:spPr/>
      <dgm:t>
        <a:bodyPr/>
        <a:lstStyle/>
        <a:p>
          <a:r>
            <a:rPr lang="zh-CN" altLang="en-US" dirty="0"/>
            <a:t>微型计算机、嵌入式计算机</a:t>
          </a:r>
        </a:p>
      </dgm:t>
    </dgm:pt>
    <dgm:pt modelId="{4F042151-0D0C-41E7-AFE5-11E1FB378D18}" type="parTrans" cxnId="{D00BF2D7-D48A-4FE6-A086-8462E13D194A}">
      <dgm:prSet/>
      <dgm:spPr/>
      <dgm:t>
        <a:bodyPr/>
        <a:lstStyle/>
        <a:p>
          <a:endParaRPr lang="zh-CN" altLang="en-US"/>
        </a:p>
      </dgm:t>
    </dgm:pt>
    <dgm:pt modelId="{88FFAF2B-53AC-4A97-96BA-219135AC381E}" type="sibTrans" cxnId="{D00BF2D7-D48A-4FE6-A086-8462E13D194A}">
      <dgm:prSet/>
      <dgm:spPr/>
      <dgm:t>
        <a:bodyPr/>
        <a:lstStyle/>
        <a:p>
          <a:endParaRPr lang="zh-CN" altLang="en-US"/>
        </a:p>
      </dgm:t>
    </dgm:pt>
    <dgm:pt modelId="{A72F1790-EB98-476A-A112-06FBFA316D3B}" type="pres">
      <dgm:prSet presAssocID="{9C1AA5B3-6C00-4439-807A-3889A715B29A}" presName="Name0" presStyleCnt="0">
        <dgm:presLayoutVars>
          <dgm:chMax val="7"/>
          <dgm:dir/>
          <dgm:animLvl val="lvl"/>
          <dgm:resizeHandles val="exact"/>
        </dgm:presLayoutVars>
      </dgm:prSet>
      <dgm:spPr/>
    </dgm:pt>
    <dgm:pt modelId="{27E46ABB-9024-4775-9130-255FE8D2A73A}" type="pres">
      <dgm:prSet presAssocID="{142ECF03-915E-4979-A42A-09861EA04A93}" presName="circle1" presStyleLbl="node1" presStyleIdx="0" presStyleCnt="3"/>
      <dgm:spPr/>
    </dgm:pt>
    <dgm:pt modelId="{F917DD2C-63FB-45DF-B264-DA5C5361BD45}" type="pres">
      <dgm:prSet presAssocID="{142ECF03-915E-4979-A42A-09861EA04A93}" presName="space" presStyleCnt="0"/>
      <dgm:spPr/>
    </dgm:pt>
    <dgm:pt modelId="{3576872D-98A4-4B57-B6B5-0D45DBC6F6EE}" type="pres">
      <dgm:prSet presAssocID="{142ECF03-915E-4979-A42A-09861EA04A93}" presName="rect1" presStyleLbl="alignAcc1" presStyleIdx="0" presStyleCnt="3"/>
      <dgm:spPr/>
    </dgm:pt>
    <dgm:pt modelId="{00C40201-C81A-4DC1-B7B2-8DCBAFF87BC7}" type="pres">
      <dgm:prSet presAssocID="{4332FEC6-6A87-4644-9F61-32C76B5AC35A}" presName="vertSpace2" presStyleLbl="node1" presStyleIdx="0" presStyleCnt="3"/>
      <dgm:spPr/>
    </dgm:pt>
    <dgm:pt modelId="{6975805A-1390-443E-9586-B535A1AA166D}" type="pres">
      <dgm:prSet presAssocID="{4332FEC6-6A87-4644-9F61-32C76B5AC35A}" presName="circle2" presStyleLbl="node1" presStyleIdx="1" presStyleCnt="3"/>
      <dgm:spPr/>
    </dgm:pt>
    <dgm:pt modelId="{778AA0C0-5919-4F6B-95C5-5DF892F3887F}" type="pres">
      <dgm:prSet presAssocID="{4332FEC6-6A87-4644-9F61-32C76B5AC35A}" presName="rect2" presStyleLbl="alignAcc1" presStyleIdx="1" presStyleCnt="3"/>
      <dgm:spPr/>
    </dgm:pt>
    <dgm:pt modelId="{2153D348-7B13-46F9-9D8E-878118E5B84F}" type="pres">
      <dgm:prSet presAssocID="{7391571C-B5D9-4420-A379-715E1B2846BC}" presName="vertSpace3" presStyleLbl="node1" presStyleIdx="1" presStyleCnt="3"/>
      <dgm:spPr/>
    </dgm:pt>
    <dgm:pt modelId="{ADE0160C-AA2F-4C9D-B8A2-5F737AECE7DA}" type="pres">
      <dgm:prSet presAssocID="{7391571C-B5D9-4420-A379-715E1B2846BC}" presName="circle3" presStyleLbl="node1" presStyleIdx="2" presStyleCnt="3"/>
      <dgm:spPr/>
    </dgm:pt>
    <dgm:pt modelId="{33B0C298-2EAE-4232-BF4A-ECEFDC69DDC0}" type="pres">
      <dgm:prSet presAssocID="{7391571C-B5D9-4420-A379-715E1B2846BC}" presName="rect3" presStyleLbl="alignAcc1" presStyleIdx="2" presStyleCnt="3"/>
      <dgm:spPr/>
    </dgm:pt>
    <dgm:pt modelId="{4AD17511-51D2-4B42-B6E0-52514EE66DB3}" type="pres">
      <dgm:prSet presAssocID="{142ECF03-915E-4979-A42A-09861EA04A93}" presName="rect1ParTx" presStyleLbl="alignAcc1" presStyleIdx="2" presStyleCnt="3">
        <dgm:presLayoutVars>
          <dgm:chMax val="1"/>
          <dgm:bulletEnabled val="1"/>
        </dgm:presLayoutVars>
      </dgm:prSet>
      <dgm:spPr/>
    </dgm:pt>
    <dgm:pt modelId="{16CED17B-440F-44F4-A903-D7F5A5778837}" type="pres">
      <dgm:prSet presAssocID="{142ECF03-915E-4979-A42A-09861EA04A93}" presName="rect1ChTx" presStyleLbl="alignAcc1" presStyleIdx="2" presStyleCnt="3">
        <dgm:presLayoutVars>
          <dgm:bulletEnabled val="1"/>
        </dgm:presLayoutVars>
      </dgm:prSet>
      <dgm:spPr/>
    </dgm:pt>
    <dgm:pt modelId="{9C927531-52BD-4186-B829-C04836DF8A4B}" type="pres">
      <dgm:prSet presAssocID="{4332FEC6-6A87-4644-9F61-32C76B5AC35A}" presName="rect2ParTx" presStyleLbl="alignAcc1" presStyleIdx="2" presStyleCnt="3">
        <dgm:presLayoutVars>
          <dgm:chMax val="1"/>
          <dgm:bulletEnabled val="1"/>
        </dgm:presLayoutVars>
      </dgm:prSet>
      <dgm:spPr/>
    </dgm:pt>
    <dgm:pt modelId="{BFEBE8EA-98CD-46F9-87ED-9C5ECDA4DDC7}" type="pres">
      <dgm:prSet presAssocID="{4332FEC6-6A87-4644-9F61-32C76B5AC35A}" presName="rect2ChTx" presStyleLbl="alignAcc1" presStyleIdx="2" presStyleCnt="3">
        <dgm:presLayoutVars>
          <dgm:bulletEnabled val="1"/>
        </dgm:presLayoutVars>
      </dgm:prSet>
      <dgm:spPr/>
    </dgm:pt>
    <dgm:pt modelId="{D7C11840-DE04-4BE4-BBAB-B5E976F4D3BF}" type="pres">
      <dgm:prSet presAssocID="{7391571C-B5D9-4420-A379-715E1B2846BC}" presName="rect3ParTx" presStyleLbl="alignAcc1" presStyleIdx="2" presStyleCnt="3">
        <dgm:presLayoutVars>
          <dgm:chMax val="1"/>
          <dgm:bulletEnabled val="1"/>
        </dgm:presLayoutVars>
      </dgm:prSet>
      <dgm:spPr/>
    </dgm:pt>
    <dgm:pt modelId="{52E491BB-A6D6-42DE-92DA-3554A34941D4}" type="pres">
      <dgm:prSet presAssocID="{7391571C-B5D9-4420-A379-715E1B2846BC}" presName="rect3ChTx" presStyleLbl="alignAcc1" presStyleIdx="2" presStyleCnt="3">
        <dgm:presLayoutVars>
          <dgm:bulletEnabled val="1"/>
        </dgm:presLayoutVars>
      </dgm:prSet>
      <dgm:spPr/>
    </dgm:pt>
  </dgm:ptLst>
  <dgm:cxnLst>
    <dgm:cxn modelId="{786B2A0D-6AB8-4C33-A0F0-67C150853E6A}" type="presOf" srcId="{4B3419DE-A4CC-442C-9CB8-E8F3A7EF1D2B}" destId="{16CED17B-440F-44F4-A903-D7F5A5778837}" srcOrd="0" destOrd="1" presId="urn:microsoft.com/office/officeart/2005/8/layout/target3"/>
    <dgm:cxn modelId="{33C9E017-EE30-4057-9524-EFF7CAD69F38}" type="presOf" srcId="{B7B44F21-9249-495F-AEFB-CC96B8352753}" destId="{52E491BB-A6D6-42DE-92DA-3554A34941D4}" srcOrd="0" destOrd="1" presId="urn:microsoft.com/office/officeart/2005/8/layout/target3"/>
    <dgm:cxn modelId="{B0CE9F2A-B8A0-46DF-AABD-6957A65DEC76}" srcId="{9C1AA5B3-6C00-4439-807A-3889A715B29A}" destId="{142ECF03-915E-4979-A42A-09861EA04A93}" srcOrd="0" destOrd="0" parTransId="{A3C20BCD-C094-4172-981F-F638B3846F90}" sibTransId="{0D29710B-1717-4A51-A92E-B387DFC4A530}"/>
    <dgm:cxn modelId="{9B7C6A3A-1CBC-4B61-86D3-90488EC3A1E8}" srcId="{9C1AA5B3-6C00-4439-807A-3889A715B29A}" destId="{4332FEC6-6A87-4644-9F61-32C76B5AC35A}" srcOrd="1" destOrd="0" parTransId="{3C2B6C72-5905-4F52-9734-001E01416BF7}" sibTransId="{8B305041-4283-439D-A110-5B661029A4C2}"/>
    <dgm:cxn modelId="{1C7A6C3D-F8D0-4496-A29C-A483D12BC485}" srcId="{4332FEC6-6A87-4644-9F61-32C76B5AC35A}" destId="{CFA787DF-5E8F-4408-BAB9-261FD9D3C9CA}" srcOrd="1" destOrd="0" parTransId="{EB563101-2526-43EC-92E3-505959601D50}" sibTransId="{0E746B44-7250-4097-981B-6AC2E061D2D2}"/>
    <dgm:cxn modelId="{6B962E5D-43F7-4704-A39F-A055B608C03D}" type="presOf" srcId="{7391571C-B5D9-4420-A379-715E1B2846BC}" destId="{33B0C298-2EAE-4232-BF4A-ECEFDC69DDC0}" srcOrd="0" destOrd="0" presId="urn:microsoft.com/office/officeart/2005/8/layout/target3"/>
    <dgm:cxn modelId="{7B73A15E-3D92-489C-960B-F6369AE32E76}" type="presOf" srcId="{F8550B1A-F688-49ED-BC02-0CB0994D725A}" destId="{52E491BB-A6D6-42DE-92DA-3554A34941D4}" srcOrd="0" destOrd="2" presId="urn:microsoft.com/office/officeart/2005/8/layout/target3"/>
    <dgm:cxn modelId="{95BF9569-7C29-4448-858A-8F37638846C4}" type="presOf" srcId="{142ECF03-915E-4979-A42A-09861EA04A93}" destId="{4AD17511-51D2-4B42-B6E0-52514EE66DB3}" srcOrd="1" destOrd="0" presId="urn:microsoft.com/office/officeart/2005/8/layout/target3"/>
    <dgm:cxn modelId="{F84E6274-F5C2-43F5-BD4D-9A239E49EAD6}" srcId="{142ECF03-915E-4979-A42A-09861EA04A93}" destId="{08FE153F-971B-4D3A-84D7-F6CF9AD6EA20}" srcOrd="2" destOrd="0" parTransId="{ED4A09BE-203F-49A6-BFA9-2344D0DE9850}" sibTransId="{3F2A6471-EF7C-4E12-90E5-927CD6913B8E}"/>
    <dgm:cxn modelId="{E0E9E986-61D5-4585-8A5C-B6D897FE73C2}" srcId="{4332FEC6-6A87-4644-9F61-32C76B5AC35A}" destId="{3FB040D5-A60E-4CB6-883D-1EA8AF85D89F}" srcOrd="0" destOrd="0" parTransId="{AC6DA2EF-B002-41D2-A13B-13613F3A0960}" sibTransId="{14958A2F-273F-46B7-8461-4E743C51F549}"/>
    <dgm:cxn modelId="{B5CA32B3-AD36-4638-970D-3142973E4C48}" type="presOf" srcId="{7391571C-B5D9-4420-A379-715E1B2846BC}" destId="{D7C11840-DE04-4BE4-BBAB-B5E976F4D3BF}" srcOrd="1" destOrd="0" presId="urn:microsoft.com/office/officeart/2005/8/layout/target3"/>
    <dgm:cxn modelId="{612BD6BA-3D04-4B9B-89A0-88B64EA9A63F}" type="presOf" srcId="{711C01AF-6DCD-48A2-9269-9495442E5860}" destId="{16CED17B-440F-44F4-A903-D7F5A5778837}" srcOrd="0" destOrd="0" presId="urn:microsoft.com/office/officeart/2005/8/layout/target3"/>
    <dgm:cxn modelId="{FD5AF8BF-9F96-4DB9-B189-23156FBC2214}" type="presOf" srcId="{08FE153F-971B-4D3A-84D7-F6CF9AD6EA20}" destId="{16CED17B-440F-44F4-A903-D7F5A5778837}" srcOrd="0" destOrd="2" presId="urn:microsoft.com/office/officeart/2005/8/layout/target3"/>
    <dgm:cxn modelId="{94D048C6-4962-4899-81C5-FE8126CEA6BE}" srcId="{9C1AA5B3-6C00-4439-807A-3889A715B29A}" destId="{7391571C-B5D9-4420-A379-715E1B2846BC}" srcOrd="2" destOrd="0" parTransId="{077A7F36-33A1-4FDE-B442-0B4B4C9CFE0A}" sibTransId="{57B5F635-7499-4466-8F8A-845A37EC113C}"/>
    <dgm:cxn modelId="{568E8ED3-5059-4C8E-BD60-91FFB3EF08FE}" srcId="{142ECF03-915E-4979-A42A-09861EA04A93}" destId="{4B3419DE-A4CC-442C-9CB8-E8F3A7EF1D2B}" srcOrd="1" destOrd="0" parTransId="{3F0EBC98-6AF3-4C37-8351-FF8FF483A911}" sibTransId="{8CEFB9F7-102B-4BE9-A499-4BB5AD4C32FC}"/>
    <dgm:cxn modelId="{723C7FD4-69CE-48CC-B9F2-D2833557E0EA}" type="presOf" srcId="{142ECF03-915E-4979-A42A-09861EA04A93}" destId="{3576872D-98A4-4B57-B6B5-0D45DBC6F6EE}" srcOrd="0" destOrd="0" presId="urn:microsoft.com/office/officeart/2005/8/layout/target3"/>
    <dgm:cxn modelId="{5E51DDD6-6A33-464E-9859-4198B28A6E4E}" type="presOf" srcId="{4332FEC6-6A87-4644-9F61-32C76B5AC35A}" destId="{778AA0C0-5919-4F6B-95C5-5DF892F3887F}" srcOrd="0" destOrd="0" presId="urn:microsoft.com/office/officeart/2005/8/layout/target3"/>
    <dgm:cxn modelId="{D00BF2D7-D48A-4FE6-A086-8462E13D194A}" srcId="{7391571C-B5D9-4420-A379-715E1B2846BC}" destId="{F8550B1A-F688-49ED-BC02-0CB0994D725A}" srcOrd="2" destOrd="0" parTransId="{4F042151-0D0C-41E7-AFE5-11E1FB378D18}" sibTransId="{88FFAF2B-53AC-4A97-96BA-219135AC381E}"/>
    <dgm:cxn modelId="{2BE470DA-EAB1-4EE7-A53D-6141025D139E}" srcId="{7391571C-B5D9-4420-A379-715E1B2846BC}" destId="{B7B44F21-9249-495F-AEFB-CC96B8352753}" srcOrd="1" destOrd="0" parTransId="{43626565-E115-4F1A-8D9B-8FF367F2AC34}" sibTransId="{39E9A12F-0C15-43B5-937A-5522F6819608}"/>
    <dgm:cxn modelId="{DBE605E2-C047-4012-A2EF-78BD80094BCD}" type="presOf" srcId="{3FB040D5-A60E-4CB6-883D-1EA8AF85D89F}" destId="{BFEBE8EA-98CD-46F9-87ED-9C5ECDA4DDC7}" srcOrd="0" destOrd="0" presId="urn:microsoft.com/office/officeart/2005/8/layout/target3"/>
    <dgm:cxn modelId="{38E94AF1-D6D1-4C60-8A1C-1539C9F6A27C}" srcId="{142ECF03-915E-4979-A42A-09861EA04A93}" destId="{711C01AF-6DCD-48A2-9269-9495442E5860}" srcOrd="0" destOrd="0" parTransId="{C39347AA-88F2-40E5-9AE3-0827C973BE53}" sibTransId="{D59C5169-A62C-4194-9195-D61EC0F844B9}"/>
    <dgm:cxn modelId="{28690CF2-1118-4995-8AA8-FB95C829F32C}" type="presOf" srcId="{4332FEC6-6A87-4644-9F61-32C76B5AC35A}" destId="{9C927531-52BD-4186-B829-C04836DF8A4B}" srcOrd="1" destOrd="0" presId="urn:microsoft.com/office/officeart/2005/8/layout/target3"/>
    <dgm:cxn modelId="{F8DAD6F3-1922-47B7-A57B-9BCBB73869E9}" type="presOf" srcId="{CFA787DF-5E8F-4408-BAB9-261FD9D3C9CA}" destId="{BFEBE8EA-98CD-46F9-87ED-9C5ECDA4DDC7}" srcOrd="0" destOrd="1" presId="urn:microsoft.com/office/officeart/2005/8/layout/target3"/>
    <dgm:cxn modelId="{3871A0F7-2819-4FC9-9212-167231093115}" type="presOf" srcId="{9C1AA5B3-6C00-4439-807A-3889A715B29A}" destId="{A72F1790-EB98-476A-A112-06FBFA316D3B}" srcOrd="0" destOrd="0" presId="urn:microsoft.com/office/officeart/2005/8/layout/target3"/>
    <dgm:cxn modelId="{000DB6F7-5B46-4EFD-8083-F00B0F552B61}" type="presOf" srcId="{B27A614D-8B4D-4936-A743-37E1F07383A7}" destId="{52E491BB-A6D6-42DE-92DA-3554A34941D4}" srcOrd="0" destOrd="0" presId="urn:microsoft.com/office/officeart/2005/8/layout/target3"/>
    <dgm:cxn modelId="{EEA833FF-8AA0-434E-ACB8-A19F5DC94321}" srcId="{7391571C-B5D9-4420-A379-715E1B2846BC}" destId="{B27A614D-8B4D-4936-A743-37E1F07383A7}" srcOrd="0" destOrd="0" parTransId="{5418F29D-9010-4F79-BA68-AB8C523BCD91}" sibTransId="{EDE881E3-AAEF-47BE-A947-633AE7D042C6}"/>
    <dgm:cxn modelId="{351E1264-E118-412F-9C42-5EE0F014927F}" type="presParOf" srcId="{A72F1790-EB98-476A-A112-06FBFA316D3B}" destId="{27E46ABB-9024-4775-9130-255FE8D2A73A}" srcOrd="0" destOrd="0" presId="urn:microsoft.com/office/officeart/2005/8/layout/target3"/>
    <dgm:cxn modelId="{DEE23339-B603-4AF4-B21D-1159F91EF965}" type="presParOf" srcId="{A72F1790-EB98-476A-A112-06FBFA316D3B}" destId="{F917DD2C-63FB-45DF-B264-DA5C5361BD45}" srcOrd="1" destOrd="0" presId="urn:microsoft.com/office/officeart/2005/8/layout/target3"/>
    <dgm:cxn modelId="{86904BE1-905E-4FB7-9110-4D5BB853322B}" type="presParOf" srcId="{A72F1790-EB98-476A-A112-06FBFA316D3B}" destId="{3576872D-98A4-4B57-B6B5-0D45DBC6F6EE}" srcOrd="2" destOrd="0" presId="urn:microsoft.com/office/officeart/2005/8/layout/target3"/>
    <dgm:cxn modelId="{9B3177D3-29E0-444C-8310-BA8660AAC9D1}" type="presParOf" srcId="{A72F1790-EB98-476A-A112-06FBFA316D3B}" destId="{00C40201-C81A-4DC1-B7B2-8DCBAFF87BC7}" srcOrd="3" destOrd="0" presId="urn:microsoft.com/office/officeart/2005/8/layout/target3"/>
    <dgm:cxn modelId="{9D3CA967-9E3E-40E9-98BD-C733817C2659}" type="presParOf" srcId="{A72F1790-EB98-476A-A112-06FBFA316D3B}" destId="{6975805A-1390-443E-9586-B535A1AA166D}" srcOrd="4" destOrd="0" presId="urn:microsoft.com/office/officeart/2005/8/layout/target3"/>
    <dgm:cxn modelId="{1AB5EED4-F0A3-4FE0-8EFD-7695B8251B48}" type="presParOf" srcId="{A72F1790-EB98-476A-A112-06FBFA316D3B}" destId="{778AA0C0-5919-4F6B-95C5-5DF892F3887F}" srcOrd="5" destOrd="0" presId="urn:microsoft.com/office/officeart/2005/8/layout/target3"/>
    <dgm:cxn modelId="{7687437A-21D7-4E41-9453-AB7D71AF7F9D}" type="presParOf" srcId="{A72F1790-EB98-476A-A112-06FBFA316D3B}" destId="{2153D348-7B13-46F9-9D8E-878118E5B84F}" srcOrd="6" destOrd="0" presId="urn:microsoft.com/office/officeart/2005/8/layout/target3"/>
    <dgm:cxn modelId="{C84AEE6F-2EB1-491F-B9CB-B6008842A9C6}" type="presParOf" srcId="{A72F1790-EB98-476A-A112-06FBFA316D3B}" destId="{ADE0160C-AA2F-4C9D-B8A2-5F737AECE7DA}" srcOrd="7" destOrd="0" presId="urn:microsoft.com/office/officeart/2005/8/layout/target3"/>
    <dgm:cxn modelId="{D93B9867-42B4-4D35-8BF0-06DFA25307F5}" type="presParOf" srcId="{A72F1790-EB98-476A-A112-06FBFA316D3B}" destId="{33B0C298-2EAE-4232-BF4A-ECEFDC69DDC0}" srcOrd="8" destOrd="0" presId="urn:microsoft.com/office/officeart/2005/8/layout/target3"/>
    <dgm:cxn modelId="{8107F941-EB0E-4BDA-B1D2-799D1B91A24B}" type="presParOf" srcId="{A72F1790-EB98-476A-A112-06FBFA316D3B}" destId="{4AD17511-51D2-4B42-B6E0-52514EE66DB3}" srcOrd="9" destOrd="0" presId="urn:microsoft.com/office/officeart/2005/8/layout/target3"/>
    <dgm:cxn modelId="{43D481A4-F591-4A4C-81B6-B1E77389B012}" type="presParOf" srcId="{A72F1790-EB98-476A-A112-06FBFA316D3B}" destId="{16CED17B-440F-44F4-A903-D7F5A5778837}" srcOrd="10" destOrd="0" presId="urn:microsoft.com/office/officeart/2005/8/layout/target3"/>
    <dgm:cxn modelId="{48750DE5-680F-4C62-8DF1-A0AD17E819DE}" type="presParOf" srcId="{A72F1790-EB98-476A-A112-06FBFA316D3B}" destId="{9C927531-52BD-4186-B829-C04836DF8A4B}" srcOrd="11" destOrd="0" presId="urn:microsoft.com/office/officeart/2005/8/layout/target3"/>
    <dgm:cxn modelId="{57011071-D170-4F5C-BD7B-3B4A49FBA9B6}" type="presParOf" srcId="{A72F1790-EB98-476A-A112-06FBFA316D3B}" destId="{BFEBE8EA-98CD-46F9-87ED-9C5ECDA4DDC7}" srcOrd="12" destOrd="0" presId="urn:microsoft.com/office/officeart/2005/8/layout/target3"/>
    <dgm:cxn modelId="{8CB00A95-37CC-4393-BD47-A32A24F103D8}" type="presParOf" srcId="{A72F1790-EB98-476A-A112-06FBFA316D3B}" destId="{D7C11840-DE04-4BE4-BBAB-B5E976F4D3BF}" srcOrd="13" destOrd="0" presId="urn:microsoft.com/office/officeart/2005/8/layout/target3"/>
    <dgm:cxn modelId="{4C26DA13-38FD-46BB-A2A5-E336AC2FB81D}" type="presParOf" srcId="{A72F1790-EB98-476A-A112-06FBFA316D3B}" destId="{52E491BB-A6D6-42DE-92DA-3554A34941D4}"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007D91-1FAB-4800-B7B3-D54BE13AD56E}"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zh-CN" altLang="en-US"/>
        </a:p>
      </dgm:t>
    </dgm:pt>
    <dgm:pt modelId="{1B30A8E3-C3DC-49C1-8687-FFC3A7DE7C31}">
      <dgm:prSet phldrT="[文本]"/>
      <dgm:spPr/>
      <dgm:t>
        <a:bodyPr/>
        <a:lstStyle/>
        <a:p>
          <a:r>
            <a:rPr lang="zh-CN" altLang="en-US" dirty="0"/>
            <a:t>数学计算</a:t>
          </a:r>
        </a:p>
      </dgm:t>
    </dgm:pt>
    <dgm:pt modelId="{9A21E51F-4B12-4F59-81BA-E7D7C50F7B7C}" type="parTrans" cxnId="{81F7BD89-4946-47CE-A057-A14704578DB1}">
      <dgm:prSet/>
      <dgm:spPr/>
      <dgm:t>
        <a:bodyPr/>
        <a:lstStyle/>
        <a:p>
          <a:endParaRPr lang="zh-CN" altLang="en-US"/>
        </a:p>
      </dgm:t>
    </dgm:pt>
    <dgm:pt modelId="{6F226614-7970-461E-AD2A-8482679C259B}" type="sibTrans" cxnId="{81F7BD89-4946-47CE-A057-A14704578DB1}">
      <dgm:prSet/>
      <dgm:spPr/>
      <dgm:t>
        <a:bodyPr/>
        <a:lstStyle/>
        <a:p>
          <a:endParaRPr lang="zh-CN" altLang="en-US"/>
        </a:p>
      </dgm:t>
    </dgm:pt>
    <dgm:pt modelId="{0EBF4D01-5B14-40CC-A79A-484FB73CA92C}">
      <dgm:prSet phldrT="[文本]"/>
      <dgm:spPr/>
      <dgm:t>
        <a:bodyPr/>
        <a:lstStyle/>
        <a:p>
          <a:r>
            <a:rPr lang="zh-CN" altLang="en-US" dirty="0"/>
            <a:t>信息管理</a:t>
          </a:r>
        </a:p>
      </dgm:t>
    </dgm:pt>
    <dgm:pt modelId="{2EB7C263-69B0-4713-A9DC-6A1D4E238E11}" type="parTrans" cxnId="{2474CAEB-0292-4310-AFD2-17434FAC4522}">
      <dgm:prSet/>
      <dgm:spPr/>
      <dgm:t>
        <a:bodyPr/>
        <a:lstStyle/>
        <a:p>
          <a:endParaRPr lang="zh-CN" altLang="en-US"/>
        </a:p>
      </dgm:t>
    </dgm:pt>
    <dgm:pt modelId="{1870AF90-F992-45E8-92B7-CA8A35E2FB87}" type="sibTrans" cxnId="{2474CAEB-0292-4310-AFD2-17434FAC4522}">
      <dgm:prSet/>
      <dgm:spPr/>
      <dgm:t>
        <a:bodyPr/>
        <a:lstStyle/>
        <a:p>
          <a:endParaRPr lang="zh-CN" altLang="en-US"/>
        </a:p>
      </dgm:t>
    </dgm:pt>
    <dgm:pt modelId="{46E2F8FB-E216-475A-A743-921493B9F38F}">
      <dgm:prSet phldrT="[文本]"/>
      <dgm:spPr/>
      <dgm:t>
        <a:bodyPr/>
        <a:lstStyle/>
        <a:p>
          <a:r>
            <a:rPr lang="zh-CN" altLang="en-US" dirty="0"/>
            <a:t>数学计算</a:t>
          </a:r>
        </a:p>
      </dgm:t>
    </dgm:pt>
    <dgm:pt modelId="{2AD44341-C1EA-4DFD-8EA5-24AAA0AE46CA}" type="parTrans" cxnId="{8020EB4C-E7B0-4668-9BC5-0F865A816183}">
      <dgm:prSet/>
      <dgm:spPr/>
      <dgm:t>
        <a:bodyPr/>
        <a:lstStyle/>
        <a:p>
          <a:endParaRPr lang="zh-CN" altLang="en-US"/>
        </a:p>
      </dgm:t>
    </dgm:pt>
    <dgm:pt modelId="{63B8623A-BAC5-44E2-8560-F98758AF5BCA}" type="sibTrans" cxnId="{8020EB4C-E7B0-4668-9BC5-0F865A816183}">
      <dgm:prSet/>
      <dgm:spPr/>
      <dgm:t>
        <a:bodyPr/>
        <a:lstStyle/>
        <a:p>
          <a:endParaRPr lang="zh-CN" altLang="en-US"/>
        </a:p>
      </dgm:t>
    </dgm:pt>
    <dgm:pt modelId="{42C126FC-CFF6-4808-B757-62D5CF6B1D66}">
      <dgm:prSet phldrT="[文本]"/>
      <dgm:spPr/>
      <dgm:t>
        <a:bodyPr/>
        <a:lstStyle/>
        <a:p>
          <a:r>
            <a:rPr lang="en-US" altLang="zh-CN" dirty="0"/>
            <a:t>3D</a:t>
          </a:r>
          <a:r>
            <a:rPr lang="zh-CN" altLang="en-US" dirty="0"/>
            <a:t>多媒体技术</a:t>
          </a:r>
        </a:p>
      </dgm:t>
    </dgm:pt>
    <dgm:pt modelId="{4133860F-B370-43B5-9EF4-1429B672FE30}" type="parTrans" cxnId="{80B82526-BFBE-4AD5-AB43-FA7B6E34391A}">
      <dgm:prSet/>
      <dgm:spPr/>
      <dgm:t>
        <a:bodyPr/>
        <a:lstStyle/>
        <a:p>
          <a:endParaRPr lang="zh-CN" altLang="en-US"/>
        </a:p>
      </dgm:t>
    </dgm:pt>
    <dgm:pt modelId="{C83DC877-C063-4439-89A5-AFCAC2555568}" type="sibTrans" cxnId="{80B82526-BFBE-4AD5-AB43-FA7B6E34391A}">
      <dgm:prSet/>
      <dgm:spPr/>
      <dgm:t>
        <a:bodyPr/>
        <a:lstStyle/>
        <a:p>
          <a:endParaRPr lang="zh-CN" altLang="en-US"/>
        </a:p>
      </dgm:t>
    </dgm:pt>
    <dgm:pt modelId="{AB3A6F32-9B06-4CB4-9BEE-DCDCD1A0A571}" type="pres">
      <dgm:prSet presAssocID="{FA007D91-1FAB-4800-B7B3-D54BE13AD56E}" presName="Name0" presStyleCnt="0">
        <dgm:presLayoutVars>
          <dgm:dir/>
        </dgm:presLayoutVars>
      </dgm:prSet>
      <dgm:spPr/>
    </dgm:pt>
    <dgm:pt modelId="{87441DB9-FEEF-449F-93B9-310E7AEFFA6E}" type="pres">
      <dgm:prSet presAssocID="{1B30A8E3-C3DC-49C1-8687-FFC3A7DE7C31}" presName="composite" presStyleCnt="0"/>
      <dgm:spPr/>
    </dgm:pt>
    <dgm:pt modelId="{F9EA1B55-8492-4C0C-BE8A-49011B593624}" type="pres">
      <dgm:prSet presAssocID="{1B30A8E3-C3DC-49C1-8687-FFC3A7DE7C31}" presName="rect2" presStyleLbl="revTx" presStyleIdx="0" presStyleCnt="4">
        <dgm:presLayoutVars>
          <dgm:bulletEnabled val="1"/>
        </dgm:presLayoutVars>
      </dgm:prSet>
      <dgm:spPr/>
    </dgm:pt>
    <dgm:pt modelId="{A9BEECAD-302C-44FD-A97A-6CFC5F3C11E6}" type="pres">
      <dgm:prSet presAssocID="{1B30A8E3-C3DC-49C1-8687-FFC3A7DE7C31}" presName="rect1" presStyleLbl="alignImgPlace1" presStyleIdx="0" presStyleCnt="4"/>
      <dgm:spPr>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t="-1000" b="-1000"/>
          </a:stretch>
        </a:blipFill>
      </dgm:spPr>
    </dgm:pt>
    <dgm:pt modelId="{2A0BDD28-7E8C-40D4-8F30-5F0FC0143E5A}" type="pres">
      <dgm:prSet presAssocID="{6F226614-7970-461E-AD2A-8482679C259B}" presName="sibTrans" presStyleCnt="0"/>
      <dgm:spPr/>
    </dgm:pt>
    <dgm:pt modelId="{26C0FE55-B96A-41BC-91D7-CDAD83CF8559}" type="pres">
      <dgm:prSet presAssocID="{0EBF4D01-5B14-40CC-A79A-484FB73CA92C}" presName="composite" presStyleCnt="0"/>
      <dgm:spPr/>
    </dgm:pt>
    <dgm:pt modelId="{557DE914-BBA3-4995-9570-BD057E7DCADC}" type="pres">
      <dgm:prSet presAssocID="{0EBF4D01-5B14-40CC-A79A-484FB73CA92C}" presName="rect2" presStyleLbl="revTx" presStyleIdx="1" presStyleCnt="4">
        <dgm:presLayoutVars>
          <dgm:bulletEnabled val="1"/>
        </dgm:presLayoutVars>
      </dgm:prSet>
      <dgm:spPr/>
    </dgm:pt>
    <dgm:pt modelId="{D18AA056-7E5C-40B4-9855-934D45DB0328}" type="pres">
      <dgm:prSet presAssocID="{0EBF4D01-5B14-40CC-A79A-484FB73CA92C}" presName="rect1" presStyleLbl="align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1A9D00F7-8663-4E0D-B0DB-CCCE35C6B79D}" type="pres">
      <dgm:prSet presAssocID="{1870AF90-F992-45E8-92B7-CA8A35E2FB87}" presName="sibTrans" presStyleCnt="0"/>
      <dgm:spPr/>
    </dgm:pt>
    <dgm:pt modelId="{69A9B23F-8CBF-4D9A-B634-7AB2313C7127}" type="pres">
      <dgm:prSet presAssocID="{46E2F8FB-E216-475A-A743-921493B9F38F}" presName="composite" presStyleCnt="0"/>
      <dgm:spPr/>
    </dgm:pt>
    <dgm:pt modelId="{2248ABE2-D70E-43FA-A550-D366DF33274A}" type="pres">
      <dgm:prSet presAssocID="{46E2F8FB-E216-475A-A743-921493B9F38F}" presName="rect2" presStyleLbl="revTx" presStyleIdx="2" presStyleCnt="4">
        <dgm:presLayoutVars>
          <dgm:bulletEnabled val="1"/>
        </dgm:presLayoutVars>
      </dgm:prSet>
      <dgm:spPr/>
    </dgm:pt>
    <dgm:pt modelId="{9B1F5FC3-49F7-48D7-993C-75BE376B1719}" type="pres">
      <dgm:prSet presAssocID="{46E2F8FB-E216-475A-A743-921493B9F38F}" presName="rect1" presStyleLbl="align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28ACE476-EFE6-41B0-BA23-340ED66C644C}" type="pres">
      <dgm:prSet presAssocID="{63B8623A-BAC5-44E2-8560-F98758AF5BCA}" presName="sibTrans" presStyleCnt="0"/>
      <dgm:spPr/>
    </dgm:pt>
    <dgm:pt modelId="{1F109B05-A49C-4C72-8693-1E8AA141A8BC}" type="pres">
      <dgm:prSet presAssocID="{42C126FC-CFF6-4808-B757-62D5CF6B1D66}" presName="composite" presStyleCnt="0"/>
      <dgm:spPr/>
    </dgm:pt>
    <dgm:pt modelId="{54C9EE1E-6FCE-4DBA-8D1C-784FC39EB8B2}" type="pres">
      <dgm:prSet presAssocID="{42C126FC-CFF6-4808-B757-62D5CF6B1D66}" presName="rect2" presStyleLbl="revTx" presStyleIdx="3" presStyleCnt="4">
        <dgm:presLayoutVars>
          <dgm:bulletEnabled val="1"/>
        </dgm:presLayoutVars>
      </dgm:prSet>
      <dgm:spPr/>
    </dgm:pt>
    <dgm:pt modelId="{1DA0639E-3835-4FC9-90E4-5596ADAE1BB2}" type="pres">
      <dgm:prSet presAssocID="{42C126FC-CFF6-4808-B757-62D5CF6B1D66}" presName="rect1" presStyleLbl="align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1DEF3D09-5413-449B-8B8B-8D1E118B223D}" type="presOf" srcId="{FA007D91-1FAB-4800-B7B3-D54BE13AD56E}" destId="{AB3A6F32-9B06-4CB4-9BEE-DCDCD1A0A571}" srcOrd="0" destOrd="0" presId="urn:microsoft.com/office/officeart/2008/layout/PictureGrid"/>
    <dgm:cxn modelId="{80B82526-BFBE-4AD5-AB43-FA7B6E34391A}" srcId="{FA007D91-1FAB-4800-B7B3-D54BE13AD56E}" destId="{42C126FC-CFF6-4808-B757-62D5CF6B1D66}" srcOrd="3" destOrd="0" parTransId="{4133860F-B370-43B5-9EF4-1429B672FE30}" sibTransId="{C83DC877-C063-4439-89A5-AFCAC2555568}"/>
    <dgm:cxn modelId="{8020EB4C-E7B0-4668-9BC5-0F865A816183}" srcId="{FA007D91-1FAB-4800-B7B3-D54BE13AD56E}" destId="{46E2F8FB-E216-475A-A743-921493B9F38F}" srcOrd="2" destOrd="0" parTransId="{2AD44341-C1EA-4DFD-8EA5-24AAA0AE46CA}" sibTransId="{63B8623A-BAC5-44E2-8560-F98758AF5BCA}"/>
    <dgm:cxn modelId="{DBCF0A7A-A2C4-43E5-93C0-7A32DF37132C}" type="presOf" srcId="{42C126FC-CFF6-4808-B757-62D5CF6B1D66}" destId="{54C9EE1E-6FCE-4DBA-8D1C-784FC39EB8B2}" srcOrd="0" destOrd="0" presId="urn:microsoft.com/office/officeart/2008/layout/PictureGrid"/>
    <dgm:cxn modelId="{0BA21A85-4DE5-40D9-ACBB-EA4F55DAE69B}" type="presOf" srcId="{1B30A8E3-C3DC-49C1-8687-FFC3A7DE7C31}" destId="{F9EA1B55-8492-4C0C-BE8A-49011B593624}" srcOrd="0" destOrd="0" presId="urn:microsoft.com/office/officeart/2008/layout/PictureGrid"/>
    <dgm:cxn modelId="{81F7BD89-4946-47CE-A057-A14704578DB1}" srcId="{FA007D91-1FAB-4800-B7B3-D54BE13AD56E}" destId="{1B30A8E3-C3DC-49C1-8687-FFC3A7DE7C31}" srcOrd="0" destOrd="0" parTransId="{9A21E51F-4B12-4F59-81BA-E7D7C50F7B7C}" sibTransId="{6F226614-7970-461E-AD2A-8482679C259B}"/>
    <dgm:cxn modelId="{F1A7B98A-D93B-4D31-B020-B515D373D0A6}" type="presOf" srcId="{0EBF4D01-5B14-40CC-A79A-484FB73CA92C}" destId="{557DE914-BBA3-4995-9570-BD057E7DCADC}" srcOrd="0" destOrd="0" presId="urn:microsoft.com/office/officeart/2008/layout/PictureGrid"/>
    <dgm:cxn modelId="{E6FA8ED9-D9CB-4A27-B27C-40747606856F}" type="presOf" srcId="{46E2F8FB-E216-475A-A743-921493B9F38F}" destId="{2248ABE2-D70E-43FA-A550-D366DF33274A}" srcOrd="0" destOrd="0" presId="urn:microsoft.com/office/officeart/2008/layout/PictureGrid"/>
    <dgm:cxn modelId="{2474CAEB-0292-4310-AFD2-17434FAC4522}" srcId="{FA007D91-1FAB-4800-B7B3-D54BE13AD56E}" destId="{0EBF4D01-5B14-40CC-A79A-484FB73CA92C}" srcOrd="1" destOrd="0" parTransId="{2EB7C263-69B0-4713-A9DC-6A1D4E238E11}" sibTransId="{1870AF90-F992-45E8-92B7-CA8A35E2FB87}"/>
    <dgm:cxn modelId="{BB06D4F0-4691-4E31-9860-17A62F6044C7}" type="presParOf" srcId="{AB3A6F32-9B06-4CB4-9BEE-DCDCD1A0A571}" destId="{87441DB9-FEEF-449F-93B9-310E7AEFFA6E}" srcOrd="0" destOrd="0" presId="urn:microsoft.com/office/officeart/2008/layout/PictureGrid"/>
    <dgm:cxn modelId="{C318CE89-9072-403E-9DD5-E773A1D358CF}" type="presParOf" srcId="{87441DB9-FEEF-449F-93B9-310E7AEFFA6E}" destId="{F9EA1B55-8492-4C0C-BE8A-49011B593624}" srcOrd="0" destOrd="0" presId="urn:microsoft.com/office/officeart/2008/layout/PictureGrid"/>
    <dgm:cxn modelId="{7416886A-6AB4-4319-A10E-6D8D6B1A17A6}" type="presParOf" srcId="{87441DB9-FEEF-449F-93B9-310E7AEFFA6E}" destId="{A9BEECAD-302C-44FD-A97A-6CFC5F3C11E6}" srcOrd="1" destOrd="0" presId="urn:microsoft.com/office/officeart/2008/layout/PictureGrid"/>
    <dgm:cxn modelId="{44A59236-7C98-4141-8F90-4C6E33E09698}" type="presParOf" srcId="{AB3A6F32-9B06-4CB4-9BEE-DCDCD1A0A571}" destId="{2A0BDD28-7E8C-40D4-8F30-5F0FC0143E5A}" srcOrd="1" destOrd="0" presId="urn:microsoft.com/office/officeart/2008/layout/PictureGrid"/>
    <dgm:cxn modelId="{17572EA5-7CF0-4F54-BB5A-38A36F0842CC}" type="presParOf" srcId="{AB3A6F32-9B06-4CB4-9BEE-DCDCD1A0A571}" destId="{26C0FE55-B96A-41BC-91D7-CDAD83CF8559}" srcOrd="2" destOrd="0" presId="urn:microsoft.com/office/officeart/2008/layout/PictureGrid"/>
    <dgm:cxn modelId="{9A67FF85-6177-4000-9BF3-F0AD6AAE2CD1}" type="presParOf" srcId="{26C0FE55-B96A-41BC-91D7-CDAD83CF8559}" destId="{557DE914-BBA3-4995-9570-BD057E7DCADC}" srcOrd="0" destOrd="0" presId="urn:microsoft.com/office/officeart/2008/layout/PictureGrid"/>
    <dgm:cxn modelId="{3DA83EAA-83D4-4A8A-A0EB-1AD8B51BC7FA}" type="presParOf" srcId="{26C0FE55-B96A-41BC-91D7-CDAD83CF8559}" destId="{D18AA056-7E5C-40B4-9855-934D45DB0328}" srcOrd="1" destOrd="0" presId="urn:microsoft.com/office/officeart/2008/layout/PictureGrid"/>
    <dgm:cxn modelId="{6923D76A-CBFA-4F67-BC75-9F48D0915F8D}" type="presParOf" srcId="{AB3A6F32-9B06-4CB4-9BEE-DCDCD1A0A571}" destId="{1A9D00F7-8663-4E0D-B0DB-CCCE35C6B79D}" srcOrd="3" destOrd="0" presId="urn:microsoft.com/office/officeart/2008/layout/PictureGrid"/>
    <dgm:cxn modelId="{8176AC55-BD2A-4BA0-A7AB-B7D447F54B90}" type="presParOf" srcId="{AB3A6F32-9B06-4CB4-9BEE-DCDCD1A0A571}" destId="{69A9B23F-8CBF-4D9A-B634-7AB2313C7127}" srcOrd="4" destOrd="0" presId="urn:microsoft.com/office/officeart/2008/layout/PictureGrid"/>
    <dgm:cxn modelId="{FA2FC5EC-E233-4C81-8C32-583D98884B3D}" type="presParOf" srcId="{69A9B23F-8CBF-4D9A-B634-7AB2313C7127}" destId="{2248ABE2-D70E-43FA-A550-D366DF33274A}" srcOrd="0" destOrd="0" presId="urn:microsoft.com/office/officeart/2008/layout/PictureGrid"/>
    <dgm:cxn modelId="{403CC7B6-4EA6-4CC1-BA03-CCF9CE29CB5A}" type="presParOf" srcId="{69A9B23F-8CBF-4D9A-B634-7AB2313C7127}" destId="{9B1F5FC3-49F7-48D7-993C-75BE376B1719}" srcOrd="1" destOrd="0" presId="urn:microsoft.com/office/officeart/2008/layout/PictureGrid"/>
    <dgm:cxn modelId="{55916E7F-ECEE-4AAC-8415-AC024A6AD76E}" type="presParOf" srcId="{AB3A6F32-9B06-4CB4-9BEE-DCDCD1A0A571}" destId="{28ACE476-EFE6-41B0-BA23-340ED66C644C}" srcOrd="5" destOrd="0" presId="urn:microsoft.com/office/officeart/2008/layout/PictureGrid"/>
    <dgm:cxn modelId="{0EA25587-40D5-4CD7-9E83-28300F005D15}" type="presParOf" srcId="{AB3A6F32-9B06-4CB4-9BEE-DCDCD1A0A571}" destId="{1F109B05-A49C-4C72-8693-1E8AA141A8BC}" srcOrd="6" destOrd="0" presId="urn:microsoft.com/office/officeart/2008/layout/PictureGrid"/>
    <dgm:cxn modelId="{362E4663-BD7A-42E6-AC52-8455CA41E7E8}" type="presParOf" srcId="{1F109B05-A49C-4C72-8693-1E8AA141A8BC}" destId="{54C9EE1E-6FCE-4DBA-8D1C-784FC39EB8B2}" srcOrd="0" destOrd="0" presId="urn:microsoft.com/office/officeart/2008/layout/PictureGrid"/>
    <dgm:cxn modelId="{989B2AA4-5D6E-4861-807D-1E9DC1C2D767}" type="presParOf" srcId="{1F109B05-A49C-4C72-8693-1E8AA141A8BC}" destId="{1DA0639E-3835-4FC9-90E4-5596ADAE1BB2}"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007D91-1FAB-4800-B7B3-D54BE13AD56E}"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zh-CN" altLang="en-US"/>
        </a:p>
      </dgm:t>
    </dgm:pt>
    <dgm:pt modelId="{1B30A8E3-C3DC-49C1-8687-FFC3A7DE7C31}">
      <dgm:prSet phldrT="[文本]"/>
      <dgm:spPr/>
      <dgm:t>
        <a:bodyPr/>
        <a:lstStyle/>
        <a:p>
          <a:r>
            <a:rPr lang="zh-CN" altLang="en-US" dirty="0"/>
            <a:t>辅助设计</a:t>
          </a:r>
        </a:p>
      </dgm:t>
    </dgm:pt>
    <dgm:pt modelId="{9A21E51F-4B12-4F59-81BA-E7D7C50F7B7C}" type="parTrans" cxnId="{81F7BD89-4946-47CE-A057-A14704578DB1}">
      <dgm:prSet/>
      <dgm:spPr/>
      <dgm:t>
        <a:bodyPr/>
        <a:lstStyle/>
        <a:p>
          <a:endParaRPr lang="zh-CN" altLang="en-US"/>
        </a:p>
      </dgm:t>
    </dgm:pt>
    <dgm:pt modelId="{6F226614-7970-461E-AD2A-8482679C259B}" type="sibTrans" cxnId="{81F7BD89-4946-47CE-A057-A14704578DB1}">
      <dgm:prSet/>
      <dgm:spPr/>
      <dgm:t>
        <a:bodyPr/>
        <a:lstStyle/>
        <a:p>
          <a:endParaRPr lang="zh-CN" altLang="en-US"/>
        </a:p>
      </dgm:t>
    </dgm:pt>
    <dgm:pt modelId="{0EBF4D01-5B14-40CC-A79A-484FB73CA92C}">
      <dgm:prSet phldrT="[文本]"/>
      <dgm:spPr/>
      <dgm:t>
        <a:bodyPr/>
        <a:lstStyle/>
        <a:p>
          <a:r>
            <a:rPr lang="zh-CN" altLang="en-US" dirty="0"/>
            <a:t>自动识别</a:t>
          </a:r>
        </a:p>
      </dgm:t>
    </dgm:pt>
    <dgm:pt modelId="{2EB7C263-69B0-4713-A9DC-6A1D4E238E11}" type="parTrans" cxnId="{2474CAEB-0292-4310-AFD2-17434FAC4522}">
      <dgm:prSet/>
      <dgm:spPr/>
      <dgm:t>
        <a:bodyPr/>
        <a:lstStyle/>
        <a:p>
          <a:endParaRPr lang="zh-CN" altLang="en-US"/>
        </a:p>
      </dgm:t>
    </dgm:pt>
    <dgm:pt modelId="{1870AF90-F992-45E8-92B7-CA8A35E2FB87}" type="sibTrans" cxnId="{2474CAEB-0292-4310-AFD2-17434FAC4522}">
      <dgm:prSet/>
      <dgm:spPr/>
      <dgm:t>
        <a:bodyPr/>
        <a:lstStyle/>
        <a:p>
          <a:endParaRPr lang="zh-CN" altLang="en-US"/>
        </a:p>
      </dgm:t>
    </dgm:pt>
    <dgm:pt modelId="{46E2F8FB-E216-475A-A743-921493B9F38F}">
      <dgm:prSet phldrT="[文本]"/>
      <dgm:spPr/>
      <dgm:t>
        <a:bodyPr/>
        <a:lstStyle/>
        <a:p>
          <a:r>
            <a:rPr lang="zh-CN" altLang="en-US" dirty="0"/>
            <a:t>人工智能</a:t>
          </a:r>
        </a:p>
      </dgm:t>
    </dgm:pt>
    <dgm:pt modelId="{2AD44341-C1EA-4DFD-8EA5-24AAA0AE46CA}" type="parTrans" cxnId="{8020EB4C-E7B0-4668-9BC5-0F865A816183}">
      <dgm:prSet/>
      <dgm:spPr/>
      <dgm:t>
        <a:bodyPr/>
        <a:lstStyle/>
        <a:p>
          <a:endParaRPr lang="zh-CN" altLang="en-US"/>
        </a:p>
      </dgm:t>
    </dgm:pt>
    <dgm:pt modelId="{63B8623A-BAC5-44E2-8560-F98758AF5BCA}" type="sibTrans" cxnId="{8020EB4C-E7B0-4668-9BC5-0F865A816183}">
      <dgm:prSet/>
      <dgm:spPr/>
      <dgm:t>
        <a:bodyPr/>
        <a:lstStyle/>
        <a:p>
          <a:endParaRPr lang="zh-CN" altLang="en-US"/>
        </a:p>
      </dgm:t>
    </dgm:pt>
    <dgm:pt modelId="{42C126FC-CFF6-4808-B757-62D5CF6B1D66}">
      <dgm:prSet phldrT="[文本]"/>
      <dgm:spPr/>
      <dgm:t>
        <a:bodyPr/>
        <a:lstStyle/>
        <a:p>
          <a:r>
            <a:rPr lang="zh-CN" altLang="en-US" dirty="0"/>
            <a:t>过程控制</a:t>
          </a:r>
        </a:p>
      </dgm:t>
    </dgm:pt>
    <dgm:pt modelId="{4133860F-B370-43B5-9EF4-1429B672FE30}" type="parTrans" cxnId="{80B82526-BFBE-4AD5-AB43-FA7B6E34391A}">
      <dgm:prSet/>
      <dgm:spPr/>
      <dgm:t>
        <a:bodyPr/>
        <a:lstStyle/>
        <a:p>
          <a:endParaRPr lang="zh-CN" altLang="en-US"/>
        </a:p>
      </dgm:t>
    </dgm:pt>
    <dgm:pt modelId="{C83DC877-C063-4439-89A5-AFCAC2555568}" type="sibTrans" cxnId="{80B82526-BFBE-4AD5-AB43-FA7B6E34391A}">
      <dgm:prSet/>
      <dgm:spPr/>
      <dgm:t>
        <a:bodyPr/>
        <a:lstStyle/>
        <a:p>
          <a:endParaRPr lang="zh-CN" altLang="en-US"/>
        </a:p>
      </dgm:t>
    </dgm:pt>
    <dgm:pt modelId="{AB3A6F32-9B06-4CB4-9BEE-DCDCD1A0A571}" type="pres">
      <dgm:prSet presAssocID="{FA007D91-1FAB-4800-B7B3-D54BE13AD56E}" presName="Name0" presStyleCnt="0">
        <dgm:presLayoutVars>
          <dgm:dir/>
        </dgm:presLayoutVars>
      </dgm:prSet>
      <dgm:spPr/>
    </dgm:pt>
    <dgm:pt modelId="{87441DB9-FEEF-449F-93B9-310E7AEFFA6E}" type="pres">
      <dgm:prSet presAssocID="{1B30A8E3-C3DC-49C1-8687-FFC3A7DE7C31}" presName="composite" presStyleCnt="0"/>
      <dgm:spPr/>
    </dgm:pt>
    <dgm:pt modelId="{F9EA1B55-8492-4C0C-BE8A-49011B593624}" type="pres">
      <dgm:prSet presAssocID="{1B30A8E3-C3DC-49C1-8687-FFC3A7DE7C31}" presName="rect2" presStyleLbl="revTx" presStyleIdx="0" presStyleCnt="4">
        <dgm:presLayoutVars>
          <dgm:bulletEnabled val="1"/>
        </dgm:presLayoutVars>
      </dgm:prSet>
      <dgm:spPr/>
    </dgm:pt>
    <dgm:pt modelId="{A9BEECAD-302C-44FD-A97A-6CFC5F3C11E6}" type="pres">
      <dgm:prSet presAssocID="{1B30A8E3-C3DC-49C1-8687-FFC3A7DE7C31}" presName="rect1" presStyleLbl="alignImgPlace1" presStyleIdx="0" presStyleCnt="4"/>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2A0BDD28-7E8C-40D4-8F30-5F0FC0143E5A}" type="pres">
      <dgm:prSet presAssocID="{6F226614-7970-461E-AD2A-8482679C259B}" presName="sibTrans" presStyleCnt="0"/>
      <dgm:spPr/>
    </dgm:pt>
    <dgm:pt modelId="{26C0FE55-B96A-41BC-91D7-CDAD83CF8559}" type="pres">
      <dgm:prSet presAssocID="{0EBF4D01-5B14-40CC-A79A-484FB73CA92C}" presName="composite" presStyleCnt="0"/>
      <dgm:spPr/>
    </dgm:pt>
    <dgm:pt modelId="{557DE914-BBA3-4995-9570-BD057E7DCADC}" type="pres">
      <dgm:prSet presAssocID="{0EBF4D01-5B14-40CC-A79A-484FB73CA92C}" presName="rect2" presStyleLbl="revTx" presStyleIdx="1" presStyleCnt="4">
        <dgm:presLayoutVars>
          <dgm:bulletEnabled val="1"/>
        </dgm:presLayoutVars>
      </dgm:prSet>
      <dgm:spPr/>
    </dgm:pt>
    <dgm:pt modelId="{D18AA056-7E5C-40B4-9855-934D45DB0328}" type="pres">
      <dgm:prSet presAssocID="{0EBF4D01-5B14-40CC-A79A-484FB73CA92C}" presName="rect1" presStyleLbl="align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b="-18000"/>
          </a:stretch>
        </a:blipFill>
      </dgm:spPr>
    </dgm:pt>
    <dgm:pt modelId="{1A9D00F7-8663-4E0D-B0DB-CCCE35C6B79D}" type="pres">
      <dgm:prSet presAssocID="{1870AF90-F992-45E8-92B7-CA8A35E2FB87}" presName="sibTrans" presStyleCnt="0"/>
      <dgm:spPr/>
    </dgm:pt>
    <dgm:pt modelId="{69A9B23F-8CBF-4D9A-B634-7AB2313C7127}" type="pres">
      <dgm:prSet presAssocID="{46E2F8FB-E216-475A-A743-921493B9F38F}" presName="composite" presStyleCnt="0"/>
      <dgm:spPr/>
    </dgm:pt>
    <dgm:pt modelId="{2248ABE2-D70E-43FA-A550-D366DF33274A}" type="pres">
      <dgm:prSet presAssocID="{46E2F8FB-E216-475A-A743-921493B9F38F}" presName="rect2" presStyleLbl="revTx" presStyleIdx="2" presStyleCnt="4">
        <dgm:presLayoutVars>
          <dgm:bulletEnabled val="1"/>
        </dgm:presLayoutVars>
      </dgm:prSet>
      <dgm:spPr/>
    </dgm:pt>
    <dgm:pt modelId="{9B1F5FC3-49F7-48D7-993C-75BE376B1719}" type="pres">
      <dgm:prSet presAssocID="{46E2F8FB-E216-475A-A743-921493B9F38F}" presName="rect1" presStyleLbl="align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8ACE476-EFE6-41B0-BA23-340ED66C644C}" type="pres">
      <dgm:prSet presAssocID="{63B8623A-BAC5-44E2-8560-F98758AF5BCA}" presName="sibTrans" presStyleCnt="0"/>
      <dgm:spPr/>
    </dgm:pt>
    <dgm:pt modelId="{1F109B05-A49C-4C72-8693-1E8AA141A8BC}" type="pres">
      <dgm:prSet presAssocID="{42C126FC-CFF6-4808-B757-62D5CF6B1D66}" presName="composite" presStyleCnt="0"/>
      <dgm:spPr/>
    </dgm:pt>
    <dgm:pt modelId="{54C9EE1E-6FCE-4DBA-8D1C-784FC39EB8B2}" type="pres">
      <dgm:prSet presAssocID="{42C126FC-CFF6-4808-B757-62D5CF6B1D66}" presName="rect2" presStyleLbl="revTx" presStyleIdx="3" presStyleCnt="4">
        <dgm:presLayoutVars>
          <dgm:bulletEnabled val="1"/>
        </dgm:presLayoutVars>
      </dgm:prSet>
      <dgm:spPr/>
    </dgm:pt>
    <dgm:pt modelId="{1DA0639E-3835-4FC9-90E4-5596ADAE1BB2}" type="pres">
      <dgm:prSet presAssocID="{42C126FC-CFF6-4808-B757-62D5CF6B1D66}" presName="rect1" presStyleLbl="align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80B82526-BFBE-4AD5-AB43-FA7B6E34391A}" srcId="{FA007D91-1FAB-4800-B7B3-D54BE13AD56E}" destId="{42C126FC-CFF6-4808-B757-62D5CF6B1D66}" srcOrd="3" destOrd="0" parTransId="{4133860F-B370-43B5-9EF4-1429B672FE30}" sibTransId="{C83DC877-C063-4439-89A5-AFCAC2555568}"/>
    <dgm:cxn modelId="{7A32255D-EB21-4349-A322-C049A5C51366}" type="presOf" srcId="{42C126FC-CFF6-4808-B757-62D5CF6B1D66}" destId="{54C9EE1E-6FCE-4DBA-8D1C-784FC39EB8B2}" srcOrd="0" destOrd="0" presId="urn:microsoft.com/office/officeart/2008/layout/PictureGrid"/>
    <dgm:cxn modelId="{8020EB4C-E7B0-4668-9BC5-0F865A816183}" srcId="{FA007D91-1FAB-4800-B7B3-D54BE13AD56E}" destId="{46E2F8FB-E216-475A-A743-921493B9F38F}" srcOrd="2" destOrd="0" parTransId="{2AD44341-C1EA-4DFD-8EA5-24AAA0AE46CA}" sibTransId="{63B8623A-BAC5-44E2-8560-F98758AF5BCA}"/>
    <dgm:cxn modelId="{9E69DC75-EAA2-4979-9B55-96C47DED1BF5}" type="presOf" srcId="{FA007D91-1FAB-4800-B7B3-D54BE13AD56E}" destId="{AB3A6F32-9B06-4CB4-9BEE-DCDCD1A0A571}" srcOrd="0" destOrd="0" presId="urn:microsoft.com/office/officeart/2008/layout/PictureGrid"/>
    <dgm:cxn modelId="{81F7BD89-4946-47CE-A057-A14704578DB1}" srcId="{FA007D91-1FAB-4800-B7B3-D54BE13AD56E}" destId="{1B30A8E3-C3DC-49C1-8687-FFC3A7DE7C31}" srcOrd="0" destOrd="0" parTransId="{9A21E51F-4B12-4F59-81BA-E7D7C50F7B7C}" sibTransId="{6F226614-7970-461E-AD2A-8482679C259B}"/>
    <dgm:cxn modelId="{F135918E-D9E0-49BE-940F-2DC59B8DE885}" type="presOf" srcId="{0EBF4D01-5B14-40CC-A79A-484FB73CA92C}" destId="{557DE914-BBA3-4995-9570-BD057E7DCADC}" srcOrd="0" destOrd="0" presId="urn:microsoft.com/office/officeart/2008/layout/PictureGrid"/>
    <dgm:cxn modelId="{B4FCA7DD-BC74-490A-BEAA-946E50D94D9C}" type="presOf" srcId="{1B30A8E3-C3DC-49C1-8687-FFC3A7DE7C31}" destId="{F9EA1B55-8492-4C0C-BE8A-49011B593624}" srcOrd="0" destOrd="0" presId="urn:microsoft.com/office/officeart/2008/layout/PictureGrid"/>
    <dgm:cxn modelId="{2763A0DE-B616-4777-9861-589D69425653}" type="presOf" srcId="{46E2F8FB-E216-475A-A743-921493B9F38F}" destId="{2248ABE2-D70E-43FA-A550-D366DF33274A}" srcOrd="0" destOrd="0" presId="urn:microsoft.com/office/officeart/2008/layout/PictureGrid"/>
    <dgm:cxn modelId="{2474CAEB-0292-4310-AFD2-17434FAC4522}" srcId="{FA007D91-1FAB-4800-B7B3-D54BE13AD56E}" destId="{0EBF4D01-5B14-40CC-A79A-484FB73CA92C}" srcOrd="1" destOrd="0" parTransId="{2EB7C263-69B0-4713-A9DC-6A1D4E238E11}" sibTransId="{1870AF90-F992-45E8-92B7-CA8A35E2FB87}"/>
    <dgm:cxn modelId="{42047785-34B8-4948-ABAC-A6424BD90B46}" type="presParOf" srcId="{AB3A6F32-9B06-4CB4-9BEE-DCDCD1A0A571}" destId="{87441DB9-FEEF-449F-93B9-310E7AEFFA6E}" srcOrd="0" destOrd="0" presId="urn:microsoft.com/office/officeart/2008/layout/PictureGrid"/>
    <dgm:cxn modelId="{B008EFDB-103D-46AB-B9C1-B62E0AEF30CC}" type="presParOf" srcId="{87441DB9-FEEF-449F-93B9-310E7AEFFA6E}" destId="{F9EA1B55-8492-4C0C-BE8A-49011B593624}" srcOrd="0" destOrd="0" presId="urn:microsoft.com/office/officeart/2008/layout/PictureGrid"/>
    <dgm:cxn modelId="{596F98D0-049E-4F29-B709-A1330E3A7170}" type="presParOf" srcId="{87441DB9-FEEF-449F-93B9-310E7AEFFA6E}" destId="{A9BEECAD-302C-44FD-A97A-6CFC5F3C11E6}" srcOrd="1" destOrd="0" presId="urn:microsoft.com/office/officeart/2008/layout/PictureGrid"/>
    <dgm:cxn modelId="{F09EB857-357B-48C1-B4D9-E2A5AF644179}" type="presParOf" srcId="{AB3A6F32-9B06-4CB4-9BEE-DCDCD1A0A571}" destId="{2A0BDD28-7E8C-40D4-8F30-5F0FC0143E5A}" srcOrd="1" destOrd="0" presId="urn:microsoft.com/office/officeart/2008/layout/PictureGrid"/>
    <dgm:cxn modelId="{0A167CB4-3CE3-4EE2-B75F-4FEF750EDD78}" type="presParOf" srcId="{AB3A6F32-9B06-4CB4-9BEE-DCDCD1A0A571}" destId="{26C0FE55-B96A-41BC-91D7-CDAD83CF8559}" srcOrd="2" destOrd="0" presId="urn:microsoft.com/office/officeart/2008/layout/PictureGrid"/>
    <dgm:cxn modelId="{7EB93E62-96DB-45BE-BA15-B5D996A6B39A}" type="presParOf" srcId="{26C0FE55-B96A-41BC-91D7-CDAD83CF8559}" destId="{557DE914-BBA3-4995-9570-BD057E7DCADC}" srcOrd="0" destOrd="0" presId="urn:microsoft.com/office/officeart/2008/layout/PictureGrid"/>
    <dgm:cxn modelId="{7A7B84B1-0128-4B53-B435-11A2C996BCC9}" type="presParOf" srcId="{26C0FE55-B96A-41BC-91D7-CDAD83CF8559}" destId="{D18AA056-7E5C-40B4-9855-934D45DB0328}" srcOrd="1" destOrd="0" presId="urn:microsoft.com/office/officeart/2008/layout/PictureGrid"/>
    <dgm:cxn modelId="{3B06E2B1-2536-4F59-8632-25271AE5495D}" type="presParOf" srcId="{AB3A6F32-9B06-4CB4-9BEE-DCDCD1A0A571}" destId="{1A9D00F7-8663-4E0D-B0DB-CCCE35C6B79D}" srcOrd="3" destOrd="0" presId="urn:microsoft.com/office/officeart/2008/layout/PictureGrid"/>
    <dgm:cxn modelId="{70139E75-50A6-4D03-A4EA-B1554EBC2D5A}" type="presParOf" srcId="{AB3A6F32-9B06-4CB4-9BEE-DCDCD1A0A571}" destId="{69A9B23F-8CBF-4D9A-B634-7AB2313C7127}" srcOrd="4" destOrd="0" presId="urn:microsoft.com/office/officeart/2008/layout/PictureGrid"/>
    <dgm:cxn modelId="{34987B02-9177-40D2-8285-A1D02B53BBFA}" type="presParOf" srcId="{69A9B23F-8CBF-4D9A-B634-7AB2313C7127}" destId="{2248ABE2-D70E-43FA-A550-D366DF33274A}" srcOrd="0" destOrd="0" presId="urn:microsoft.com/office/officeart/2008/layout/PictureGrid"/>
    <dgm:cxn modelId="{371B2BE5-51C8-46CB-A286-B652DB1BF55E}" type="presParOf" srcId="{69A9B23F-8CBF-4D9A-B634-7AB2313C7127}" destId="{9B1F5FC3-49F7-48D7-993C-75BE376B1719}" srcOrd="1" destOrd="0" presId="urn:microsoft.com/office/officeart/2008/layout/PictureGrid"/>
    <dgm:cxn modelId="{9BF80776-F511-4785-AD56-C5F84874714D}" type="presParOf" srcId="{AB3A6F32-9B06-4CB4-9BEE-DCDCD1A0A571}" destId="{28ACE476-EFE6-41B0-BA23-340ED66C644C}" srcOrd="5" destOrd="0" presId="urn:microsoft.com/office/officeart/2008/layout/PictureGrid"/>
    <dgm:cxn modelId="{07656C74-A090-4681-B8AA-40950BAFAB54}" type="presParOf" srcId="{AB3A6F32-9B06-4CB4-9BEE-DCDCD1A0A571}" destId="{1F109B05-A49C-4C72-8693-1E8AA141A8BC}" srcOrd="6" destOrd="0" presId="urn:microsoft.com/office/officeart/2008/layout/PictureGrid"/>
    <dgm:cxn modelId="{C5BBB466-A08E-4370-B846-AFFD4820DADF}" type="presParOf" srcId="{1F109B05-A49C-4C72-8693-1E8AA141A8BC}" destId="{54C9EE1E-6FCE-4DBA-8D1C-784FC39EB8B2}" srcOrd="0" destOrd="0" presId="urn:microsoft.com/office/officeart/2008/layout/PictureGrid"/>
    <dgm:cxn modelId="{64F7738E-6863-46B1-8110-B39785E6D04E}" type="presParOf" srcId="{1F109B05-A49C-4C72-8693-1E8AA141A8BC}" destId="{1DA0639E-3835-4FC9-90E4-5596ADAE1BB2}"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B04F73-6D95-4EAC-A50F-7B73D389B129}" type="doc">
      <dgm:prSet loTypeId="urn:microsoft.com/office/officeart/2005/8/layout/radial3" loCatId="cycle" qsTypeId="urn:microsoft.com/office/officeart/2005/8/quickstyle/3d2#3" qsCatId="3D" csTypeId="urn:microsoft.com/office/officeart/2005/8/colors/colorful3" csCatId="colorful" phldr="1"/>
      <dgm:spPr/>
      <dgm:t>
        <a:bodyPr/>
        <a:lstStyle/>
        <a:p>
          <a:endParaRPr lang="zh-CN" altLang="en-US"/>
        </a:p>
      </dgm:t>
    </dgm:pt>
    <dgm:pt modelId="{19432C82-E2C8-4B29-BD4E-800DD15380D6}">
      <dgm:prSet phldrT="[文本]"/>
      <dgm:spPr/>
      <dgm:t>
        <a:bodyPr/>
        <a:lstStyle/>
        <a:p>
          <a:r>
            <a:rPr lang="zh-CN" altLang="en-US" dirty="0"/>
            <a:t>计算机能做些什么？</a:t>
          </a:r>
        </a:p>
      </dgm:t>
    </dgm:pt>
    <dgm:pt modelId="{7AD6AAA3-A2F9-494B-999F-C5915ACE2019}" type="parTrans" cxnId="{02746858-9F16-480E-9DE1-661D17F5B035}">
      <dgm:prSet/>
      <dgm:spPr/>
      <dgm:t>
        <a:bodyPr/>
        <a:lstStyle/>
        <a:p>
          <a:endParaRPr lang="zh-CN" altLang="en-US"/>
        </a:p>
      </dgm:t>
    </dgm:pt>
    <dgm:pt modelId="{07D5E5D8-B2DC-4655-8699-732F5FAE79A8}" type="sibTrans" cxnId="{02746858-9F16-480E-9DE1-661D17F5B035}">
      <dgm:prSet/>
      <dgm:spPr/>
      <dgm:t>
        <a:bodyPr/>
        <a:lstStyle/>
        <a:p>
          <a:endParaRPr lang="zh-CN" altLang="en-US"/>
        </a:p>
      </dgm:t>
    </dgm:pt>
    <dgm:pt modelId="{B5E3E986-ADE7-49D1-896F-9FEEA1BB0764}">
      <dgm:prSet phldrT="[文本]"/>
      <dgm:spPr/>
      <dgm:t>
        <a:bodyPr/>
        <a:lstStyle/>
        <a:p>
          <a:r>
            <a:rPr lang="zh-CN" altLang="en-US" dirty="0"/>
            <a:t>科学与</a:t>
          </a:r>
          <a:endParaRPr lang="en-US" altLang="zh-CN" dirty="0"/>
        </a:p>
        <a:p>
          <a:r>
            <a:rPr lang="zh-CN" altLang="en-US" dirty="0"/>
            <a:t>工程计算</a:t>
          </a:r>
        </a:p>
      </dgm:t>
    </dgm:pt>
    <dgm:pt modelId="{C0C71572-A9AB-4F0C-8AFB-AA6C46DD4F7A}" type="parTrans" cxnId="{137BEEA1-E3FB-49FA-AA98-8A2C2A94B239}">
      <dgm:prSet/>
      <dgm:spPr/>
      <dgm:t>
        <a:bodyPr/>
        <a:lstStyle/>
        <a:p>
          <a:endParaRPr lang="zh-CN" altLang="en-US"/>
        </a:p>
      </dgm:t>
    </dgm:pt>
    <dgm:pt modelId="{1067CB90-FD80-4359-8803-D08718752551}" type="sibTrans" cxnId="{137BEEA1-E3FB-49FA-AA98-8A2C2A94B239}">
      <dgm:prSet/>
      <dgm:spPr/>
      <dgm:t>
        <a:bodyPr/>
        <a:lstStyle/>
        <a:p>
          <a:endParaRPr lang="zh-CN" altLang="en-US"/>
        </a:p>
      </dgm:t>
    </dgm:pt>
    <dgm:pt modelId="{1F278D0D-2C2B-43B6-8368-0A07398225A2}">
      <dgm:prSet phldrT="[文本]"/>
      <dgm:spPr/>
      <dgm:t>
        <a:bodyPr/>
        <a:lstStyle/>
        <a:p>
          <a:r>
            <a:rPr lang="zh-CN" altLang="en-US" dirty="0"/>
            <a:t>海量信息管理</a:t>
          </a:r>
        </a:p>
      </dgm:t>
    </dgm:pt>
    <dgm:pt modelId="{9BF260D0-06F8-48E6-9A31-6BE90F52E586}" type="parTrans" cxnId="{C30ABB89-E3BA-40E5-B83F-D31C743C4950}">
      <dgm:prSet/>
      <dgm:spPr/>
      <dgm:t>
        <a:bodyPr/>
        <a:lstStyle/>
        <a:p>
          <a:endParaRPr lang="zh-CN" altLang="en-US"/>
        </a:p>
      </dgm:t>
    </dgm:pt>
    <dgm:pt modelId="{4BD230C7-E91B-422D-B4AF-2CA3F8131AE3}" type="sibTrans" cxnId="{C30ABB89-E3BA-40E5-B83F-D31C743C4950}">
      <dgm:prSet/>
      <dgm:spPr/>
      <dgm:t>
        <a:bodyPr/>
        <a:lstStyle/>
        <a:p>
          <a:endParaRPr lang="zh-CN" altLang="en-US"/>
        </a:p>
      </dgm:t>
    </dgm:pt>
    <dgm:pt modelId="{A256385A-6794-4715-A4FC-4BEB1F075A5C}">
      <dgm:prSet phldrT="[文本]"/>
      <dgm:spPr/>
      <dgm:t>
        <a:bodyPr/>
        <a:lstStyle/>
        <a:p>
          <a:r>
            <a:rPr lang="zh-CN" altLang="en-US" dirty="0"/>
            <a:t>多媒体技术应用</a:t>
          </a:r>
        </a:p>
      </dgm:t>
    </dgm:pt>
    <dgm:pt modelId="{5A3E0FF7-7148-4418-9A59-2FE717A3972F}" type="parTrans" cxnId="{900E143B-E010-4F89-B7C7-4208B33140CE}">
      <dgm:prSet/>
      <dgm:spPr/>
      <dgm:t>
        <a:bodyPr/>
        <a:lstStyle/>
        <a:p>
          <a:endParaRPr lang="zh-CN" altLang="en-US"/>
        </a:p>
      </dgm:t>
    </dgm:pt>
    <dgm:pt modelId="{A078B3F6-80EA-4D75-8BD6-A103E61EC21B}" type="sibTrans" cxnId="{900E143B-E010-4F89-B7C7-4208B33140CE}">
      <dgm:prSet/>
      <dgm:spPr/>
      <dgm:t>
        <a:bodyPr/>
        <a:lstStyle/>
        <a:p>
          <a:endParaRPr lang="zh-CN" altLang="en-US"/>
        </a:p>
      </dgm:t>
    </dgm:pt>
    <dgm:pt modelId="{B7A5AF66-72C4-44CF-BCAB-0ED93E3E6672}">
      <dgm:prSet phldrT="[文本]"/>
      <dgm:spPr/>
      <dgm:t>
        <a:bodyPr/>
        <a:lstStyle/>
        <a:p>
          <a:r>
            <a:rPr lang="zh-CN" altLang="en-US" dirty="0"/>
            <a:t>网络信息通信</a:t>
          </a:r>
        </a:p>
      </dgm:t>
    </dgm:pt>
    <dgm:pt modelId="{6A0A4B1A-4474-472A-BEC8-A691A0A759D3}" type="parTrans" cxnId="{B5EEAD8E-EA93-4D66-968B-8C2657B2279E}">
      <dgm:prSet/>
      <dgm:spPr/>
      <dgm:t>
        <a:bodyPr/>
        <a:lstStyle/>
        <a:p>
          <a:endParaRPr lang="zh-CN" altLang="en-US"/>
        </a:p>
      </dgm:t>
    </dgm:pt>
    <dgm:pt modelId="{2C9F915E-DE88-48F0-BD0D-C0BA2DCBDE85}" type="sibTrans" cxnId="{B5EEAD8E-EA93-4D66-968B-8C2657B2279E}">
      <dgm:prSet/>
      <dgm:spPr/>
      <dgm:t>
        <a:bodyPr/>
        <a:lstStyle/>
        <a:p>
          <a:endParaRPr lang="zh-CN" altLang="en-US"/>
        </a:p>
      </dgm:t>
    </dgm:pt>
    <dgm:pt modelId="{B6C43DC1-5183-46E7-87B7-1E572370F4F5}">
      <dgm:prSet phldrT="[文本]"/>
      <dgm:spPr/>
      <dgm:t>
        <a:bodyPr/>
        <a:lstStyle/>
        <a:p>
          <a:r>
            <a:rPr lang="zh-CN" altLang="en-US" dirty="0"/>
            <a:t>计算机辅助设计</a:t>
          </a:r>
        </a:p>
      </dgm:t>
    </dgm:pt>
    <dgm:pt modelId="{7D0AA767-ED09-4B34-9D99-ECA6A24AE884}" type="parTrans" cxnId="{100A812D-1C69-40A6-9AB3-F31F8D880A64}">
      <dgm:prSet/>
      <dgm:spPr/>
      <dgm:t>
        <a:bodyPr/>
        <a:lstStyle/>
        <a:p>
          <a:endParaRPr lang="zh-CN" altLang="en-US"/>
        </a:p>
      </dgm:t>
    </dgm:pt>
    <dgm:pt modelId="{64B656AB-31B1-440C-B37E-AE726FF0161D}" type="sibTrans" cxnId="{100A812D-1C69-40A6-9AB3-F31F8D880A64}">
      <dgm:prSet/>
      <dgm:spPr/>
      <dgm:t>
        <a:bodyPr/>
        <a:lstStyle/>
        <a:p>
          <a:endParaRPr lang="zh-CN" altLang="en-US"/>
        </a:p>
      </dgm:t>
    </dgm:pt>
    <dgm:pt modelId="{F8E12718-8C1C-4841-A08D-793F633B09F6}">
      <dgm:prSet phldrT="[文本]"/>
      <dgm:spPr/>
      <dgm:t>
        <a:bodyPr/>
        <a:lstStyle/>
        <a:p>
          <a:r>
            <a:rPr lang="zh-CN" altLang="en-US" dirty="0"/>
            <a:t>过程自动控制</a:t>
          </a:r>
        </a:p>
      </dgm:t>
    </dgm:pt>
    <dgm:pt modelId="{699A5526-CD46-49CA-807D-CD2E9BCC50EC}" type="parTrans" cxnId="{82C013F0-3912-472D-BCF7-EFC7F9673784}">
      <dgm:prSet/>
      <dgm:spPr/>
      <dgm:t>
        <a:bodyPr/>
        <a:lstStyle/>
        <a:p>
          <a:endParaRPr lang="zh-CN" altLang="en-US"/>
        </a:p>
      </dgm:t>
    </dgm:pt>
    <dgm:pt modelId="{C987C73B-9277-4842-8831-7EBF4E3C81CE}" type="sibTrans" cxnId="{82C013F0-3912-472D-BCF7-EFC7F9673784}">
      <dgm:prSet/>
      <dgm:spPr/>
      <dgm:t>
        <a:bodyPr/>
        <a:lstStyle/>
        <a:p>
          <a:endParaRPr lang="zh-CN" altLang="en-US"/>
        </a:p>
      </dgm:t>
    </dgm:pt>
    <dgm:pt modelId="{A67E4540-44DA-4C3D-AC82-82C9FA6C91F6}">
      <dgm:prSet phldrT="[文本]"/>
      <dgm:spPr/>
      <dgm:t>
        <a:bodyPr/>
        <a:lstStyle/>
        <a:p>
          <a:r>
            <a:rPr lang="zh-CN" altLang="en-US" dirty="0"/>
            <a:t>嵌入式系统应用</a:t>
          </a:r>
        </a:p>
      </dgm:t>
    </dgm:pt>
    <dgm:pt modelId="{8BDCA3A0-958D-4038-B67A-28DAF639EE39}" type="parTrans" cxnId="{34233371-77EE-44E1-A7B0-0F5487A2A7B6}">
      <dgm:prSet/>
      <dgm:spPr/>
      <dgm:t>
        <a:bodyPr/>
        <a:lstStyle/>
        <a:p>
          <a:endParaRPr lang="zh-CN" altLang="en-US"/>
        </a:p>
      </dgm:t>
    </dgm:pt>
    <dgm:pt modelId="{47562349-6344-467F-A8A7-7B4C3027DD65}" type="sibTrans" cxnId="{34233371-77EE-44E1-A7B0-0F5487A2A7B6}">
      <dgm:prSet/>
      <dgm:spPr/>
      <dgm:t>
        <a:bodyPr/>
        <a:lstStyle/>
        <a:p>
          <a:endParaRPr lang="zh-CN" altLang="en-US"/>
        </a:p>
      </dgm:t>
    </dgm:pt>
    <dgm:pt modelId="{536F771F-A76E-4E83-A8EE-F4B380E70295}">
      <dgm:prSet phldrT="[文本]"/>
      <dgm:spPr/>
      <dgm:t>
        <a:bodyPr/>
        <a:lstStyle/>
        <a:p>
          <a:r>
            <a:rPr lang="zh-CN" altLang="en-US" dirty="0"/>
            <a:t>人工智能研究</a:t>
          </a:r>
        </a:p>
      </dgm:t>
    </dgm:pt>
    <dgm:pt modelId="{0BC80DDB-2C27-4A90-9C81-5F9101A3B2DB}" type="parTrans" cxnId="{13914053-3707-4A97-A6F5-00C1EC8FF670}">
      <dgm:prSet/>
      <dgm:spPr/>
      <dgm:t>
        <a:bodyPr/>
        <a:lstStyle/>
        <a:p>
          <a:endParaRPr lang="zh-CN" altLang="en-US"/>
        </a:p>
      </dgm:t>
    </dgm:pt>
    <dgm:pt modelId="{3042C03A-6FA6-47AC-95F6-21AC33C65870}" type="sibTrans" cxnId="{13914053-3707-4A97-A6F5-00C1EC8FF670}">
      <dgm:prSet/>
      <dgm:spPr/>
      <dgm:t>
        <a:bodyPr/>
        <a:lstStyle/>
        <a:p>
          <a:endParaRPr lang="zh-CN" altLang="en-US"/>
        </a:p>
      </dgm:t>
    </dgm:pt>
    <dgm:pt modelId="{56C6A8CE-6067-453B-B176-3A56C9529009}" type="pres">
      <dgm:prSet presAssocID="{40B04F73-6D95-4EAC-A50F-7B73D389B129}" presName="composite" presStyleCnt="0">
        <dgm:presLayoutVars>
          <dgm:chMax val="1"/>
          <dgm:dir/>
          <dgm:resizeHandles val="exact"/>
        </dgm:presLayoutVars>
      </dgm:prSet>
      <dgm:spPr/>
    </dgm:pt>
    <dgm:pt modelId="{B4901243-36CC-43AB-B7BE-15F5D2A3047B}" type="pres">
      <dgm:prSet presAssocID="{40B04F73-6D95-4EAC-A50F-7B73D389B129}" presName="radial" presStyleCnt="0">
        <dgm:presLayoutVars>
          <dgm:animLvl val="ctr"/>
        </dgm:presLayoutVars>
      </dgm:prSet>
      <dgm:spPr/>
    </dgm:pt>
    <dgm:pt modelId="{C54EA25A-35E3-4195-BEE3-2B1F5B79BE47}" type="pres">
      <dgm:prSet presAssocID="{19432C82-E2C8-4B29-BD4E-800DD15380D6}" presName="centerShape" presStyleLbl="vennNode1" presStyleIdx="0" presStyleCnt="9"/>
      <dgm:spPr/>
    </dgm:pt>
    <dgm:pt modelId="{2CFA268F-30CD-4F0F-B3C7-7EE816BB5D23}" type="pres">
      <dgm:prSet presAssocID="{B5E3E986-ADE7-49D1-896F-9FEEA1BB0764}" presName="node" presStyleLbl="vennNode1" presStyleIdx="1" presStyleCnt="9">
        <dgm:presLayoutVars>
          <dgm:bulletEnabled val="1"/>
        </dgm:presLayoutVars>
      </dgm:prSet>
      <dgm:spPr/>
    </dgm:pt>
    <dgm:pt modelId="{F5472CD5-691E-4D23-AEC3-6B25D62F7CF8}" type="pres">
      <dgm:prSet presAssocID="{1F278D0D-2C2B-43B6-8368-0A07398225A2}" presName="node" presStyleLbl="vennNode1" presStyleIdx="2" presStyleCnt="9">
        <dgm:presLayoutVars>
          <dgm:bulletEnabled val="1"/>
        </dgm:presLayoutVars>
      </dgm:prSet>
      <dgm:spPr/>
    </dgm:pt>
    <dgm:pt modelId="{280262DE-28C2-478D-98BD-5A2EB11C704C}" type="pres">
      <dgm:prSet presAssocID="{A256385A-6794-4715-A4FC-4BEB1F075A5C}" presName="node" presStyleLbl="vennNode1" presStyleIdx="3" presStyleCnt="9">
        <dgm:presLayoutVars>
          <dgm:bulletEnabled val="1"/>
        </dgm:presLayoutVars>
      </dgm:prSet>
      <dgm:spPr/>
    </dgm:pt>
    <dgm:pt modelId="{B0387A4E-5D65-4704-8A50-CAF965DFA600}" type="pres">
      <dgm:prSet presAssocID="{B7A5AF66-72C4-44CF-BCAB-0ED93E3E6672}" presName="node" presStyleLbl="vennNode1" presStyleIdx="4" presStyleCnt="9">
        <dgm:presLayoutVars>
          <dgm:bulletEnabled val="1"/>
        </dgm:presLayoutVars>
      </dgm:prSet>
      <dgm:spPr/>
    </dgm:pt>
    <dgm:pt modelId="{CEEFF485-690D-4934-9D44-1B0BDF273FD6}" type="pres">
      <dgm:prSet presAssocID="{B6C43DC1-5183-46E7-87B7-1E572370F4F5}" presName="node" presStyleLbl="vennNode1" presStyleIdx="5" presStyleCnt="9">
        <dgm:presLayoutVars>
          <dgm:bulletEnabled val="1"/>
        </dgm:presLayoutVars>
      </dgm:prSet>
      <dgm:spPr/>
    </dgm:pt>
    <dgm:pt modelId="{DED2344C-C588-4281-80DD-EFD9D93B60EB}" type="pres">
      <dgm:prSet presAssocID="{F8E12718-8C1C-4841-A08D-793F633B09F6}" presName="node" presStyleLbl="vennNode1" presStyleIdx="6" presStyleCnt="9">
        <dgm:presLayoutVars>
          <dgm:bulletEnabled val="1"/>
        </dgm:presLayoutVars>
      </dgm:prSet>
      <dgm:spPr/>
    </dgm:pt>
    <dgm:pt modelId="{74536D87-D586-4245-B033-8A0176971467}" type="pres">
      <dgm:prSet presAssocID="{A67E4540-44DA-4C3D-AC82-82C9FA6C91F6}" presName="node" presStyleLbl="vennNode1" presStyleIdx="7" presStyleCnt="9">
        <dgm:presLayoutVars>
          <dgm:bulletEnabled val="1"/>
        </dgm:presLayoutVars>
      </dgm:prSet>
      <dgm:spPr/>
    </dgm:pt>
    <dgm:pt modelId="{510F86CA-EA9A-4F36-A02C-3F095731C072}" type="pres">
      <dgm:prSet presAssocID="{536F771F-A76E-4E83-A8EE-F4B380E70295}" presName="node" presStyleLbl="vennNode1" presStyleIdx="8" presStyleCnt="9">
        <dgm:presLayoutVars>
          <dgm:bulletEnabled val="1"/>
        </dgm:presLayoutVars>
      </dgm:prSet>
      <dgm:spPr/>
    </dgm:pt>
  </dgm:ptLst>
  <dgm:cxnLst>
    <dgm:cxn modelId="{0CA98825-86E2-4739-A66D-8764BA4FFF98}" type="presOf" srcId="{19432C82-E2C8-4B29-BD4E-800DD15380D6}" destId="{C54EA25A-35E3-4195-BEE3-2B1F5B79BE47}" srcOrd="0" destOrd="0" presId="urn:microsoft.com/office/officeart/2005/8/layout/radial3"/>
    <dgm:cxn modelId="{100A812D-1C69-40A6-9AB3-F31F8D880A64}" srcId="{19432C82-E2C8-4B29-BD4E-800DD15380D6}" destId="{B6C43DC1-5183-46E7-87B7-1E572370F4F5}" srcOrd="4" destOrd="0" parTransId="{7D0AA767-ED09-4B34-9D99-ECA6A24AE884}" sibTransId="{64B656AB-31B1-440C-B37E-AE726FF0161D}"/>
    <dgm:cxn modelId="{900E143B-E010-4F89-B7C7-4208B33140CE}" srcId="{19432C82-E2C8-4B29-BD4E-800DD15380D6}" destId="{A256385A-6794-4715-A4FC-4BEB1F075A5C}" srcOrd="2" destOrd="0" parTransId="{5A3E0FF7-7148-4418-9A59-2FE717A3972F}" sibTransId="{A078B3F6-80EA-4D75-8BD6-A103E61EC21B}"/>
    <dgm:cxn modelId="{34233371-77EE-44E1-A7B0-0F5487A2A7B6}" srcId="{19432C82-E2C8-4B29-BD4E-800DD15380D6}" destId="{A67E4540-44DA-4C3D-AC82-82C9FA6C91F6}" srcOrd="6" destOrd="0" parTransId="{8BDCA3A0-958D-4038-B67A-28DAF639EE39}" sibTransId="{47562349-6344-467F-A8A7-7B4C3027DD65}"/>
    <dgm:cxn modelId="{13914053-3707-4A97-A6F5-00C1EC8FF670}" srcId="{19432C82-E2C8-4B29-BD4E-800DD15380D6}" destId="{536F771F-A76E-4E83-A8EE-F4B380E70295}" srcOrd="7" destOrd="0" parTransId="{0BC80DDB-2C27-4A90-9C81-5F9101A3B2DB}" sibTransId="{3042C03A-6FA6-47AC-95F6-21AC33C65870}"/>
    <dgm:cxn modelId="{F3277675-CBE5-47E5-B483-8CCBE6F529A6}" type="presOf" srcId="{A67E4540-44DA-4C3D-AC82-82C9FA6C91F6}" destId="{74536D87-D586-4245-B033-8A0176971467}" srcOrd="0" destOrd="0" presId="urn:microsoft.com/office/officeart/2005/8/layout/radial3"/>
    <dgm:cxn modelId="{E624D157-DA08-4ED2-8933-DE004AB3CF36}" type="presOf" srcId="{1F278D0D-2C2B-43B6-8368-0A07398225A2}" destId="{F5472CD5-691E-4D23-AEC3-6B25D62F7CF8}" srcOrd="0" destOrd="0" presId="urn:microsoft.com/office/officeart/2005/8/layout/radial3"/>
    <dgm:cxn modelId="{02746858-9F16-480E-9DE1-661D17F5B035}" srcId="{40B04F73-6D95-4EAC-A50F-7B73D389B129}" destId="{19432C82-E2C8-4B29-BD4E-800DD15380D6}" srcOrd="0" destOrd="0" parTransId="{7AD6AAA3-A2F9-494B-999F-C5915ACE2019}" sibTransId="{07D5E5D8-B2DC-4655-8699-732F5FAE79A8}"/>
    <dgm:cxn modelId="{8FC9C77C-F7C9-47C5-A95A-1FD381CDC633}" type="presOf" srcId="{F8E12718-8C1C-4841-A08D-793F633B09F6}" destId="{DED2344C-C588-4281-80DD-EFD9D93B60EB}" srcOrd="0" destOrd="0" presId="urn:microsoft.com/office/officeart/2005/8/layout/radial3"/>
    <dgm:cxn modelId="{C30ABB89-E3BA-40E5-B83F-D31C743C4950}" srcId="{19432C82-E2C8-4B29-BD4E-800DD15380D6}" destId="{1F278D0D-2C2B-43B6-8368-0A07398225A2}" srcOrd="1" destOrd="0" parTransId="{9BF260D0-06F8-48E6-9A31-6BE90F52E586}" sibTransId="{4BD230C7-E91B-422D-B4AF-2CA3F8131AE3}"/>
    <dgm:cxn modelId="{B5EEAD8E-EA93-4D66-968B-8C2657B2279E}" srcId="{19432C82-E2C8-4B29-BD4E-800DD15380D6}" destId="{B7A5AF66-72C4-44CF-BCAB-0ED93E3E6672}" srcOrd="3" destOrd="0" parTransId="{6A0A4B1A-4474-472A-BEC8-A691A0A759D3}" sibTransId="{2C9F915E-DE88-48F0-BD0D-C0BA2DCBDE85}"/>
    <dgm:cxn modelId="{C0663895-FE3E-4B8A-B760-AD74560EB86B}" type="presOf" srcId="{40B04F73-6D95-4EAC-A50F-7B73D389B129}" destId="{56C6A8CE-6067-453B-B176-3A56C9529009}" srcOrd="0" destOrd="0" presId="urn:microsoft.com/office/officeart/2005/8/layout/radial3"/>
    <dgm:cxn modelId="{137BEEA1-E3FB-49FA-AA98-8A2C2A94B239}" srcId="{19432C82-E2C8-4B29-BD4E-800DD15380D6}" destId="{B5E3E986-ADE7-49D1-896F-9FEEA1BB0764}" srcOrd="0" destOrd="0" parTransId="{C0C71572-A9AB-4F0C-8AFB-AA6C46DD4F7A}" sibTransId="{1067CB90-FD80-4359-8803-D08718752551}"/>
    <dgm:cxn modelId="{511A6FAA-5929-4B5C-89BA-2068E37550BE}" type="presOf" srcId="{536F771F-A76E-4E83-A8EE-F4B380E70295}" destId="{510F86CA-EA9A-4F36-A02C-3F095731C072}" srcOrd="0" destOrd="0" presId="urn:microsoft.com/office/officeart/2005/8/layout/radial3"/>
    <dgm:cxn modelId="{4AE72BAC-4650-478B-A589-1001CD13ED33}" type="presOf" srcId="{B5E3E986-ADE7-49D1-896F-9FEEA1BB0764}" destId="{2CFA268F-30CD-4F0F-B3C7-7EE816BB5D23}" srcOrd="0" destOrd="0" presId="urn:microsoft.com/office/officeart/2005/8/layout/radial3"/>
    <dgm:cxn modelId="{82C013F0-3912-472D-BCF7-EFC7F9673784}" srcId="{19432C82-E2C8-4B29-BD4E-800DD15380D6}" destId="{F8E12718-8C1C-4841-A08D-793F633B09F6}" srcOrd="5" destOrd="0" parTransId="{699A5526-CD46-49CA-807D-CD2E9BCC50EC}" sibTransId="{C987C73B-9277-4842-8831-7EBF4E3C81CE}"/>
    <dgm:cxn modelId="{9BF0F4F9-3E02-42CA-90C9-17A7AC24E828}" type="presOf" srcId="{B6C43DC1-5183-46E7-87B7-1E572370F4F5}" destId="{CEEFF485-690D-4934-9D44-1B0BDF273FD6}" srcOrd="0" destOrd="0" presId="urn:microsoft.com/office/officeart/2005/8/layout/radial3"/>
    <dgm:cxn modelId="{DD2927FD-0E03-4A99-93AF-C1EE882607B3}" type="presOf" srcId="{A256385A-6794-4715-A4FC-4BEB1F075A5C}" destId="{280262DE-28C2-478D-98BD-5A2EB11C704C}" srcOrd="0" destOrd="0" presId="urn:microsoft.com/office/officeart/2005/8/layout/radial3"/>
    <dgm:cxn modelId="{5CD88FFF-E295-47C0-873C-C9799905A47E}" type="presOf" srcId="{B7A5AF66-72C4-44CF-BCAB-0ED93E3E6672}" destId="{B0387A4E-5D65-4704-8A50-CAF965DFA600}" srcOrd="0" destOrd="0" presId="urn:microsoft.com/office/officeart/2005/8/layout/radial3"/>
    <dgm:cxn modelId="{9C46A1E4-F83A-407A-888B-F225C3E412B0}" type="presParOf" srcId="{56C6A8CE-6067-453B-B176-3A56C9529009}" destId="{B4901243-36CC-43AB-B7BE-15F5D2A3047B}" srcOrd="0" destOrd="0" presId="urn:microsoft.com/office/officeart/2005/8/layout/radial3"/>
    <dgm:cxn modelId="{4D691727-8BDC-49F7-BD0A-F1D49ADA4B0D}" type="presParOf" srcId="{B4901243-36CC-43AB-B7BE-15F5D2A3047B}" destId="{C54EA25A-35E3-4195-BEE3-2B1F5B79BE47}" srcOrd="0" destOrd="0" presId="urn:microsoft.com/office/officeart/2005/8/layout/radial3"/>
    <dgm:cxn modelId="{0D6BAC6C-B51D-4AD5-BEFF-71ECAD07B561}" type="presParOf" srcId="{B4901243-36CC-43AB-B7BE-15F5D2A3047B}" destId="{2CFA268F-30CD-4F0F-B3C7-7EE816BB5D23}" srcOrd="1" destOrd="0" presId="urn:microsoft.com/office/officeart/2005/8/layout/radial3"/>
    <dgm:cxn modelId="{0C3A1333-88E8-4383-B41F-BB62671D6862}" type="presParOf" srcId="{B4901243-36CC-43AB-B7BE-15F5D2A3047B}" destId="{F5472CD5-691E-4D23-AEC3-6B25D62F7CF8}" srcOrd="2" destOrd="0" presId="urn:microsoft.com/office/officeart/2005/8/layout/radial3"/>
    <dgm:cxn modelId="{E2EB7E26-D01D-4C4B-9276-B23A48FA0DA9}" type="presParOf" srcId="{B4901243-36CC-43AB-B7BE-15F5D2A3047B}" destId="{280262DE-28C2-478D-98BD-5A2EB11C704C}" srcOrd="3" destOrd="0" presId="urn:microsoft.com/office/officeart/2005/8/layout/radial3"/>
    <dgm:cxn modelId="{5F54D62A-118D-4285-B92C-1C4B003A6B09}" type="presParOf" srcId="{B4901243-36CC-43AB-B7BE-15F5D2A3047B}" destId="{B0387A4E-5D65-4704-8A50-CAF965DFA600}" srcOrd="4" destOrd="0" presId="urn:microsoft.com/office/officeart/2005/8/layout/radial3"/>
    <dgm:cxn modelId="{4F5C9B56-B5B9-40A4-9036-29FF4725FD02}" type="presParOf" srcId="{B4901243-36CC-43AB-B7BE-15F5D2A3047B}" destId="{CEEFF485-690D-4934-9D44-1B0BDF273FD6}" srcOrd="5" destOrd="0" presId="urn:microsoft.com/office/officeart/2005/8/layout/radial3"/>
    <dgm:cxn modelId="{AD0CA35F-DEDD-40FD-827E-8101995D4B98}" type="presParOf" srcId="{B4901243-36CC-43AB-B7BE-15F5D2A3047B}" destId="{DED2344C-C588-4281-80DD-EFD9D93B60EB}" srcOrd="6" destOrd="0" presId="urn:microsoft.com/office/officeart/2005/8/layout/radial3"/>
    <dgm:cxn modelId="{05A15DE6-5CEB-41DD-AF55-5D02F5EF32E5}" type="presParOf" srcId="{B4901243-36CC-43AB-B7BE-15F5D2A3047B}" destId="{74536D87-D586-4245-B033-8A0176971467}" srcOrd="7" destOrd="0" presId="urn:microsoft.com/office/officeart/2005/8/layout/radial3"/>
    <dgm:cxn modelId="{4D9FF4FF-B221-4504-B19A-87706E4AFF6C}" type="presParOf" srcId="{B4901243-36CC-43AB-B7BE-15F5D2A3047B}" destId="{510F86CA-EA9A-4F36-A02C-3F095731C072}"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A37A7-3CF0-466B-A736-B77C8D73714D}">
      <dsp:nvSpPr>
        <dsp:cNvPr id="0" name=""/>
        <dsp:cNvSpPr/>
      </dsp:nvSpPr>
      <dsp:spPr>
        <a:xfrm>
          <a:off x="1962452" y="551"/>
          <a:ext cx="1332260" cy="133226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计算算法与</a:t>
          </a:r>
          <a:endParaRPr lang="en-US" altLang="zh-CN" sz="1500" kern="1200" dirty="0"/>
        </a:p>
        <a:p>
          <a:pPr marL="0" lvl="0" indent="0" algn="ctr" defTabSz="666750">
            <a:lnSpc>
              <a:spcPct val="90000"/>
            </a:lnSpc>
            <a:spcBef>
              <a:spcPct val="0"/>
            </a:spcBef>
            <a:spcAft>
              <a:spcPct val="35000"/>
            </a:spcAft>
            <a:buNone/>
          </a:pPr>
          <a:r>
            <a:rPr lang="zh-CN" altLang="en-US" sz="1500" kern="1200" dirty="0"/>
            <a:t>数据结构</a:t>
          </a:r>
        </a:p>
      </dsp:txBody>
      <dsp:txXfrm>
        <a:off x="2157557" y="195656"/>
        <a:ext cx="942050" cy="942050"/>
      </dsp:txXfrm>
    </dsp:sp>
    <dsp:sp modelId="{E628FF66-F4F3-4694-AEA7-82771837ABB4}">
      <dsp:nvSpPr>
        <dsp:cNvPr id="0" name=""/>
        <dsp:cNvSpPr/>
      </dsp:nvSpPr>
      <dsp:spPr>
        <a:xfrm rot="3600000">
          <a:off x="2963461" y="1156818"/>
          <a:ext cx="760780" cy="449637"/>
        </a:xfrm>
        <a:prstGeom prst="leftArrow">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997184" y="1188335"/>
        <a:ext cx="625889" cy="269783"/>
      </dsp:txXfrm>
    </dsp:sp>
    <dsp:sp modelId="{E8BE7D43-9F4C-42A7-B3FC-CC1A39445446}">
      <dsp:nvSpPr>
        <dsp:cNvPr id="0" name=""/>
        <dsp:cNvSpPr/>
      </dsp:nvSpPr>
      <dsp:spPr>
        <a:xfrm>
          <a:off x="2963030" y="1733603"/>
          <a:ext cx="1332260" cy="1332260"/>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软件工程与</a:t>
          </a:r>
          <a:endParaRPr lang="en-US" altLang="zh-CN" sz="1500" kern="1200" dirty="0"/>
        </a:p>
        <a:p>
          <a:pPr marL="0" lvl="0" indent="0" algn="ctr" defTabSz="666750">
            <a:lnSpc>
              <a:spcPct val="90000"/>
            </a:lnSpc>
            <a:spcBef>
              <a:spcPct val="0"/>
            </a:spcBef>
            <a:spcAft>
              <a:spcPct val="35000"/>
            </a:spcAft>
            <a:buNone/>
          </a:pPr>
          <a:r>
            <a:rPr lang="zh-CN" altLang="en-US" sz="1500" kern="1200" dirty="0"/>
            <a:t>程序设计</a:t>
          </a:r>
        </a:p>
      </dsp:txBody>
      <dsp:txXfrm>
        <a:off x="3158135" y="1928708"/>
        <a:ext cx="942050" cy="942050"/>
      </dsp:txXfrm>
    </dsp:sp>
    <dsp:sp modelId="{E7886C2F-347E-443A-A04B-37CEF258CA26}">
      <dsp:nvSpPr>
        <dsp:cNvPr id="0" name=""/>
        <dsp:cNvSpPr/>
      </dsp:nvSpPr>
      <dsp:spPr>
        <a:xfrm rot="10800000">
          <a:off x="2266682" y="2483716"/>
          <a:ext cx="781977" cy="449637"/>
        </a:xfrm>
        <a:prstGeom prst="leftArrow">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rot="10800000">
        <a:off x="2401573" y="2573643"/>
        <a:ext cx="647086" cy="269783"/>
      </dsp:txXfrm>
    </dsp:sp>
    <dsp:sp modelId="{72DC9223-774D-4C3E-B84D-B74F94C7F054}">
      <dsp:nvSpPr>
        <dsp:cNvPr id="0" name=""/>
        <dsp:cNvSpPr/>
      </dsp:nvSpPr>
      <dsp:spPr>
        <a:xfrm>
          <a:off x="961874" y="1733603"/>
          <a:ext cx="1332260" cy="1332260"/>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a:t>图灵机</a:t>
          </a:r>
        </a:p>
      </dsp:txBody>
      <dsp:txXfrm>
        <a:off x="1156979" y="1928708"/>
        <a:ext cx="942050" cy="942050"/>
      </dsp:txXfrm>
    </dsp:sp>
    <dsp:sp modelId="{AA11A550-83DA-4AC0-81BC-C3C4699D8B7C}">
      <dsp:nvSpPr>
        <dsp:cNvPr id="0" name=""/>
        <dsp:cNvSpPr/>
      </dsp:nvSpPr>
      <dsp:spPr>
        <a:xfrm rot="18000000">
          <a:off x="1366635" y="1126584"/>
          <a:ext cx="918146" cy="449637"/>
        </a:xfrm>
        <a:prstGeom prst="leftRightArrow">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1400358" y="1274921"/>
        <a:ext cx="783255" cy="2697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BFCCD-F164-4EC9-8763-3C2C920D83EF}">
      <dsp:nvSpPr>
        <dsp:cNvPr id="0" name=""/>
        <dsp:cNvSpPr/>
      </dsp:nvSpPr>
      <dsp:spPr>
        <a:xfrm>
          <a:off x="6427451" y="1680771"/>
          <a:ext cx="121841" cy="121816"/>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AA1394A-E596-407A-B5E7-2EEA0DABDD42}">
      <dsp:nvSpPr>
        <dsp:cNvPr id="0" name=""/>
        <dsp:cNvSpPr/>
      </dsp:nvSpPr>
      <dsp:spPr>
        <a:xfrm>
          <a:off x="6204146" y="1680771"/>
          <a:ext cx="121841" cy="121816"/>
        </a:xfrm>
        <a:prstGeom prst="ellipse">
          <a:avLst/>
        </a:prstGeom>
        <a:gradFill rotWithShape="0">
          <a:gsLst>
            <a:gs pos="0">
              <a:schemeClr val="accent4">
                <a:hueOff val="-89295"/>
                <a:satOff val="538"/>
                <a:lumOff val="43"/>
                <a:alphaOff val="0"/>
                <a:shade val="51000"/>
                <a:satMod val="130000"/>
              </a:schemeClr>
            </a:gs>
            <a:gs pos="80000">
              <a:schemeClr val="accent4">
                <a:hueOff val="-89295"/>
                <a:satOff val="538"/>
                <a:lumOff val="43"/>
                <a:alphaOff val="0"/>
                <a:shade val="93000"/>
                <a:satMod val="130000"/>
              </a:schemeClr>
            </a:gs>
            <a:gs pos="100000">
              <a:schemeClr val="accent4">
                <a:hueOff val="-89295"/>
                <a:satOff val="538"/>
                <a:lumOff val="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CDD1257-00CF-4531-848E-CC304739162D}">
      <dsp:nvSpPr>
        <dsp:cNvPr id="0" name=""/>
        <dsp:cNvSpPr/>
      </dsp:nvSpPr>
      <dsp:spPr>
        <a:xfrm>
          <a:off x="5980841" y="1680771"/>
          <a:ext cx="121841" cy="121816"/>
        </a:xfrm>
        <a:prstGeom prst="ellipse">
          <a:avLst/>
        </a:prstGeom>
        <a:gradFill rotWithShape="0">
          <a:gsLst>
            <a:gs pos="0">
              <a:schemeClr val="accent4">
                <a:hueOff val="-178591"/>
                <a:satOff val="1076"/>
                <a:lumOff val="86"/>
                <a:alphaOff val="0"/>
                <a:shade val="51000"/>
                <a:satMod val="130000"/>
              </a:schemeClr>
            </a:gs>
            <a:gs pos="80000">
              <a:schemeClr val="accent4">
                <a:hueOff val="-178591"/>
                <a:satOff val="1076"/>
                <a:lumOff val="86"/>
                <a:alphaOff val="0"/>
                <a:shade val="93000"/>
                <a:satMod val="130000"/>
              </a:schemeClr>
            </a:gs>
            <a:gs pos="100000">
              <a:schemeClr val="accent4">
                <a:hueOff val="-178591"/>
                <a:satOff val="1076"/>
                <a:lumOff val="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439F0CC-A012-4811-AF06-9B91992D3285}">
      <dsp:nvSpPr>
        <dsp:cNvPr id="0" name=""/>
        <dsp:cNvSpPr/>
      </dsp:nvSpPr>
      <dsp:spPr>
        <a:xfrm>
          <a:off x="5757961" y="1680771"/>
          <a:ext cx="121841" cy="121816"/>
        </a:xfrm>
        <a:prstGeom prst="ellipse">
          <a:avLst/>
        </a:prstGeom>
        <a:gradFill rotWithShape="0">
          <a:gsLst>
            <a:gs pos="0">
              <a:schemeClr val="accent4">
                <a:hueOff val="-267886"/>
                <a:satOff val="1614"/>
                <a:lumOff val="129"/>
                <a:alphaOff val="0"/>
                <a:shade val="51000"/>
                <a:satMod val="130000"/>
              </a:schemeClr>
            </a:gs>
            <a:gs pos="80000">
              <a:schemeClr val="accent4">
                <a:hueOff val="-267886"/>
                <a:satOff val="1614"/>
                <a:lumOff val="129"/>
                <a:alphaOff val="0"/>
                <a:shade val="93000"/>
                <a:satMod val="130000"/>
              </a:schemeClr>
            </a:gs>
            <a:gs pos="100000">
              <a:schemeClr val="accent4">
                <a:hueOff val="-267886"/>
                <a:satOff val="1614"/>
                <a:lumOff val="1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4D791FC-7858-4AF2-BFE7-51D41634313A}">
      <dsp:nvSpPr>
        <dsp:cNvPr id="0" name=""/>
        <dsp:cNvSpPr/>
      </dsp:nvSpPr>
      <dsp:spPr>
        <a:xfrm>
          <a:off x="5534656" y="1680771"/>
          <a:ext cx="121841" cy="121816"/>
        </a:xfrm>
        <a:prstGeom prst="ellipse">
          <a:avLst/>
        </a:prstGeom>
        <a:gradFill rotWithShape="0">
          <a:gsLst>
            <a:gs pos="0">
              <a:schemeClr val="accent4">
                <a:hueOff val="-357182"/>
                <a:satOff val="2152"/>
                <a:lumOff val="172"/>
                <a:alphaOff val="0"/>
                <a:shade val="51000"/>
                <a:satMod val="130000"/>
              </a:schemeClr>
            </a:gs>
            <a:gs pos="80000">
              <a:schemeClr val="accent4">
                <a:hueOff val="-357182"/>
                <a:satOff val="2152"/>
                <a:lumOff val="172"/>
                <a:alphaOff val="0"/>
                <a:shade val="93000"/>
                <a:satMod val="130000"/>
              </a:schemeClr>
            </a:gs>
            <a:gs pos="100000">
              <a:schemeClr val="accent4">
                <a:hueOff val="-357182"/>
                <a:satOff val="2152"/>
                <a:lumOff val="1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09A948D-D5D4-4720-BA56-0A3366F02DF7}">
      <dsp:nvSpPr>
        <dsp:cNvPr id="0" name=""/>
        <dsp:cNvSpPr/>
      </dsp:nvSpPr>
      <dsp:spPr>
        <a:xfrm>
          <a:off x="5189510" y="1619703"/>
          <a:ext cx="243682" cy="243952"/>
        </a:xfrm>
        <a:prstGeom prst="ellipse">
          <a:avLst/>
        </a:prstGeom>
        <a:gradFill rotWithShape="0">
          <a:gsLst>
            <a:gs pos="0">
              <a:schemeClr val="accent4">
                <a:hueOff val="-446477"/>
                <a:satOff val="2690"/>
                <a:lumOff val="216"/>
                <a:alphaOff val="0"/>
                <a:shade val="51000"/>
                <a:satMod val="130000"/>
              </a:schemeClr>
            </a:gs>
            <a:gs pos="80000">
              <a:schemeClr val="accent4">
                <a:hueOff val="-446477"/>
                <a:satOff val="2690"/>
                <a:lumOff val="216"/>
                <a:alphaOff val="0"/>
                <a:shade val="93000"/>
                <a:satMod val="130000"/>
              </a:schemeClr>
            </a:gs>
            <a:gs pos="100000">
              <a:schemeClr val="accent4">
                <a:hueOff val="-446477"/>
                <a:satOff val="2690"/>
                <a:lumOff val="2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1A83819-D8D7-4C43-B686-F71C27EEF3EE}">
      <dsp:nvSpPr>
        <dsp:cNvPr id="0" name=""/>
        <dsp:cNvSpPr/>
      </dsp:nvSpPr>
      <dsp:spPr>
        <a:xfrm>
          <a:off x="6228769" y="1428826"/>
          <a:ext cx="121841" cy="121816"/>
        </a:xfrm>
        <a:prstGeom prst="ellipse">
          <a:avLst/>
        </a:prstGeom>
        <a:gradFill rotWithShape="0">
          <a:gsLst>
            <a:gs pos="0">
              <a:schemeClr val="accent4">
                <a:hueOff val="-535772"/>
                <a:satOff val="3228"/>
                <a:lumOff val="259"/>
                <a:alphaOff val="0"/>
                <a:shade val="51000"/>
                <a:satMod val="130000"/>
              </a:schemeClr>
            </a:gs>
            <a:gs pos="80000">
              <a:schemeClr val="accent4">
                <a:hueOff val="-535772"/>
                <a:satOff val="3228"/>
                <a:lumOff val="259"/>
                <a:alphaOff val="0"/>
                <a:shade val="93000"/>
                <a:satMod val="130000"/>
              </a:schemeClr>
            </a:gs>
            <a:gs pos="100000">
              <a:schemeClr val="accent4">
                <a:hueOff val="-535772"/>
                <a:satOff val="3228"/>
                <a:lumOff val="2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6170ECA-CF13-4BD9-98C4-FEEB892AF0B6}">
      <dsp:nvSpPr>
        <dsp:cNvPr id="0" name=""/>
        <dsp:cNvSpPr/>
      </dsp:nvSpPr>
      <dsp:spPr>
        <a:xfrm>
          <a:off x="6228769" y="1934315"/>
          <a:ext cx="121841" cy="121816"/>
        </a:xfrm>
        <a:prstGeom prst="ellipse">
          <a:avLst/>
        </a:prstGeom>
        <a:gradFill rotWithShape="0">
          <a:gsLst>
            <a:gs pos="0">
              <a:schemeClr val="accent4">
                <a:hueOff val="-625068"/>
                <a:satOff val="3766"/>
                <a:lumOff val="302"/>
                <a:alphaOff val="0"/>
                <a:shade val="51000"/>
                <a:satMod val="130000"/>
              </a:schemeClr>
            </a:gs>
            <a:gs pos="80000">
              <a:schemeClr val="accent4">
                <a:hueOff val="-625068"/>
                <a:satOff val="3766"/>
                <a:lumOff val="302"/>
                <a:alphaOff val="0"/>
                <a:shade val="93000"/>
                <a:satMod val="130000"/>
              </a:schemeClr>
            </a:gs>
            <a:gs pos="100000">
              <a:schemeClr val="accent4">
                <a:hueOff val="-625068"/>
                <a:satOff val="3766"/>
                <a:lumOff val="3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F01184B-CB50-443E-B440-FD2AD9FF3F2D}">
      <dsp:nvSpPr>
        <dsp:cNvPr id="0" name=""/>
        <dsp:cNvSpPr/>
      </dsp:nvSpPr>
      <dsp:spPr>
        <a:xfrm>
          <a:off x="6337450" y="1538492"/>
          <a:ext cx="121841" cy="121816"/>
        </a:xfrm>
        <a:prstGeom prst="ellipse">
          <a:avLst/>
        </a:prstGeom>
        <a:gradFill rotWithShape="0">
          <a:gsLst>
            <a:gs pos="0">
              <a:schemeClr val="accent4">
                <a:hueOff val="-714363"/>
                <a:satOff val="4304"/>
                <a:lumOff val="345"/>
                <a:alphaOff val="0"/>
                <a:shade val="51000"/>
                <a:satMod val="130000"/>
              </a:schemeClr>
            </a:gs>
            <a:gs pos="80000">
              <a:schemeClr val="accent4">
                <a:hueOff val="-714363"/>
                <a:satOff val="4304"/>
                <a:lumOff val="345"/>
                <a:alphaOff val="0"/>
                <a:shade val="93000"/>
                <a:satMod val="130000"/>
              </a:schemeClr>
            </a:gs>
            <a:gs pos="100000">
              <a:schemeClr val="accent4">
                <a:hueOff val="-714363"/>
                <a:satOff val="4304"/>
                <a:lumOff val="3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E9A5E68-6193-4991-A3FF-B0E9551A2937}">
      <dsp:nvSpPr>
        <dsp:cNvPr id="0" name=""/>
        <dsp:cNvSpPr/>
      </dsp:nvSpPr>
      <dsp:spPr>
        <a:xfrm>
          <a:off x="6344667" y="1825607"/>
          <a:ext cx="121841" cy="121816"/>
        </a:xfrm>
        <a:prstGeom prst="ellipse">
          <a:avLst/>
        </a:prstGeom>
        <a:gradFill rotWithShape="0">
          <a:gsLst>
            <a:gs pos="0">
              <a:schemeClr val="accent4">
                <a:hueOff val="-803659"/>
                <a:satOff val="4842"/>
                <a:lumOff val="388"/>
                <a:alphaOff val="0"/>
                <a:shade val="51000"/>
                <a:satMod val="130000"/>
              </a:schemeClr>
            </a:gs>
            <a:gs pos="80000">
              <a:schemeClr val="accent4">
                <a:hueOff val="-803659"/>
                <a:satOff val="4842"/>
                <a:lumOff val="388"/>
                <a:alphaOff val="0"/>
                <a:shade val="93000"/>
                <a:satMod val="130000"/>
              </a:schemeClr>
            </a:gs>
            <a:gs pos="100000">
              <a:schemeClr val="accent4">
                <a:hueOff val="-803659"/>
                <a:satOff val="4842"/>
                <a:lumOff val="3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1251936-3A48-41C9-BEEE-EDECE4AA4BEE}">
      <dsp:nvSpPr>
        <dsp:cNvPr id="0" name=""/>
        <dsp:cNvSpPr/>
      </dsp:nvSpPr>
      <dsp:spPr>
        <a:xfrm>
          <a:off x="3854774" y="1124765"/>
          <a:ext cx="1233696" cy="1233828"/>
        </a:xfrm>
        <a:prstGeom prst="ellipse">
          <a:avLst/>
        </a:prstGeom>
        <a:gradFill rotWithShape="0">
          <a:gsLst>
            <a:gs pos="0">
              <a:schemeClr val="accent4">
                <a:hueOff val="-892954"/>
                <a:satOff val="5380"/>
                <a:lumOff val="431"/>
                <a:alphaOff val="0"/>
                <a:shade val="51000"/>
                <a:satMod val="130000"/>
              </a:schemeClr>
            </a:gs>
            <a:gs pos="80000">
              <a:schemeClr val="accent4">
                <a:hueOff val="-892954"/>
                <a:satOff val="5380"/>
                <a:lumOff val="431"/>
                <a:alphaOff val="0"/>
                <a:shade val="93000"/>
                <a:satMod val="130000"/>
              </a:schemeClr>
            </a:gs>
            <a:gs pos="100000">
              <a:schemeClr val="accent4">
                <a:hueOff val="-892954"/>
                <a:satOff val="5380"/>
                <a:lumOff val="43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a:t>计算机不能</a:t>
          </a:r>
          <a:r>
            <a:rPr lang="zh-CN" altLang="en-US" sz="1600" b="1" kern="1200" dirty="0"/>
            <a:t>做什么？</a:t>
          </a:r>
        </a:p>
      </dsp:txBody>
      <dsp:txXfrm>
        <a:off x="4035445" y="1305455"/>
        <a:ext cx="872354" cy="872448"/>
      </dsp:txXfrm>
    </dsp:sp>
    <dsp:sp modelId="{4DC6B496-7263-4EEC-9036-EFD49ED07496}">
      <dsp:nvSpPr>
        <dsp:cNvPr id="0" name=""/>
        <dsp:cNvSpPr/>
      </dsp:nvSpPr>
      <dsp:spPr>
        <a:xfrm>
          <a:off x="4349781" y="787133"/>
          <a:ext cx="243682" cy="243952"/>
        </a:xfrm>
        <a:prstGeom prst="ellipse">
          <a:avLst/>
        </a:prstGeom>
        <a:gradFill rotWithShape="0">
          <a:gsLst>
            <a:gs pos="0">
              <a:schemeClr val="accent4">
                <a:hueOff val="-982249"/>
                <a:satOff val="5918"/>
                <a:lumOff val="474"/>
                <a:alphaOff val="0"/>
                <a:shade val="51000"/>
                <a:satMod val="130000"/>
              </a:schemeClr>
            </a:gs>
            <a:gs pos="80000">
              <a:schemeClr val="accent4">
                <a:hueOff val="-982249"/>
                <a:satOff val="5918"/>
                <a:lumOff val="474"/>
                <a:alphaOff val="0"/>
                <a:shade val="93000"/>
                <a:satMod val="130000"/>
              </a:schemeClr>
            </a:gs>
            <a:gs pos="100000">
              <a:schemeClr val="accent4">
                <a:hueOff val="-982249"/>
                <a:satOff val="5918"/>
                <a:lumOff val="47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7162B9-3222-4301-8100-F29E5EA9E514}">
      <dsp:nvSpPr>
        <dsp:cNvPr id="0" name=""/>
        <dsp:cNvSpPr/>
      </dsp:nvSpPr>
      <dsp:spPr>
        <a:xfrm>
          <a:off x="4196524" y="642296"/>
          <a:ext cx="121841" cy="121816"/>
        </a:xfrm>
        <a:prstGeom prst="ellipse">
          <a:avLst/>
        </a:prstGeom>
        <a:gradFill rotWithShape="0">
          <a:gsLst>
            <a:gs pos="0">
              <a:schemeClr val="accent4">
                <a:hueOff val="-1071545"/>
                <a:satOff val="6456"/>
                <a:lumOff val="517"/>
                <a:alphaOff val="0"/>
                <a:shade val="51000"/>
                <a:satMod val="130000"/>
              </a:schemeClr>
            </a:gs>
            <a:gs pos="80000">
              <a:schemeClr val="accent4">
                <a:hueOff val="-1071545"/>
                <a:satOff val="6456"/>
                <a:lumOff val="517"/>
                <a:alphaOff val="0"/>
                <a:shade val="93000"/>
                <a:satMod val="130000"/>
              </a:schemeClr>
            </a:gs>
            <a:gs pos="100000">
              <a:schemeClr val="accent4">
                <a:hueOff val="-1071545"/>
                <a:satOff val="6456"/>
                <a:lumOff val="5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8F3A127-A1DB-45E4-92DC-6FAF781F10AA}">
      <dsp:nvSpPr>
        <dsp:cNvPr id="0" name=""/>
        <dsp:cNvSpPr/>
      </dsp:nvSpPr>
      <dsp:spPr>
        <a:xfrm>
          <a:off x="4025013" y="463568"/>
          <a:ext cx="121841" cy="121816"/>
        </a:xfrm>
        <a:prstGeom prst="ellipse">
          <a:avLst/>
        </a:prstGeom>
        <a:gradFill rotWithShape="0">
          <a:gsLst>
            <a:gs pos="0">
              <a:schemeClr val="accent4">
                <a:hueOff val="-1160840"/>
                <a:satOff val="6994"/>
                <a:lumOff val="561"/>
                <a:alphaOff val="0"/>
                <a:shade val="51000"/>
                <a:satMod val="130000"/>
              </a:schemeClr>
            </a:gs>
            <a:gs pos="80000">
              <a:schemeClr val="accent4">
                <a:hueOff val="-1160840"/>
                <a:satOff val="6994"/>
                <a:lumOff val="561"/>
                <a:alphaOff val="0"/>
                <a:shade val="93000"/>
                <a:satMod val="130000"/>
              </a:schemeClr>
            </a:gs>
            <a:gs pos="100000">
              <a:schemeClr val="accent4">
                <a:hueOff val="-1160840"/>
                <a:satOff val="6994"/>
                <a:lumOff val="56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AD0F845-9B28-413B-895E-CBF8AF5817D1}">
      <dsp:nvSpPr>
        <dsp:cNvPr id="0" name=""/>
        <dsp:cNvSpPr/>
      </dsp:nvSpPr>
      <dsp:spPr>
        <a:xfrm>
          <a:off x="3854774" y="311698"/>
          <a:ext cx="121841" cy="121816"/>
        </a:xfrm>
        <a:prstGeom prst="ellipse">
          <a:avLst/>
        </a:prstGeom>
        <a:gradFill rotWithShape="0">
          <a:gsLst>
            <a:gs pos="0">
              <a:schemeClr val="accent4">
                <a:hueOff val="-1250136"/>
                <a:satOff val="7532"/>
                <a:lumOff val="604"/>
                <a:alphaOff val="0"/>
                <a:shade val="51000"/>
                <a:satMod val="130000"/>
              </a:schemeClr>
            </a:gs>
            <a:gs pos="80000">
              <a:schemeClr val="accent4">
                <a:hueOff val="-1250136"/>
                <a:satOff val="7532"/>
                <a:lumOff val="604"/>
                <a:alphaOff val="0"/>
                <a:shade val="93000"/>
                <a:satMod val="130000"/>
              </a:schemeClr>
            </a:gs>
            <a:gs pos="100000">
              <a:schemeClr val="accent4">
                <a:hueOff val="-1250136"/>
                <a:satOff val="7532"/>
                <a:lumOff val="60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2522822-7D52-46AF-9C84-15CFD65DE977}">
      <dsp:nvSpPr>
        <dsp:cNvPr id="0" name=""/>
        <dsp:cNvSpPr/>
      </dsp:nvSpPr>
      <dsp:spPr>
        <a:xfrm>
          <a:off x="3594535" y="311698"/>
          <a:ext cx="121841" cy="121816"/>
        </a:xfrm>
        <a:prstGeom prst="ellipse">
          <a:avLst/>
        </a:prstGeom>
        <a:gradFill rotWithShape="0">
          <a:gsLst>
            <a:gs pos="0">
              <a:schemeClr val="accent4">
                <a:hueOff val="-1339431"/>
                <a:satOff val="8070"/>
                <a:lumOff val="647"/>
                <a:alphaOff val="0"/>
                <a:shade val="51000"/>
                <a:satMod val="130000"/>
              </a:schemeClr>
            </a:gs>
            <a:gs pos="80000">
              <a:schemeClr val="accent4">
                <a:hueOff val="-1339431"/>
                <a:satOff val="8070"/>
                <a:lumOff val="647"/>
                <a:alphaOff val="0"/>
                <a:shade val="93000"/>
                <a:satMod val="130000"/>
              </a:schemeClr>
            </a:gs>
            <a:gs pos="100000">
              <a:schemeClr val="accent4">
                <a:hueOff val="-1339431"/>
                <a:satOff val="8070"/>
                <a:lumOff val="6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5EA2021-0607-415F-B0E3-026CFFF4645E}">
      <dsp:nvSpPr>
        <dsp:cNvPr id="0" name=""/>
        <dsp:cNvSpPr/>
      </dsp:nvSpPr>
      <dsp:spPr>
        <a:xfrm>
          <a:off x="3333871" y="311698"/>
          <a:ext cx="121841" cy="121816"/>
        </a:xfrm>
        <a:prstGeom prst="ellipse">
          <a:avLst/>
        </a:prstGeom>
        <a:gradFill rotWithShape="0">
          <a:gsLst>
            <a:gs pos="0">
              <a:schemeClr val="accent4">
                <a:hueOff val="-1428726"/>
                <a:satOff val="8608"/>
                <a:lumOff val="690"/>
                <a:alphaOff val="0"/>
                <a:shade val="51000"/>
                <a:satMod val="130000"/>
              </a:schemeClr>
            </a:gs>
            <a:gs pos="80000">
              <a:schemeClr val="accent4">
                <a:hueOff val="-1428726"/>
                <a:satOff val="8608"/>
                <a:lumOff val="690"/>
                <a:alphaOff val="0"/>
                <a:shade val="93000"/>
                <a:satMod val="130000"/>
              </a:schemeClr>
            </a:gs>
            <a:gs pos="100000">
              <a:schemeClr val="accent4">
                <a:hueOff val="-1428726"/>
                <a:satOff val="8608"/>
                <a:lumOff val="6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8AAA5F0-2810-4FDF-8CE1-AB39C6542677}">
      <dsp:nvSpPr>
        <dsp:cNvPr id="0" name=""/>
        <dsp:cNvSpPr/>
      </dsp:nvSpPr>
      <dsp:spPr>
        <a:xfrm>
          <a:off x="3073632" y="311698"/>
          <a:ext cx="121841" cy="121816"/>
        </a:xfrm>
        <a:prstGeom prst="ellipse">
          <a:avLst/>
        </a:prstGeom>
        <a:gradFill rotWithShape="0">
          <a:gsLst>
            <a:gs pos="0">
              <a:schemeClr val="accent4">
                <a:hueOff val="-1518022"/>
                <a:satOff val="9146"/>
                <a:lumOff val="733"/>
                <a:alphaOff val="0"/>
                <a:shade val="51000"/>
                <a:satMod val="130000"/>
              </a:schemeClr>
            </a:gs>
            <a:gs pos="80000">
              <a:schemeClr val="accent4">
                <a:hueOff val="-1518022"/>
                <a:satOff val="9146"/>
                <a:lumOff val="733"/>
                <a:alphaOff val="0"/>
                <a:shade val="93000"/>
                <a:satMod val="130000"/>
              </a:schemeClr>
            </a:gs>
            <a:gs pos="100000">
              <a:schemeClr val="accent4">
                <a:hueOff val="-1518022"/>
                <a:satOff val="9146"/>
                <a:lumOff val="7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9849468-7C87-4538-B480-FA4FADC3EEC6}">
      <dsp:nvSpPr>
        <dsp:cNvPr id="0" name=""/>
        <dsp:cNvSpPr/>
      </dsp:nvSpPr>
      <dsp:spPr>
        <a:xfrm>
          <a:off x="2813392" y="311698"/>
          <a:ext cx="121841" cy="121816"/>
        </a:xfrm>
        <a:prstGeom prst="ellipse">
          <a:avLst/>
        </a:prstGeom>
        <a:gradFill rotWithShape="0">
          <a:gsLst>
            <a:gs pos="0">
              <a:schemeClr val="accent4">
                <a:hueOff val="-1607317"/>
                <a:satOff val="9684"/>
                <a:lumOff val="776"/>
                <a:alphaOff val="0"/>
                <a:shade val="51000"/>
                <a:satMod val="130000"/>
              </a:schemeClr>
            </a:gs>
            <a:gs pos="80000">
              <a:schemeClr val="accent4">
                <a:hueOff val="-1607317"/>
                <a:satOff val="9684"/>
                <a:lumOff val="776"/>
                <a:alphaOff val="0"/>
                <a:shade val="93000"/>
                <a:satMod val="130000"/>
              </a:schemeClr>
            </a:gs>
            <a:gs pos="100000">
              <a:schemeClr val="accent4">
                <a:hueOff val="-1607317"/>
                <a:satOff val="9684"/>
                <a:lumOff val="7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79F59F-EF0E-4453-B7BD-B5BCD2C4DED2}">
      <dsp:nvSpPr>
        <dsp:cNvPr id="0" name=""/>
        <dsp:cNvSpPr/>
      </dsp:nvSpPr>
      <dsp:spPr>
        <a:xfrm>
          <a:off x="2553153" y="311698"/>
          <a:ext cx="121841" cy="121816"/>
        </a:xfrm>
        <a:prstGeom prst="ellipse">
          <a:avLst/>
        </a:prstGeom>
        <a:gradFill rotWithShape="0">
          <a:gsLst>
            <a:gs pos="0">
              <a:schemeClr val="accent4">
                <a:hueOff val="-1696612"/>
                <a:satOff val="10222"/>
                <a:lumOff val="819"/>
                <a:alphaOff val="0"/>
                <a:shade val="51000"/>
                <a:satMod val="130000"/>
              </a:schemeClr>
            </a:gs>
            <a:gs pos="80000">
              <a:schemeClr val="accent4">
                <a:hueOff val="-1696612"/>
                <a:satOff val="10222"/>
                <a:lumOff val="819"/>
                <a:alphaOff val="0"/>
                <a:shade val="93000"/>
                <a:satMod val="130000"/>
              </a:schemeClr>
            </a:gs>
            <a:gs pos="100000">
              <a:schemeClr val="accent4">
                <a:hueOff val="-1696612"/>
                <a:satOff val="10222"/>
                <a:lumOff val="8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769FC59-61E6-4216-9823-4E3F41B1AC3E}">
      <dsp:nvSpPr>
        <dsp:cNvPr id="0" name=""/>
        <dsp:cNvSpPr/>
      </dsp:nvSpPr>
      <dsp:spPr>
        <a:xfrm>
          <a:off x="1589044" y="406428"/>
          <a:ext cx="2353105" cy="31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zh-CN" altLang="en-US" sz="1600" b="1" kern="1200" dirty="0"/>
            <a:t>信息无法离散为二进制化</a:t>
          </a:r>
        </a:p>
      </dsp:txBody>
      <dsp:txXfrm>
        <a:off x="1589044" y="406428"/>
        <a:ext cx="2353105" cy="313652"/>
      </dsp:txXfrm>
    </dsp:sp>
    <dsp:sp modelId="{216748A3-6B23-4D4C-9A3F-F85B40CC90D9}">
      <dsp:nvSpPr>
        <dsp:cNvPr id="0" name=""/>
        <dsp:cNvSpPr/>
      </dsp:nvSpPr>
      <dsp:spPr>
        <a:xfrm>
          <a:off x="3762650" y="1019574"/>
          <a:ext cx="243682" cy="243952"/>
        </a:xfrm>
        <a:prstGeom prst="ellipse">
          <a:avLst/>
        </a:prstGeom>
        <a:gradFill rotWithShape="0">
          <a:gsLst>
            <a:gs pos="0">
              <a:schemeClr val="accent4">
                <a:hueOff val="-1785908"/>
                <a:satOff val="10760"/>
                <a:lumOff val="862"/>
                <a:alphaOff val="0"/>
                <a:shade val="51000"/>
                <a:satMod val="130000"/>
              </a:schemeClr>
            </a:gs>
            <a:gs pos="80000">
              <a:schemeClr val="accent4">
                <a:hueOff val="-1785908"/>
                <a:satOff val="10760"/>
                <a:lumOff val="862"/>
                <a:alphaOff val="0"/>
                <a:shade val="93000"/>
                <a:satMod val="130000"/>
              </a:schemeClr>
            </a:gs>
            <a:gs pos="100000">
              <a:schemeClr val="accent4">
                <a:hueOff val="-1785908"/>
                <a:satOff val="10760"/>
                <a:lumOff val="8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D0F97E7-6152-479A-9A5D-671B9F96A525}">
      <dsp:nvSpPr>
        <dsp:cNvPr id="0" name=""/>
        <dsp:cNvSpPr/>
      </dsp:nvSpPr>
      <dsp:spPr>
        <a:xfrm>
          <a:off x="3606422" y="890724"/>
          <a:ext cx="121841" cy="121816"/>
        </a:xfrm>
        <a:prstGeom prst="ellipse">
          <a:avLst/>
        </a:prstGeom>
        <a:gradFill rotWithShape="0">
          <a:gsLst>
            <a:gs pos="0">
              <a:schemeClr val="accent4">
                <a:hueOff val="-1875203"/>
                <a:satOff val="11298"/>
                <a:lumOff val="906"/>
                <a:alphaOff val="0"/>
                <a:shade val="51000"/>
                <a:satMod val="130000"/>
              </a:schemeClr>
            </a:gs>
            <a:gs pos="80000">
              <a:schemeClr val="accent4">
                <a:hueOff val="-1875203"/>
                <a:satOff val="11298"/>
                <a:lumOff val="906"/>
                <a:alphaOff val="0"/>
                <a:shade val="93000"/>
                <a:satMod val="130000"/>
              </a:schemeClr>
            </a:gs>
            <a:gs pos="100000">
              <a:schemeClr val="accent4">
                <a:hueOff val="-1875203"/>
                <a:satOff val="11298"/>
                <a:lumOff val="9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19F5FC9-56FA-44D9-B3E5-3794DD09B91B}">
      <dsp:nvSpPr>
        <dsp:cNvPr id="0" name=""/>
        <dsp:cNvSpPr/>
      </dsp:nvSpPr>
      <dsp:spPr>
        <a:xfrm>
          <a:off x="3346182" y="890724"/>
          <a:ext cx="121841" cy="121816"/>
        </a:xfrm>
        <a:prstGeom prst="ellipse">
          <a:avLst/>
        </a:prstGeom>
        <a:gradFill rotWithShape="0">
          <a:gsLst>
            <a:gs pos="0">
              <a:schemeClr val="accent4">
                <a:hueOff val="-1964499"/>
                <a:satOff val="11836"/>
                <a:lumOff val="949"/>
                <a:alphaOff val="0"/>
                <a:shade val="51000"/>
                <a:satMod val="130000"/>
              </a:schemeClr>
            </a:gs>
            <a:gs pos="80000">
              <a:schemeClr val="accent4">
                <a:hueOff val="-1964499"/>
                <a:satOff val="11836"/>
                <a:lumOff val="949"/>
                <a:alphaOff val="0"/>
                <a:shade val="93000"/>
                <a:satMod val="130000"/>
              </a:schemeClr>
            </a:gs>
            <a:gs pos="100000">
              <a:schemeClr val="accent4">
                <a:hueOff val="-1964499"/>
                <a:satOff val="11836"/>
                <a:lumOff val="94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12D6B77-7183-4848-854A-ACF2855C2107}">
      <dsp:nvSpPr>
        <dsp:cNvPr id="0" name=""/>
        <dsp:cNvSpPr/>
      </dsp:nvSpPr>
      <dsp:spPr>
        <a:xfrm>
          <a:off x="3085943" y="890724"/>
          <a:ext cx="121841" cy="121816"/>
        </a:xfrm>
        <a:prstGeom prst="ellipse">
          <a:avLst/>
        </a:prstGeom>
        <a:gradFill rotWithShape="0">
          <a:gsLst>
            <a:gs pos="0">
              <a:schemeClr val="accent4">
                <a:hueOff val="-2053794"/>
                <a:satOff val="12374"/>
                <a:lumOff val="992"/>
                <a:alphaOff val="0"/>
                <a:shade val="51000"/>
                <a:satMod val="130000"/>
              </a:schemeClr>
            </a:gs>
            <a:gs pos="80000">
              <a:schemeClr val="accent4">
                <a:hueOff val="-2053794"/>
                <a:satOff val="12374"/>
                <a:lumOff val="992"/>
                <a:alphaOff val="0"/>
                <a:shade val="93000"/>
                <a:satMod val="130000"/>
              </a:schemeClr>
            </a:gs>
            <a:gs pos="100000">
              <a:schemeClr val="accent4">
                <a:hueOff val="-2053794"/>
                <a:satOff val="12374"/>
                <a:lumOff val="99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880847B-5A4C-47F2-A9F0-FF80D5C356CA}">
      <dsp:nvSpPr>
        <dsp:cNvPr id="0" name=""/>
        <dsp:cNvSpPr/>
      </dsp:nvSpPr>
      <dsp:spPr>
        <a:xfrm>
          <a:off x="2825704" y="890724"/>
          <a:ext cx="121841" cy="121816"/>
        </a:xfrm>
        <a:prstGeom prst="ellipse">
          <a:avLst/>
        </a:prstGeom>
        <a:gradFill rotWithShape="0">
          <a:gsLst>
            <a:gs pos="0">
              <a:schemeClr val="accent4">
                <a:hueOff val="-2143089"/>
                <a:satOff val="12912"/>
                <a:lumOff val="1035"/>
                <a:alphaOff val="0"/>
                <a:shade val="51000"/>
                <a:satMod val="130000"/>
              </a:schemeClr>
            </a:gs>
            <a:gs pos="80000">
              <a:schemeClr val="accent4">
                <a:hueOff val="-2143089"/>
                <a:satOff val="12912"/>
                <a:lumOff val="1035"/>
                <a:alphaOff val="0"/>
                <a:shade val="93000"/>
                <a:satMod val="130000"/>
              </a:schemeClr>
            </a:gs>
            <a:gs pos="100000">
              <a:schemeClr val="accent4">
                <a:hueOff val="-2143089"/>
                <a:satOff val="12912"/>
                <a:lumOff val="103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540A712-7E3A-4442-978B-F7E43A40C1C7}">
      <dsp:nvSpPr>
        <dsp:cNvPr id="0" name=""/>
        <dsp:cNvSpPr/>
      </dsp:nvSpPr>
      <dsp:spPr>
        <a:xfrm>
          <a:off x="2565040" y="890724"/>
          <a:ext cx="121841" cy="121816"/>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DE66B80-F64E-4592-AA59-9B1F56491AA1}">
      <dsp:nvSpPr>
        <dsp:cNvPr id="0" name=""/>
        <dsp:cNvSpPr/>
      </dsp:nvSpPr>
      <dsp:spPr>
        <a:xfrm>
          <a:off x="2304800" y="890724"/>
          <a:ext cx="121841" cy="121816"/>
        </a:xfrm>
        <a:prstGeom prst="ellipse">
          <a:avLst/>
        </a:prstGeom>
        <a:gradFill rotWithShape="0">
          <a:gsLst>
            <a:gs pos="0">
              <a:schemeClr val="accent4">
                <a:hueOff val="-2321680"/>
                <a:satOff val="13987"/>
                <a:lumOff val="1121"/>
                <a:alphaOff val="0"/>
                <a:shade val="51000"/>
                <a:satMod val="130000"/>
              </a:schemeClr>
            </a:gs>
            <a:gs pos="80000">
              <a:schemeClr val="accent4">
                <a:hueOff val="-2321680"/>
                <a:satOff val="13987"/>
                <a:lumOff val="1121"/>
                <a:alphaOff val="0"/>
                <a:shade val="93000"/>
                <a:satMod val="130000"/>
              </a:schemeClr>
            </a:gs>
            <a:gs pos="100000">
              <a:schemeClr val="accent4">
                <a:hueOff val="-2321680"/>
                <a:satOff val="13987"/>
                <a:lumOff val="11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1AEED44-D7F8-4CF2-BFFA-B2F82854EC44}">
      <dsp:nvSpPr>
        <dsp:cNvPr id="0" name=""/>
        <dsp:cNvSpPr/>
      </dsp:nvSpPr>
      <dsp:spPr>
        <a:xfrm>
          <a:off x="1421872" y="982493"/>
          <a:ext cx="2393193" cy="31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zh-CN" altLang="en-US" sz="1600" b="1" kern="1200" dirty="0"/>
            <a:t>输入或输出数据无法确定</a:t>
          </a:r>
        </a:p>
      </dsp:txBody>
      <dsp:txXfrm>
        <a:off x="1421872" y="982493"/>
        <a:ext cx="2393193" cy="313652"/>
      </dsp:txXfrm>
    </dsp:sp>
    <dsp:sp modelId="{782B2629-BB4A-4CC1-AFC3-000521C3900A}">
      <dsp:nvSpPr>
        <dsp:cNvPr id="0" name=""/>
        <dsp:cNvSpPr/>
      </dsp:nvSpPr>
      <dsp:spPr>
        <a:xfrm>
          <a:off x="3509628" y="1619703"/>
          <a:ext cx="243682" cy="243952"/>
        </a:xfrm>
        <a:prstGeom prst="ellipse">
          <a:avLst/>
        </a:prstGeom>
        <a:gradFill rotWithShape="0">
          <a:gsLst>
            <a:gs pos="0">
              <a:schemeClr val="accent4">
                <a:hueOff val="-2410976"/>
                <a:satOff val="14525"/>
                <a:lumOff val="1164"/>
                <a:alphaOff val="0"/>
                <a:shade val="51000"/>
                <a:satMod val="130000"/>
              </a:schemeClr>
            </a:gs>
            <a:gs pos="80000">
              <a:schemeClr val="accent4">
                <a:hueOff val="-2410976"/>
                <a:satOff val="14525"/>
                <a:lumOff val="1164"/>
                <a:alphaOff val="0"/>
                <a:shade val="93000"/>
                <a:satMod val="130000"/>
              </a:schemeClr>
            </a:gs>
            <a:gs pos="100000">
              <a:schemeClr val="accent4">
                <a:hueOff val="-2410976"/>
                <a:satOff val="14525"/>
                <a:lumOff val="116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1A14008-AE53-4C3D-9DFF-426D0622B249}">
      <dsp:nvSpPr>
        <dsp:cNvPr id="0" name=""/>
        <dsp:cNvSpPr/>
      </dsp:nvSpPr>
      <dsp:spPr>
        <a:xfrm>
          <a:off x="3268493" y="1680771"/>
          <a:ext cx="121841" cy="121816"/>
        </a:xfrm>
        <a:prstGeom prst="ellipse">
          <a:avLst/>
        </a:prstGeom>
        <a:gradFill rotWithShape="0">
          <a:gsLst>
            <a:gs pos="0">
              <a:schemeClr val="accent4">
                <a:hueOff val="-2500271"/>
                <a:satOff val="15063"/>
                <a:lumOff val="1207"/>
                <a:alphaOff val="0"/>
                <a:shade val="51000"/>
                <a:satMod val="130000"/>
              </a:schemeClr>
            </a:gs>
            <a:gs pos="80000">
              <a:schemeClr val="accent4">
                <a:hueOff val="-2500271"/>
                <a:satOff val="15063"/>
                <a:lumOff val="1207"/>
                <a:alphaOff val="0"/>
                <a:shade val="93000"/>
                <a:satMod val="130000"/>
              </a:schemeClr>
            </a:gs>
            <a:gs pos="100000">
              <a:schemeClr val="accent4">
                <a:hueOff val="-2500271"/>
                <a:satOff val="15063"/>
                <a:lumOff val="12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E874FE4-22AF-4C8E-9247-738E69B32F72}">
      <dsp:nvSpPr>
        <dsp:cNvPr id="0" name=""/>
        <dsp:cNvSpPr/>
      </dsp:nvSpPr>
      <dsp:spPr>
        <a:xfrm>
          <a:off x="3027782" y="1680771"/>
          <a:ext cx="121841" cy="121816"/>
        </a:xfrm>
        <a:prstGeom prst="ellipse">
          <a:avLst/>
        </a:prstGeom>
        <a:gradFill rotWithShape="0">
          <a:gsLst>
            <a:gs pos="0">
              <a:schemeClr val="accent4">
                <a:hueOff val="-2589566"/>
                <a:satOff val="15601"/>
                <a:lumOff val="1250"/>
                <a:alphaOff val="0"/>
                <a:shade val="51000"/>
                <a:satMod val="130000"/>
              </a:schemeClr>
            </a:gs>
            <a:gs pos="80000">
              <a:schemeClr val="accent4">
                <a:hueOff val="-2589566"/>
                <a:satOff val="15601"/>
                <a:lumOff val="1250"/>
                <a:alphaOff val="0"/>
                <a:shade val="93000"/>
                <a:satMod val="130000"/>
              </a:schemeClr>
            </a:gs>
            <a:gs pos="100000">
              <a:schemeClr val="accent4">
                <a:hueOff val="-2589566"/>
                <a:satOff val="15601"/>
                <a:lumOff val="125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526292D-F5BC-412C-A00E-6E82C37E92B8}">
      <dsp:nvSpPr>
        <dsp:cNvPr id="0" name=""/>
        <dsp:cNvSpPr/>
      </dsp:nvSpPr>
      <dsp:spPr>
        <a:xfrm>
          <a:off x="2786647" y="1680771"/>
          <a:ext cx="121841" cy="121816"/>
        </a:xfrm>
        <a:prstGeom prst="ellipse">
          <a:avLst/>
        </a:prstGeom>
        <a:gradFill rotWithShape="0">
          <a:gsLst>
            <a:gs pos="0">
              <a:schemeClr val="accent4">
                <a:hueOff val="-2678862"/>
                <a:satOff val="16139"/>
                <a:lumOff val="1294"/>
                <a:alphaOff val="0"/>
                <a:shade val="51000"/>
                <a:satMod val="130000"/>
              </a:schemeClr>
            </a:gs>
            <a:gs pos="80000">
              <a:schemeClr val="accent4">
                <a:hueOff val="-2678862"/>
                <a:satOff val="16139"/>
                <a:lumOff val="1294"/>
                <a:alphaOff val="0"/>
                <a:shade val="93000"/>
                <a:satMod val="130000"/>
              </a:schemeClr>
            </a:gs>
            <a:gs pos="100000">
              <a:schemeClr val="accent4">
                <a:hueOff val="-2678862"/>
                <a:satOff val="16139"/>
                <a:lumOff val="12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87F9BF7-69A7-417A-B94A-A8F6D6B23DE2}">
      <dsp:nvSpPr>
        <dsp:cNvPr id="0" name=""/>
        <dsp:cNvSpPr/>
      </dsp:nvSpPr>
      <dsp:spPr>
        <a:xfrm>
          <a:off x="2545936" y="1680771"/>
          <a:ext cx="121841" cy="121816"/>
        </a:xfrm>
        <a:prstGeom prst="ellipse">
          <a:avLst/>
        </a:prstGeom>
        <a:gradFill rotWithShape="0">
          <a:gsLst>
            <a:gs pos="0">
              <a:schemeClr val="accent4">
                <a:hueOff val="-2768157"/>
                <a:satOff val="16677"/>
                <a:lumOff val="1337"/>
                <a:alphaOff val="0"/>
                <a:shade val="51000"/>
                <a:satMod val="130000"/>
              </a:schemeClr>
            </a:gs>
            <a:gs pos="80000">
              <a:schemeClr val="accent4">
                <a:hueOff val="-2768157"/>
                <a:satOff val="16677"/>
                <a:lumOff val="1337"/>
                <a:alphaOff val="0"/>
                <a:shade val="93000"/>
                <a:satMod val="130000"/>
              </a:schemeClr>
            </a:gs>
            <a:gs pos="100000">
              <a:schemeClr val="accent4">
                <a:hueOff val="-2768157"/>
                <a:satOff val="16677"/>
                <a:lumOff val="13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A27811-E4F6-4596-8DB9-147202594135}">
      <dsp:nvSpPr>
        <dsp:cNvPr id="0" name=""/>
        <dsp:cNvSpPr/>
      </dsp:nvSpPr>
      <dsp:spPr>
        <a:xfrm>
          <a:off x="2304800" y="1680771"/>
          <a:ext cx="121841" cy="121816"/>
        </a:xfrm>
        <a:prstGeom prst="ellipse">
          <a:avLst/>
        </a:prstGeom>
        <a:gradFill rotWithShape="0">
          <a:gsLst>
            <a:gs pos="0">
              <a:schemeClr val="accent4">
                <a:hueOff val="-2857452"/>
                <a:satOff val="17215"/>
                <a:lumOff val="1380"/>
                <a:alphaOff val="0"/>
                <a:shade val="51000"/>
                <a:satMod val="130000"/>
              </a:schemeClr>
            </a:gs>
            <a:gs pos="80000">
              <a:schemeClr val="accent4">
                <a:hueOff val="-2857452"/>
                <a:satOff val="17215"/>
                <a:lumOff val="1380"/>
                <a:alphaOff val="0"/>
                <a:shade val="93000"/>
                <a:satMod val="130000"/>
              </a:schemeClr>
            </a:gs>
            <a:gs pos="100000">
              <a:schemeClr val="accent4">
                <a:hueOff val="-2857452"/>
                <a:satOff val="17215"/>
                <a:lumOff val="13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39B59E4-F98E-450F-AA79-845E0D7D72FF}">
      <dsp:nvSpPr>
        <dsp:cNvPr id="0" name=""/>
        <dsp:cNvSpPr/>
      </dsp:nvSpPr>
      <dsp:spPr>
        <a:xfrm>
          <a:off x="4" y="1558555"/>
          <a:ext cx="2289253" cy="31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zh-CN" altLang="en-US" sz="1600" b="1" kern="1200" dirty="0"/>
            <a:t>无穷大的数据范围和精度</a:t>
          </a:r>
        </a:p>
      </dsp:txBody>
      <dsp:txXfrm>
        <a:off x="4" y="1558555"/>
        <a:ext cx="2289253" cy="313652"/>
      </dsp:txXfrm>
    </dsp:sp>
    <dsp:sp modelId="{DDA4E453-0B80-4DD5-8251-FCDDE30E2E8A}">
      <dsp:nvSpPr>
        <dsp:cNvPr id="0" name=""/>
        <dsp:cNvSpPr/>
      </dsp:nvSpPr>
      <dsp:spPr>
        <a:xfrm>
          <a:off x="3762650" y="2210239"/>
          <a:ext cx="243682" cy="243952"/>
        </a:xfrm>
        <a:prstGeom prst="ellipse">
          <a:avLst/>
        </a:prstGeom>
        <a:gradFill rotWithShape="0">
          <a:gsLst>
            <a:gs pos="0">
              <a:schemeClr val="accent4">
                <a:hueOff val="-3036043"/>
                <a:satOff val="18291"/>
                <a:lumOff val="1466"/>
                <a:alphaOff val="0"/>
                <a:shade val="51000"/>
                <a:satMod val="130000"/>
              </a:schemeClr>
            </a:gs>
            <a:gs pos="80000">
              <a:schemeClr val="accent4">
                <a:hueOff val="-3036043"/>
                <a:satOff val="18291"/>
                <a:lumOff val="1466"/>
                <a:alphaOff val="0"/>
                <a:shade val="93000"/>
                <a:satMod val="130000"/>
              </a:schemeClr>
            </a:gs>
            <a:gs pos="100000">
              <a:schemeClr val="accent4">
                <a:hueOff val="-3036043"/>
                <a:satOff val="18291"/>
                <a:lumOff val="146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957B8AC-68DE-41AB-92DB-8A931135FDA1}">
      <dsp:nvSpPr>
        <dsp:cNvPr id="0" name=""/>
        <dsp:cNvSpPr/>
      </dsp:nvSpPr>
      <dsp:spPr>
        <a:xfrm>
          <a:off x="3606422" y="2458348"/>
          <a:ext cx="121841" cy="121816"/>
        </a:xfrm>
        <a:prstGeom prst="ellipse">
          <a:avLst/>
        </a:prstGeom>
        <a:gradFill rotWithShape="0">
          <a:gsLst>
            <a:gs pos="0">
              <a:schemeClr val="accent4">
                <a:hueOff val="-3125339"/>
                <a:satOff val="18829"/>
                <a:lumOff val="1509"/>
                <a:alphaOff val="0"/>
                <a:shade val="51000"/>
                <a:satMod val="130000"/>
              </a:schemeClr>
            </a:gs>
            <a:gs pos="80000">
              <a:schemeClr val="accent4">
                <a:hueOff val="-3125339"/>
                <a:satOff val="18829"/>
                <a:lumOff val="1509"/>
                <a:alphaOff val="0"/>
                <a:shade val="93000"/>
                <a:satMod val="130000"/>
              </a:schemeClr>
            </a:gs>
            <a:gs pos="100000">
              <a:schemeClr val="accent4">
                <a:hueOff val="-3125339"/>
                <a:satOff val="18829"/>
                <a:lumOff val="150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A73ED49-67C6-4111-9BD8-E8662E1179F7}">
      <dsp:nvSpPr>
        <dsp:cNvPr id="0" name=""/>
        <dsp:cNvSpPr/>
      </dsp:nvSpPr>
      <dsp:spPr>
        <a:xfrm>
          <a:off x="3346182" y="2458348"/>
          <a:ext cx="121841" cy="121816"/>
        </a:xfrm>
        <a:prstGeom prst="ellipse">
          <a:avLst/>
        </a:prstGeom>
        <a:gradFill rotWithShape="0">
          <a:gsLst>
            <a:gs pos="0">
              <a:schemeClr val="accent4">
                <a:hueOff val="-3214634"/>
                <a:satOff val="19367"/>
                <a:lumOff val="1552"/>
                <a:alphaOff val="0"/>
                <a:shade val="51000"/>
                <a:satMod val="130000"/>
              </a:schemeClr>
            </a:gs>
            <a:gs pos="80000">
              <a:schemeClr val="accent4">
                <a:hueOff val="-3214634"/>
                <a:satOff val="19367"/>
                <a:lumOff val="1552"/>
                <a:alphaOff val="0"/>
                <a:shade val="93000"/>
                <a:satMod val="130000"/>
              </a:schemeClr>
            </a:gs>
            <a:gs pos="100000">
              <a:schemeClr val="accent4">
                <a:hueOff val="-3214634"/>
                <a:satOff val="19367"/>
                <a:lumOff val="15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14F544-CF2E-44BC-958F-82D82DA8604B}">
      <dsp:nvSpPr>
        <dsp:cNvPr id="0" name=""/>
        <dsp:cNvSpPr/>
      </dsp:nvSpPr>
      <dsp:spPr>
        <a:xfrm>
          <a:off x="3085943" y="2458348"/>
          <a:ext cx="121841" cy="121816"/>
        </a:xfrm>
        <a:prstGeom prst="ellipse">
          <a:avLst/>
        </a:prstGeom>
        <a:gradFill rotWithShape="0">
          <a:gsLst>
            <a:gs pos="0">
              <a:schemeClr val="accent4">
                <a:hueOff val="-3303929"/>
                <a:satOff val="19905"/>
                <a:lumOff val="1595"/>
                <a:alphaOff val="0"/>
                <a:shade val="51000"/>
                <a:satMod val="130000"/>
              </a:schemeClr>
            </a:gs>
            <a:gs pos="80000">
              <a:schemeClr val="accent4">
                <a:hueOff val="-3303929"/>
                <a:satOff val="19905"/>
                <a:lumOff val="1595"/>
                <a:alphaOff val="0"/>
                <a:shade val="93000"/>
                <a:satMod val="130000"/>
              </a:schemeClr>
            </a:gs>
            <a:gs pos="100000">
              <a:schemeClr val="accent4">
                <a:hueOff val="-3303929"/>
                <a:satOff val="19905"/>
                <a:lumOff val="15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9A4FF32-38FD-49BF-9460-6A44152A6805}">
      <dsp:nvSpPr>
        <dsp:cNvPr id="0" name=""/>
        <dsp:cNvSpPr/>
      </dsp:nvSpPr>
      <dsp:spPr>
        <a:xfrm>
          <a:off x="2825704" y="2458348"/>
          <a:ext cx="121841" cy="121816"/>
        </a:xfrm>
        <a:prstGeom prst="ellipse">
          <a:avLst/>
        </a:prstGeom>
        <a:gradFill rotWithShape="0">
          <a:gsLst>
            <a:gs pos="0">
              <a:schemeClr val="accent4">
                <a:hueOff val="-3393225"/>
                <a:satOff val="20443"/>
                <a:lumOff val="1639"/>
                <a:alphaOff val="0"/>
                <a:shade val="51000"/>
                <a:satMod val="130000"/>
              </a:schemeClr>
            </a:gs>
            <a:gs pos="80000">
              <a:schemeClr val="accent4">
                <a:hueOff val="-3393225"/>
                <a:satOff val="20443"/>
                <a:lumOff val="1639"/>
                <a:alphaOff val="0"/>
                <a:shade val="93000"/>
                <a:satMod val="130000"/>
              </a:schemeClr>
            </a:gs>
            <a:gs pos="100000">
              <a:schemeClr val="accent4">
                <a:hueOff val="-3393225"/>
                <a:satOff val="20443"/>
                <a:lumOff val="163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1806ADA-89E1-4050-B719-1B8C522D1BB1}">
      <dsp:nvSpPr>
        <dsp:cNvPr id="0" name=""/>
        <dsp:cNvSpPr/>
      </dsp:nvSpPr>
      <dsp:spPr>
        <a:xfrm>
          <a:off x="2565040" y="2458348"/>
          <a:ext cx="121841" cy="121816"/>
        </a:xfrm>
        <a:prstGeom prst="ellipse">
          <a:avLst/>
        </a:prstGeom>
        <a:gradFill rotWithShape="0">
          <a:gsLst>
            <a:gs pos="0">
              <a:schemeClr val="accent4">
                <a:hueOff val="-3482520"/>
                <a:satOff val="20981"/>
                <a:lumOff val="1682"/>
                <a:alphaOff val="0"/>
                <a:shade val="51000"/>
                <a:satMod val="130000"/>
              </a:schemeClr>
            </a:gs>
            <a:gs pos="80000">
              <a:schemeClr val="accent4">
                <a:hueOff val="-3482520"/>
                <a:satOff val="20981"/>
                <a:lumOff val="1682"/>
                <a:alphaOff val="0"/>
                <a:shade val="93000"/>
                <a:satMod val="130000"/>
              </a:schemeClr>
            </a:gs>
            <a:gs pos="100000">
              <a:schemeClr val="accent4">
                <a:hueOff val="-3482520"/>
                <a:satOff val="20981"/>
                <a:lumOff val="168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6DAD88E-0B95-457A-AA6A-289C54AED461}">
      <dsp:nvSpPr>
        <dsp:cNvPr id="0" name=""/>
        <dsp:cNvSpPr/>
      </dsp:nvSpPr>
      <dsp:spPr>
        <a:xfrm>
          <a:off x="2304800" y="2458348"/>
          <a:ext cx="121841" cy="121816"/>
        </a:xfrm>
        <a:prstGeom prst="ellipse">
          <a:avLst/>
        </a:prstGeom>
        <a:gradFill rotWithShape="0">
          <a:gsLst>
            <a:gs pos="0">
              <a:schemeClr val="accent4">
                <a:hueOff val="-3571816"/>
                <a:satOff val="21519"/>
                <a:lumOff val="1725"/>
                <a:alphaOff val="0"/>
                <a:shade val="51000"/>
                <a:satMod val="130000"/>
              </a:schemeClr>
            </a:gs>
            <a:gs pos="80000">
              <a:schemeClr val="accent4">
                <a:hueOff val="-3571816"/>
                <a:satOff val="21519"/>
                <a:lumOff val="1725"/>
                <a:alphaOff val="0"/>
                <a:shade val="93000"/>
                <a:satMod val="130000"/>
              </a:schemeClr>
            </a:gs>
            <a:gs pos="100000">
              <a:schemeClr val="accent4">
                <a:hueOff val="-3571816"/>
                <a:satOff val="21519"/>
                <a:lumOff val="172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1A1C56C-DBDC-461F-BFCD-18B273E43D5C}">
      <dsp:nvSpPr>
        <dsp:cNvPr id="0" name=""/>
        <dsp:cNvSpPr/>
      </dsp:nvSpPr>
      <dsp:spPr>
        <a:xfrm>
          <a:off x="629787" y="2144056"/>
          <a:ext cx="3292860" cy="31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zh-CN" altLang="en-US" sz="1600" b="1" kern="1200" dirty="0"/>
            <a:t>问题无法形式化为无二义性的算法</a:t>
          </a:r>
        </a:p>
      </dsp:txBody>
      <dsp:txXfrm>
        <a:off x="629787" y="2144056"/>
        <a:ext cx="3292860" cy="313652"/>
      </dsp:txXfrm>
    </dsp:sp>
    <dsp:sp modelId="{C60BA56E-C376-4758-BF23-03902883423F}">
      <dsp:nvSpPr>
        <dsp:cNvPr id="0" name=""/>
        <dsp:cNvSpPr/>
      </dsp:nvSpPr>
      <dsp:spPr>
        <a:xfrm>
          <a:off x="4349781" y="2431811"/>
          <a:ext cx="243682" cy="243952"/>
        </a:xfrm>
        <a:prstGeom prst="ellipse">
          <a:avLst/>
        </a:prstGeom>
        <a:gradFill rotWithShape="0">
          <a:gsLst>
            <a:gs pos="0">
              <a:schemeClr val="accent4">
                <a:hueOff val="-3750406"/>
                <a:satOff val="22595"/>
                <a:lumOff val="1811"/>
                <a:alphaOff val="0"/>
                <a:shade val="51000"/>
                <a:satMod val="130000"/>
              </a:schemeClr>
            </a:gs>
            <a:gs pos="80000">
              <a:schemeClr val="accent4">
                <a:hueOff val="-3750406"/>
                <a:satOff val="22595"/>
                <a:lumOff val="1811"/>
                <a:alphaOff val="0"/>
                <a:shade val="93000"/>
                <a:satMod val="130000"/>
              </a:schemeClr>
            </a:gs>
            <a:gs pos="100000">
              <a:schemeClr val="accent4">
                <a:hueOff val="-3750406"/>
                <a:satOff val="22595"/>
                <a:lumOff val="181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1AD7D6-A5F4-425A-8F5F-1E40CF2E35C5}">
      <dsp:nvSpPr>
        <dsp:cNvPr id="0" name=""/>
        <dsp:cNvSpPr/>
      </dsp:nvSpPr>
      <dsp:spPr>
        <a:xfrm>
          <a:off x="4227091" y="2679280"/>
          <a:ext cx="121841" cy="121816"/>
        </a:xfrm>
        <a:prstGeom prst="ellipse">
          <a:avLst/>
        </a:prstGeom>
        <a:gradFill rotWithShape="0">
          <a:gsLst>
            <a:gs pos="0">
              <a:schemeClr val="accent4">
                <a:hueOff val="-3839702"/>
                <a:satOff val="23133"/>
                <a:lumOff val="1854"/>
                <a:alphaOff val="0"/>
                <a:shade val="51000"/>
                <a:satMod val="130000"/>
              </a:schemeClr>
            </a:gs>
            <a:gs pos="80000">
              <a:schemeClr val="accent4">
                <a:hueOff val="-3839702"/>
                <a:satOff val="23133"/>
                <a:lumOff val="1854"/>
                <a:alphaOff val="0"/>
                <a:shade val="93000"/>
                <a:satMod val="130000"/>
              </a:schemeClr>
            </a:gs>
            <a:gs pos="100000">
              <a:schemeClr val="accent4">
                <a:hueOff val="-3839702"/>
                <a:satOff val="23133"/>
                <a:lumOff val="185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37367D2-4F2A-4413-84D4-257E2846E85B}">
      <dsp:nvSpPr>
        <dsp:cNvPr id="0" name=""/>
        <dsp:cNvSpPr/>
      </dsp:nvSpPr>
      <dsp:spPr>
        <a:xfrm>
          <a:off x="4052183" y="2876232"/>
          <a:ext cx="121841" cy="121816"/>
        </a:xfrm>
        <a:prstGeom prst="ellipse">
          <a:avLst/>
        </a:prstGeom>
        <a:gradFill rotWithShape="0">
          <a:gsLst>
            <a:gs pos="0">
              <a:schemeClr val="accent4">
                <a:hueOff val="-3928997"/>
                <a:satOff val="23671"/>
                <a:lumOff val="1897"/>
                <a:alphaOff val="0"/>
                <a:shade val="51000"/>
                <a:satMod val="130000"/>
              </a:schemeClr>
            </a:gs>
            <a:gs pos="80000">
              <a:schemeClr val="accent4">
                <a:hueOff val="-3928997"/>
                <a:satOff val="23671"/>
                <a:lumOff val="1897"/>
                <a:alphaOff val="0"/>
                <a:shade val="93000"/>
                <a:satMod val="130000"/>
              </a:schemeClr>
            </a:gs>
            <a:gs pos="100000">
              <a:schemeClr val="accent4">
                <a:hueOff val="-3928997"/>
                <a:satOff val="23671"/>
                <a:lumOff val="18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9015E4-C5E4-4156-8CAB-52823506E70C}">
      <dsp:nvSpPr>
        <dsp:cNvPr id="0" name=""/>
        <dsp:cNvSpPr/>
      </dsp:nvSpPr>
      <dsp:spPr>
        <a:xfrm>
          <a:off x="3854774" y="3077021"/>
          <a:ext cx="121841" cy="121816"/>
        </a:xfrm>
        <a:prstGeom prst="ellipse">
          <a:avLst/>
        </a:prstGeom>
        <a:gradFill rotWithShape="0">
          <a:gsLst>
            <a:gs pos="0">
              <a:schemeClr val="accent4">
                <a:hueOff val="-4018293"/>
                <a:satOff val="24209"/>
                <a:lumOff val="1940"/>
                <a:alphaOff val="0"/>
                <a:shade val="51000"/>
                <a:satMod val="130000"/>
              </a:schemeClr>
            </a:gs>
            <a:gs pos="80000">
              <a:schemeClr val="accent4">
                <a:hueOff val="-4018293"/>
                <a:satOff val="24209"/>
                <a:lumOff val="1940"/>
                <a:alphaOff val="0"/>
                <a:shade val="93000"/>
                <a:satMod val="130000"/>
              </a:schemeClr>
            </a:gs>
            <a:gs pos="100000">
              <a:schemeClr val="accent4">
                <a:hueOff val="-4018293"/>
                <a:satOff val="24209"/>
                <a:lumOff val="19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63533EA-3AC8-448E-8D3B-3CA0ED20FC78}">
      <dsp:nvSpPr>
        <dsp:cNvPr id="0" name=""/>
        <dsp:cNvSpPr/>
      </dsp:nvSpPr>
      <dsp:spPr>
        <a:xfrm>
          <a:off x="3594535" y="3077021"/>
          <a:ext cx="121841" cy="121816"/>
        </a:xfrm>
        <a:prstGeom prst="ellipse">
          <a:avLst/>
        </a:prstGeom>
        <a:gradFill rotWithShape="0">
          <a:gsLst>
            <a:gs pos="0">
              <a:schemeClr val="accent4">
                <a:hueOff val="-4107588"/>
                <a:satOff val="24747"/>
                <a:lumOff val="1984"/>
                <a:alphaOff val="0"/>
                <a:shade val="51000"/>
                <a:satMod val="130000"/>
              </a:schemeClr>
            </a:gs>
            <a:gs pos="80000">
              <a:schemeClr val="accent4">
                <a:hueOff val="-4107588"/>
                <a:satOff val="24747"/>
                <a:lumOff val="1984"/>
                <a:alphaOff val="0"/>
                <a:shade val="93000"/>
                <a:satMod val="130000"/>
              </a:schemeClr>
            </a:gs>
            <a:gs pos="100000">
              <a:schemeClr val="accent4">
                <a:hueOff val="-4107588"/>
                <a:satOff val="24747"/>
                <a:lumOff val="198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59FABC1-9F1E-4043-B7FF-DCAE80E5D9FA}">
      <dsp:nvSpPr>
        <dsp:cNvPr id="0" name=""/>
        <dsp:cNvSpPr/>
      </dsp:nvSpPr>
      <dsp:spPr>
        <a:xfrm>
          <a:off x="3333871" y="3077021"/>
          <a:ext cx="121841" cy="121816"/>
        </a:xfrm>
        <a:prstGeom prst="ellipse">
          <a:avLst/>
        </a:prstGeom>
        <a:gradFill rotWithShape="0">
          <a:gsLst>
            <a:gs pos="0">
              <a:schemeClr val="accent4">
                <a:hueOff val="-4196884"/>
                <a:satOff val="25285"/>
                <a:lumOff val="2027"/>
                <a:alphaOff val="0"/>
                <a:shade val="51000"/>
                <a:satMod val="130000"/>
              </a:schemeClr>
            </a:gs>
            <a:gs pos="80000">
              <a:schemeClr val="accent4">
                <a:hueOff val="-4196884"/>
                <a:satOff val="25285"/>
                <a:lumOff val="2027"/>
                <a:alphaOff val="0"/>
                <a:shade val="93000"/>
                <a:satMod val="130000"/>
              </a:schemeClr>
            </a:gs>
            <a:gs pos="100000">
              <a:schemeClr val="accent4">
                <a:hueOff val="-4196884"/>
                <a:satOff val="25285"/>
                <a:lumOff val="202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78C49FE-7689-4D08-9DBF-58A2DDD3DEF9}">
      <dsp:nvSpPr>
        <dsp:cNvPr id="0" name=""/>
        <dsp:cNvSpPr/>
      </dsp:nvSpPr>
      <dsp:spPr>
        <a:xfrm>
          <a:off x="3073632" y="3077021"/>
          <a:ext cx="121841" cy="121816"/>
        </a:xfrm>
        <a:prstGeom prst="ellipse">
          <a:avLst/>
        </a:prstGeom>
        <a:gradFill rotWithShape="0">
          <a:gsLst>
            <a:gs pos="0">
              <a:schemeClr val="accent4">
                <a:hueOff val="-4286179"/>
                <a:satOff val="25823"/>
                <a:lumOff val="2070"/>
                <a:alphaOff val="0"/>
                <a:shade val="51000"/>
                <a:satMod val="130000"/>
              </a:schemeClr>
            </a:gs>
            <a:gs pos="80000">
              <a:schemeClr val="accent4">
                <a:hueOff val="-4286179"/>
                <a:satOff val="25823"/>
                <a:lumOff val="2070"/>
                <a:alphaOff val="0"/>
                <a:shade val="93000"/>
                <a:satMod val="130000"/>
              </a:schemeClr>
            </a:gs>
            <a:gs pos="100000">
              <a:schemeClr val="accent4">
                <a:hueOff val="-4286179"/>
                <a:satOff val="25823"/>
                <a:lumOff val="207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2102AAF-5906-41B9-85E1-A7A630779328}">
      <dsp:nvSpPr>
        <dsp:cNvPr id="0" name=""/>
        <dsp:cNvSpPr/>
      </dsp:nvSpPr>
      <dsp:spPr>
        <a:xfrm>
          <a:off x="2813392" y="3077021"/>
          <a:ext cx="121841" cy="121816"/>
        </a:xfrm>
        <a:prstGeom prst="ellipse">
          <a:avLst/>
        </a:prstGeom>
        <a:gradFill rotWithShape="0">
          <a:gsLst>
            <a:gs pos="0">
              <a:schemeClr val="accent4">
                <a:hueOff val="-4375474"/>
                <a:satOff val="26361"/>
                <a:lumOff val="2113"/>
                <a:alphaOff val="0"/>
                <a:shade val="51000"/>
                <a:satMod val="130000"/>
              </a:schemeClr>
            </a:gs>
            <a:gs pos="80000">
              <a:schemeClr val="accent4">
                <a:hueOff val="-4375474"/>
                <a:satOff val="26361"/>
                <a:lumOff val="2113"/>
                <a:alphaOff val="0"/>
                <a:shade val="93000"/>
                <a:satMod val="130000"/>
              </a:schemeClr>
            </a:gs>
            <a:gs pos="100000">
              <a:schemeClr val="accent4">
                <a:hueOff val="-4375474"/>
                <a:satOff val="26361"/>
                <a:lumOff val="211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06CD41-07FC-4EF4-869D-A32482F95A5B}">
      <dsp:nvSpPr>
        <dsp:cNvPr id="0" name=""/>
        <dsp:cNvSpPr/>
      </dsp:nvSpPr>
      <dsp:spPr>
        <a:xfrm>
          <a:off x="2553153" y="3077021"/>
          <a:ext cx="121841" cy="121816"/>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BCBBA23-220F-4709-BB0F-5CBE16C38A44}">
      <dsp:nvSpPr>
        <dsp:cNvPr id="0" name=""/>
        <dsp:cNvSpPr/>
      </dsp:nvSpPr>
      <dsp:spPr>
        <a:xfrm>
          <a:off x="1438597" y="2743358"/>
          <a:ext cx="3023485" cy="313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zh-CN" altLang="en-US" sz="1600" b="1" kern="1200" dirty="0"/>
            <a:t>问题无法在有限步骤内完成</a:t>
          </a:r>
        </a:p>
      </dsp:txBody>
      <dsp:txXfrm>
        <a:off x="1438597" y="2743358"/>
        <a:ext cx="3023485" cy="313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46ABB-9024-4775-9130-255FE8D2A73A}">
      <dsp:nvSpPr>
        <dsp:cNvPr id="0" name=""/>
        <dsp:cNvSpPr/>
      </dsp:nvSpPr>
      <dsp:spPr>
        <a:xfrm>
          <a:off x="0" y="0"/>
          <a:ext cx="2592288" cy="2592288"/>
        </a:xfrm>
        <a:prstGeom prst="pie">
          <a:avLst>
            <a:gd name="adj1" fmla="val 5400000"/>
            <a:gd name="adj2" fmla="val 162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576872D-98A4-4B57-B6B5-0D45DBC6F6EE}">
      <dsp:nvSpPr>
        <dsp:cNvPr id="0" name=""/>
        <dsp:cNvSpPr/>
      </dsp:nvSpPr>
      <dsp:spPr>
        <a:xfrm>
          <a:off x="1296144" y="0"/>
          <a:ext cx="4032448" cy="2592288"/>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按信息归类</a:t>
          </a:r>
        </a:p>
      </dsp:txBody>
      <dsp:txXfrm>
        <a:off x="1296144" y="0"/>
        <a:ext cx="2016224" cy="777688"/>
      </dsp:txXfrm>
    </dsp:sp>
    <dsp:sp modelId="{6975805A-1390-443E-9586-B535A1AA166D}">
      <dsp:nvSpPr>
        <dsp:cNvPr id="0" name=""/>
        <dsp:cNvSpPr/>
      </dsp:nvSpPr>
      <dsp:spPr>
        <a:xfrm>
          <a:off x="453651" y="777688"/>
          <a:ext cx="1684985" cy="1684985"/>
        </a:xfrm>
        <a:prstGeom prst="pie">
          <a:avLst>
            <a:gd name="adj1" fmla="val 5400000"/>
            <a:gd name="adj2" fmla="val 162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78AA0C0-5919-4F6B-95C5-5DF892F3887F}">
      <dsp:nvSpPr>
        <dsp:cNvPr id="0" name=""/>
        <dsp:cNvSpPr/>
      </dsp:nvSpPr>
      <dsp:spPr>
        <a:xfrm>
          <a:off x="1296144" y="777688"/>
          <a:ext cx="4032448" cy="1684985"/>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按用途归类</a:t>
          </a:r>
        </a:p>
      </dsp:txBody>
      <dsp:txXfrm>
        <a:off x="1296144" y="777688"/>
        <a:ext cx="2016224" cy="777685"/>
      </dsp:txXfrm>
    </dsp:sp>
    <dsp:sp modelId="{ADE0160C-AA2F-4C9D-B8A2-5F737AECE7DA}">
      <dsp:nvSpPr>
        <dsp:cNvPr id="0" name=""/>
        <dsp:cNvSpPr/>
      </dsp:nvSpPr>
      <dsp:spPr>
        <a:xfrm>
          <a:off x="907301" y="1555373"/>
          <a:ext cx="777685" cy="777685"/>
        </a:xfrm>
        <a:prstGeom prst="pie">
          <a:avLst>
            <a:gd name="adj1" fmla="val 5400000"/>
            <a:gd name="adj2" fmla="val 1620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3B0C298-2EAE-4232-BF4A-ECEFDC69DDC0}">
      <dsp:nvSpPr>
        <dsp:cNvPr id="0" name=""/>
        <dsp:cNvSpPr/>
      </dsp:nvSpPr>
      <dsp:spPr>
        <a:xfrm>
          <a:off x="1296144" y="1555373"/>
          <a:ext cx="4032448" cy="777685"/>
        </a:xfrm>
        <a:prstGeom prst="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按规模归类</a:t>
          </a:r>
        </a:p>
      </dsp:txBody>
      <dsp:txXfrm>
        <a:off x="1296144" y="1555373"/>
        <a:ext cx="2016224" cy="777685"/>
      </dsp:txXfrm>
    </dsp:sp>
    <dsp:sp modelId="{16CED17B-440F-44F4-A903-D7F5A5778837}">
      <dsp:nvSpPr>
        <dsp:cNvPr id="0" name=""/>
        <dsp:cNvSpPr/>
      </dsp:nvSpPr>
      <dsp:spPr>
        <a:xfrm>
          <a:off x="3312367" y="0"/>
          <a:ext cx="2016224" cy="777688"/>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a:t>电子数字计算机</a:t>
          </a:r>
        </a:p>
        <a:p>
          <a:pPr marL="57150" lvl="1" indent="-57150" algn="l" defTabSz="488950">
            <a:lnSpc>
              <a:spcPct val="90000"/>
            </a:lnSpc>
            <a:spcBef>
              <a:spcPct val="0"/>
            </a:spcBef>
            <a:spcAft>
              <a:spcPct val="15000"/>
            </a:spcAft>
            <a:buChar char="•"/>
          </a:pPr>
          <a:r>
            <a:rPr lang="zh-CN" altLang="en-US" sz="1100" kern="1200" dirty="0"/>
            <a:t>电子模拟计算机</a:t>
          </a:r>
        </a:p>
        <a:p>
          <a:pPr marL="57150" lvl="1" indent="-57150" algn="l" defTabSz="488950">
            <a:lnSpc>
              <a:spcPct val="90000"/>
            </a:lnSpc>
            <a:spcBef>
              <a:spcPct val="0"/>
            </a:spcBef>
            <a:spcAft>
              <a:spcPct val="15000"/>
            </a:spcAft>
            <a:buChar char="•"/>
          </a:pPr>
          <a:r>
            <a:rPr lang="zh-CN" altLang="en-US" sz="1100" kern="1200" dirty="0"/>
            <a:t>电子数字模拟计算机</a:t>
          </a:r>
        </a:p>
      </dsp:txBody>
      <dsp:txXfrm>
        <a:off x="3312367" y="0"/>
        <a:ext cx="2016224" cy="777688"/>
      </dsp:txXfrm>
    </dsp:sp>
    <dsp:sp modelId="{BFEBE8EA-98CD-46F9-87ED-9C5ECDA4DDC7}">
      <dsp:nvSpPr>
        <dsp:cNvPr id="0" name=""/>
        <dsp:cNvSpPr/>
      </dsp:nvSpPr>
      <dsp:spPr>
        <a:xfrm>
          <a:off x="3312367" y="777688"/>
          <a:ext cx="2016224" cy="77768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a:t>专用计算机</a:t>
          </a:r>
        </a:p>
        <a:p>
          <a:pPr marL="57150" lvl="1" indent="-57150" algn="l" defTabSz="488950">
            <a:lnSpc>
              <a:spcPct val="90000"/>
            </a:lnSpc>
            <a:spcBef>
              <a:spcPct val="0"/>
            </a:spcBef>
            <a:spcAft>
              <a:spcPct val="15000"/>
            </a:spcAft>
            <a:buChar char="•"/>
          </a:pPr>
          <a:r>
            <a:rPr lang="zh-CN" altLang="en-US" sz="1100" kern="1200" dirty="0"/>
            <a:t>通用计算机</a:t>
          </a:r>
        </a:p>
      </dsp:txBody>
      <dsp:txXfrm>
        <a:off x="3312367" y="777688"/>
        <a:ext cx="2016224" cy="777685"/>
      </dsp:txXfrm>
    </dsp:sp>
    <dsp:sp modelId="{52E491BB-A6D6-42DE-92DA-3554A34941D4}">
      <dsp:nvSpPr>
        <dsp:cNvPr id="0" name=""/>
        <dsp:cNvSpPr/>
      </dsp:nvSpPr>
      <dsp:spPr>
        <a:xfrm>
          <a:off x="3312367" y="1555373"/>
          <a:ext cx="2016224" cy="777685"/>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zh-CN" altLang="en-US" sz="1100" kern="1200" dirty="0"/>
            <a:t>巨型计算机、大型计算机</a:t>
          </a:r>
        </a:p>
        <a:p>
          <a:pPr marL="57150" lvl="1" indent="-57150" algn="l" defTabSz="488950">
            <a:lnSpc>
              <a:spcPct val="90000"/>
            </a:lnSpc>
            <a:spcBef>
              <a:spcPct val="0"/>
            </a:spcBef>
            <a:spcAft>
              <a:spcPct val="15000"/>
            </a:spcAft>
            <a:buChar char="•"/>
          </a:pPr>
          <a:r>
            <a:rPr lang="zh-CN" altLang="en-US" sz="1100" kern="1200" dirty="0"/>
            <a:t>中型计算机、小型计算机</a:t>
          </a:r>
        </a:p>
        <a:p>
          <a:pPr marL="57150" lvl="1" indent="-57150" algn="l" defTabSz="488950">
            <a:lnSpc>
              <a:spcPct val="90000"/>
            </a:lnSpc>
            <a:spcBef>
              <a:spcPct val="0"/>
            </a:spcBef>
            <a:spcAft>
              <a:spcPct val="15000"/>
            </a:spcAft>
            <a:buChar char="•"/>
          </a:pPr>
          <a:r>
            <a:rPr lang="zh-CN" altLang="en-US" sz="1100" kern="1200" dirty="0"/>
            <a:t>微型计算机、嵌入式计算机</a:t>
          </a:r>
        </a:p>
      </dsp:txBody>
      <dsp:txXfrm>
        <a:off x="3312367" y="1555373"/>
        <a:ext cx="2016224" cy="7776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1B55-8492-4C0C-BE8A-49011B593624}">
      <dsp:nvSpPr>
        <dsp:cNvPr id="0" name=""/>
        <dsp:cNvSpPr/>
      </dsp:nvSpPr>
      <dsp:spPr>
        <a:xfrm>
          <a:off x="412918" y="33608"/>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数学计算</a:t>
          </a:r>
        </a:p>
      </dsp:txBody>
      <dsp:txXfrm>
        <a:off x="412918" y="33608"/>
        <a:ext cx="1454424" cy="218163"/>
      </dsp:txXfrm>
    </dsp:sp>
    <dsp:sp modelId="{A9BEECAD-302C-44FD-A97A-6CFC5F3C11E6}">
      <dsp:nvSpPr>
        <dsp:cNvPr id="0" name=""/>
        <dsp:cNvSpPr/>
      </dsp:nvSpPr>
      <dsp:spPr>
        <a:xfrm>
          <a:off x="412918" y="295013"/>
          <a:ext cx="1454424" cy="1454424"/>
        </a:xfrm>
        <a:prstGeom prst="rect">
          <a:avLst/>
        </a:prstGeom>
        <a:blipFill>
          <a:blip xmlns:r="http://schemas.openxmlformats.org/officeDocument/2006/relationships" r:embed="rId1">
            <a:duotone>
              <a:schemeClr val="accent1">
                <a:shade val="45000"/>
                <a:satMod val="135000"/>
              </a:schemeClr>
              <a:prstClr val="white"/>
            </a:duotone>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7DE914-BBA3-4995-9570-BD057E7DCADC}">
      <dsp:nvSpPr>
        <dsp:cNvPr id="0" name=""/>
        <dsp:cNvSpPr/>
      </dsp:nvSpPr>
      <dsp:spPr>
        <a:xfrm>
          <a:off x="2021088" y="33608"/>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信息管理</a:t>
          </a:r>
        </a:p>
      </dsp:txBody>
      <dsp:txXfrm>
        <a:off x="2021088" y="33608"/>
        <a:ext cx="1454424" cy="218163"/>
      </dsp:txXfrm>
    </dsp:sp>
    <dsp:sp modelId="{D18AA056-7E5C-40B4-9855-934D45DB0328}">
      <dsp:nvSpPr>
        <dsp:cNvPr id="0" name=""/>
        <dsp:cNvSpPr/>
      </dsp:nvSpPr>
      <dsp:spPr>
        <a:xfrm>
          <a:off x="2021088" y="295013"/>
          <a:ext cx="1454424" cy="145442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48ABE2-D70E-43FA-A550-D366DF33274A}">
      <dsp:nvSpPr>
        <dsp:cNvPr id="0" name=""/>
        <dsp:cNvSpPr/>
      </dsp:nvSpPr>
      <dsp:spPr>
        <a:xfrm>
          <a:off x="412918" y="1894880"/>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数学计算</a:t>
          </a:r>
        </a:p>
      </dsp:txBody>
      <dsp:txXfrm>
        <a:off x="412918" y="1894880"/>
        <a:ext cx="1454424" cy="218163"/>
      </dsp:txXfrm>
    </dsp:sp>
    <dsp:sp modelId="{9B1F5FC3-49F7-48D7-993C-75BE376B1719}">
      <dsp:nvSpPr>
        <dsp:cNvPr id="0" name=""/>
        <dsp:cNvSpPr/>
      </dsp:nvSpPr>
      <dsp:spPr>
        <a:xfrm>
          <a:off x="412918" y="2156285"/>
          <a:ext cx="1454424" cy="145442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9EE1E-6FCE-4DBA-8D1C-784FC39EB8B2}">
      <dsp:nvSpPr>
        <dsp:cNvPr id="0" name=""/>
        <dsp:cNvSpPr/>
      </dsp:nvSpPr>
      <dsp:spPr>
        <a:xfrm>
          <a:off x="2021088" y="1894880"/>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en-US" altLang="zh-CN" sz="1000" kern="1200" dirty="0"/>
            <a:t>3D</a:t>
          </a:r>
          <a:r>
            <a:rPr lang="zh-CN" altLang="en-US" sz="1000" kern="1200" dirty="0"/>
            <a:t>多媒体技术</a:t>
          </a:r>
        </a:p>
      </dsp:txBody>
      <dsp:txXfrm>
        <a:off x="2021088" y="1894880"/>
        <a:ext cx="1454424" cy="218163"/>
      </dsp:txXfrm>
    </dsp:sp>
    <dsp:sp modelId="{1DA0639E-3835-4FC9-90E4-5596ADAE1BB2}">
      <dsp:nvSpPr>
        <dsp:cNvPr id="0" name=""/>
        <dsp:cNvSpPr/>
      </dsp:nvSpPr>
      <dsp:spPr>
        <a:xfrm>
          <a:off x="2021088" y="2156285"/>
          <a:ext cx="1454424" cy="145442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1B55-8492-4C0C-BE8A-49011B593624}">
      <dsp:nvSpPr>
        <dsp:cNvPr id="0" name=""/>
        <dsp:cNvSpPr/>
      </dsp:nvSpPr>
      <dsp:spPr>
        <a:xfrm>
          <a:off x="412918" y="33608"/>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辅助设计</a:t>
          </a:r>
        </a:p>
      </dsp:txBody>
      <dsp:txXfrm>
        <a:off x="412918" y="33608"/>
        <a:ext cx="1454424" cy="218163"/>
      </dsp:txXfrm>
    </dsp:sp>
    <dsp:sp modelId="{A9BEECAD-302C-44FD-A97A-6CFC5F3C11E6}">
      <dsp:nvSpPr>
        <dsp:cNvPr id="0" name=""/>
        <dsp:cNvSpPr/>
      </dsp:nvSpPr>
      <dsp:spPr>
        <a:xfrm>
          <a:off x="412918" y="295013"/>
          <a:ext cx="1454424" cy="1454424"/>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7DE914-BBA3-4995-9570-BD057E7DCADC}">
      <dsp:nvSpPr>
        <dsp:cNvPr id="0" name=""/>
        <dsp:cNvSpPr/>
      </dsp:nvSpPr>
      <dsp:spPr>
        <a:xfrm>
          <a:off x="2021088" y="33608"/>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自动识别</a:t>
          </a:r>
        </a:p>
      </dsp:txBody>
      <dsp:txXfrm>
        <a:off x="2021088" y="33608"/>
        <a:ext cx="1454424" cy="218163"/>
      </dsp:txXfrm>
    </dsp:sp>
    <dsp:sp modelId="{D18AA056-7E5C-40B4-9855-934D45DB0328}">
      <dsp:nvSpPr>
        <dsp:cNvPr id="0" name=""/>
        <dsp:cNvSpPr/>
      </dsp:nvSpPr>
      <dsp:spPr>
        <a:xfrm>
          <a:off x="2021088" y="295013"/>
          <a:ext cx="1454424" cy="145442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48ABE2-D70E-43FA-A550-D366DF33274A}">
      <dsp:nvSpPr>
        <dsp:cNvPr id="0" name=""/>
        <dsp:cNvSpPr/>
      </dsp:nvSpPr>
      <dsp:spPr>
        <a:xfrm>
          <a:off x="412918" y="1894880"/>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人工智能</a:t>
          </a:r>
        </a:p>
      </dsp:txBody>
      <dsp:txXfrm>
        <a:off x="412918" y="1894880"/>
        <a:ext cx="1454424" cy="218163"/>
      </dsp:txXfrm>
    </dsp:sp>
    <dsp:sp modelId="{9B1F5FC3-49F7-48D7-993C-75BE376B1719}">
      <dsp:nvSpPr>
        <dsp:cNvPr id="0" name=""/>
        <dsp:cNvSpPr/>
      </dsp:nvSpPr>
      <dsp:spPr>
        <a:xfrm>
          <a:off x="412918" y="2156285"/>
          <a:ext cx="1454424" cy="145442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9EE1E-6FCE-4DBA-8D1C-784FC39EB8B2}">
      <dsp:nvSpPr>
        <dsp:cNvPr id="0" name=""/>
        <dsp:cNvSpPr/>
      </dsp:nvSpPr>
      <dsp:spPr>
        <a:xfrm>
          <a:off x="2021088" y="1894880"/>
          <a:ext cx="1454424" cy="218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8100" rIns="38100" bIns="0" numCol="1" spcCol="1270" anchor="b" anchorCtr="0">
          <a:noAutofit/>
        </a:bodyPr>
        <a:lstStyle/>
        <a:p>
          <a:pPr marL="0" lvl="0" indent="0" algn="l" defTabSz="444500">
            <a:lnSpc>
              <a:spcPct val="90000"/>
            </a:lnSpc>
            <a:spcBef>
              <a:spcPct val="0"/>
            </a:spcBef>
            <a:spcAft>
              <a:spcPct val="35000"/>
            </a:spcAft>
            <a:buNone/>
          </a:pPr>
          <a:r>
            <a:rPr lang="zh-CN" altLang="en-US" sz="1000" kern="1200" dirty="0"/>
            <a:t>过程控制</a:t>
          </a:r>
        </a:p>
      </dsp:txBody>
      <dsp:txXfrm>
        <a:off x="2021088" y="1894880"/>
        <a:ext cx="1454424" cy="218163"/>
      </dsp:txXfrm>
    </dsp:sp>
    <dsp:sp modelId="{1DA0639E-3835-4FC9-90E4-5596ADAE1BB2}">
      <dsp:nvSpPr>
        <dsp:cNvPr id="0" name=""/>
        <dsp:cNvSpPr/>
      </dsp:nvSpPr>
      <dsp:spPr>
        <a:xfrm>
          <a:off x="2021088" y="2156285"/>
          <a:ext cx="1454424" cy="1454424"/>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EA25A-35E3-4195-BEE3-2B1F5B79BE47}">
      <dsp:nvSpPr>
        <dsp:cNvPr id="0" name=""/>
        <dsp:cNvSpPr/>
      </dsp:nvSpPr>
      <dsp:spPr>
        <a:xfrm>
          <a:off x="1653566" y="811430"/>
          <a:ext cx="2021458" cy="2021458"/>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计算机能做些什么？</a:t>
          </a:r>
        </a:p>
      </dsp:txBody>
      <dsp:txXfrm>
        <a:off x="1949602" y="1107466"/>
        <a:ext cx="1429386" cy="1429386"/>
      </dsp:txXfrm>
    </dsp:sp>
    <dsp:sp modelId="{2CFA268F-30CD-4F0F-B3C7-7EE816BB5D23}">
      <dsp:nvSpPr>
        <dsp:cNvPr id="0" name=""/>
        <dsp:cNvSpPr/>
      </dsp:nvSpPr>
      <dsp:spPr>
        <a:xfrm>
          <a:off x="2158931" y="360"/>
          <a:ext cx="1010729" cy="1010729"/>
        </a:xfrm>
        <a:prstGeom prst="ellipse">
          <a:avLst/>
        </a:prstGeom>
        <a:gradFill rotWithShape="0">
          <a:gsLst>
            <a:gs pos="0">
              <a:schemeClr val="accent3">
                <a:alpha val="50000"/>
                <a:hueOff val="1406283"/>
                <a:satOff val="-2110"/>
                <a:lumOff val="-343"/>
                <a:alphaOff val="0"/>
                <a:shade val="51000"/>
                <a:satMod val="130000"/>
              </a:schemeClr>
            </a:gs>
            <a:gs pos="80000">
              <a:schemeClr val="accent3">
                <a:alpha val="50000"/>
                <a:hueOff val="1406283"/>
                <a:satOff val="-2110"/>
                <a:lumOff val="-343"/>
                <a:alphaOff val="0"/>
                <a:shade val="93000"/>
                <a:satMod val="130000"/>
              </a:schemeClr>
            </a:gs>
            <a:gs pos="100000">
              <a:schemeClr val="accent3">
                <a:alpha val="50000"/>
                <a:hueOff val="1406283"/>
                <a:satOff val="-2110"/>
                <a:lumOff val="-3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科学与</a:t>
          </a:r>
          <a:endParaRPr lang="en-US" altLang="zh-CN" sz="1300" kern="1200" dirty="0"/>
        </a:p>
        <a:p>
          <a:pPr marL="0" lvl="0" indent="0" algn="ctr" defTabSz="577850">
            <a:lnSpc>
              <a:spcPct val="90000"/>
            </a:lnSpc>
            <a:spcBef>
              <a:spcPct val="0"/>
            </a:spcBef>
            <a:spcAft>
              <a:spcPct val="35000"/>
            </a:spcAft>
            <a:buNone/>
          </a:pPr>
          <a:r>
            <a:rPr lang="zh-CN" altLang="en-US" sz="1300" kern="1200" dirty="0"/>
            <a:t>工程计算</a:t>
          </a:r>
        </a:p>
      </dsp:txBody>
      <dsp:txXfrm>
        <a:off x="2306949" y="148378"/>
        <a:ext cx="714693" cy="714693"/>
      </dsp:txXfrm>
    </dsp:sp>
    <dsp:sp modelId="{F5472CD5-691E-4D23-AEC3-6B25D62F7CF8}">
      <dsp:nvSpPr>
        <dsp:cNvPr id="0" name=""/>
        <dsp:cNvSpPr/>
      </dsp:nvSpPr>
      <dsp:spPr>
        <a:xfrm>
          <a:off x="3089790" y="385935"/>
          <a:ext cx="1010729" cy="1010729"/>
        </a:xfrm>
        <a:prstGeom prst="ellipse">
          <a:avLst/>
        </a:prstGeom>
        <a:gradFill rotWithShape="0">
          <a:gsLst>
            <a:gs pos="0">
              <a:schemeClr val="accent3">
                <a:alpha val="50000"/>
                <a:hueOff val="2812566"/>
                <a:satOff val="-4220"/>
                <a:lumOff val="-686"/>
                <a:alphaOff val="0"/>
                <a:shade val="51000"/>
                <a:satMod val="130000"/>
              </a:schemeClr>
            </a:gs>
            <a:gs pos="80000">
              <a:schemeClr val="accent3">
                <a:alpha val="50000"/>
                <a:hueOff val="2812566"/>
                <a:satOff val="-4220"/>
                <a:lumOff val="-686"/>
                <a:alphaOff val="0"/>
                <a:shade val="93000"/>
                <a:satMod val="130000"/>
              </a:schemeClr>
            </a:gs>
            <a:gs pos="100000">
              <a:schemeClr val="accent3">
                <a:alpha val="50000"/>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海量信息管理</a:t>
          </a:r>
        </a:p>
      </dsp:txBody>
      <dsp:txXfrm>
        <a:off x="3237808" y="533953"/>
        <a:ext cx="714693" cy="714693"/>
      </dsp:txXfrm>
    </dsp:sp>
    <dsp:sp modelId="{280262DE-28C2-478D-98BD-5A2EB11C704C}">
      <dsp:nvSpPr>
        <dsp:cNvPr id="0" name=""/>
        <dsp:cNvSpPr/>
      </dsp:nvSpPr>
      <dsp:spPr>
        <a:xfrm>
          <a:off x="3475365" y="1316794"/>
          <a:ext cx="1010729" cy="1010729"/>
        </a:xfrm>
        <a:prstGeom prst="ellipse">
          <a:avLst/>
        </a:prstGeom>
        <a:gradFill rotWithShape="0">
          <a:gsLst>
            <a:gs pos="0">
              <a:schemeClr val="accent3">
                <a:alpha val="50000"/>
                <a:hueOff val="4218849"/>
                <a:satOff val="-6330"/>
                <a:lumOff val="-1029"/>
                <a:alphaOff val="0"/>
                <a:shade val="51000"/>
                <a:satMod val="130000"/>
              </a:schemeClr>
            </a:gs>
            <a:gs pos="80000">
              <a:schemeClr val="accent3">
                <a:alpha val="50000"/>
                <a:hueOff val="4218849"/>
                <a:satOff val="-6330"/>
                <a:lumOff val="-1029"/>
                <a:alphaOff val="0"/>
                <a:shade val="93000"/>
                <a:satMod val="130000"/>
              </a:schemeClr>
            </a:gs>
            <a:gs pos="100000">
              <a:schemeClr val="accent3">
                <a:alpha val="50000"/>
                <a:hueOff val="4218849"/>
                <a:satOff val="-6330"/>
                <a:lumOff val="-10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多媒体技术应用</a:t>
          </a:r>
        </a:p>
      </dsp:txBody>
      <dsp:txXfrm>
        <a:off x="3623383" y="1464812"/>
        <a:ext cx="714693" cy="714693"/>
      </dsp:txXfrm>
    </dsp:sp>
    <dsp:sp modelId="{B0387A4E-5D65-4704-8A50-CAF965DFA600}">
      <dsp:nvSpPr>
        <dsp:cNvPr id="0" name=""/>
        <dsp:cNvSpPr/>
      </dsp:nvSpPr>
      <dsp:spPr>
        <a:xfrm>
          <a:off x="3089790" y="2247654"/>
          <a:ext cx="1010729" cy="1010729"/>
        </a:xfrm>
        <a:prstGeom prst="ellipse">
          <a:avLst/>
        </a:prstGeom>
        <a:gradFill rotWithShape="0">
          <a:gsLst>
            <a:gs pos="0">
              <a:schemeClr val="accent3">
                <a:alpha val="50000"/>
                <a:hueOff val="5625132"/>
                <a:satOff val="-8440"/>
                <a:lumOff val="-1373"/>
                <a:alphaOff val="0"/>
                <a:shade val="51000"/>
                <a:satMod val="130000"/>
              </a:schemeClr>
            </a:gs>
            <a:gs pos="80000">
              <a:schemeClr val="accent3">
                <a:alpha val="50000"/>
                <a:hueOff val="5625132"/>
                <a:satOff val="-8440"/>
                <a:lumOff val="-1373"/>
                <a:alphaOff val="0"/>
                <a:shade val="93000"/>
                <a:satMod val="130000"/>
              </a:schemeClr>
            </a:gs>
            <a:gs pos="100000">
              <a:schemeClr val="accent3">
                <a:alpha val="50000"/>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网络信息通信</a:t>
          </a:r>
        </a:p>
      </dsp:txBody>
      <dsp:txXfrm>
        <a:off x="3237808" y="2395672"/>
        <a:ext cx="714693" cy="714693"/>
      </dsp:txXfrm>
    </dsp:sp>
    <dsp:sp modelId="{CEEFF485-690D-4934-9D44-1B0BDF273FD6}">
      <dsp:nvSpPr>
        <dsp:cNvPr id="0" name=""/>
        <dsp:cNvSpPr/>
      </dsp:nvSpPr>
      <dsp:spPr>
        <a:xfrm>
          <a:off x="2158931" y="2633229"/>
          <a:ext cx="1010729" cy="1010729"/>
        </a:xfrm>
        <a:prstGeom prst="ellipse">
          <a:avLst/>
        </a:prstGeom>
        <a:gradFill rotWithShape="0">
          <a:gsLst>
            <a:gs pos="0">
              <a:schemeClr val="accent3">
                <a:alpha val="50000"/>
                <a:hueOff val="7031415"/>
                <a:satOff val="-10550"/>
                <a:lumOff val="-1716"/>
                <a:alphaOff val="0"/>
                <a:shade val="51000"/>
                <a:satMod val="130000"/>
              </a:schemeClr>
            </a:gs>
            <a:gs pos="80000">
              <a:schemeClr val="accent3">
                <a:alpha val="50000"/>
                <a:hueOff val="7031415"/>
                <a:satOff val="-10550"/>
                <a:lumOff val="-1716"/>
                <a:alphaOff val="0"/>
                <a:shade val="93000"/>
                <a:satMod val="130000"/>
              </a:schemeClr>
            </a:gs>
            <a:gs pos="100000">
              <a:schemeClr val="accent3">
                <a:alpha val="50000"/>
                <a:hueOff val="7031415"/>
                <a:satOff val="-10550"/>
                <a:lumOff val="-17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计算机辅助设计</a:t>
          </a:r>
        </a:p>
      </dsp:txBody>
      <dsp:txXfrm>
        <a:off x="2306949" y="2781247"/>
        <a:ext cx="714693" cy="714693"/>
      </dsp:txXfrm>
    </dsp:sp>
    <dsp:sp modelId="{DED2344C-C588-4281-80DD-EFD9D93B60EB}">
      <dsp:nvSpPr>
        <dsp:cNvPr id="0" name=""/>
        <dsp:cNvSpPr/>
      </dsp:nvSpPr>
      <dsp:spPr>
        <a:xfrm>
          <a:off x="1228071" y="2247654"/>
          <a:ext cx="1010729" cy="1010729"/>
        </a:xfrm>
        <a:prstGeom prst="ellipse">
          <a:avLst/>
        </a:prstGeom>
        <a:gradFill rotWithShape="0">
          <a:gsLst>
            <a:gs pos="0">
              <a:schemeClr val="accent3">
                <a:alpha val="50000"/>
                <a:hueOff val="8437698"/>
                <a:satOff val="-12660"/>
                <a:lumOff val="-2059"/>
                <a:alphaOff val="0"/>
                <a:shade val="51000"/>
                <a:satMod val="130000"/>
              </a:schemeClr>
            </a:gs>
            <a:gs pos="80000">
              <a:schemeClr val="accent3">
                <a:alpha val="50000"/>
                <a:hueOff val="8437698"/>
                <a:satOff val="-12660"/>
                <a:lumOff val="-2059"/>
                <a:alphaOff val="0"/>
                <a:shade val="93000"/>
                <a:satMod val="130000"/>
              </a:schemeClr>
            </a:gs>
            <a:gs pos="100000">
              <a:schemeClr val="accent3">
                <a:alpha val="50000"/>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过程自动控制</a:t>
          </a:r>
        </a:p>
      </dsp:txBody>
      <dsp:txXfrm>
        <a:off x="1376089" y="2395672"/>
        <a:ext cx="714693" cy="714693"/>
      </dsp:txXfrm>
    </dsp:sp>
    <dsp:sp modelId="{74536D87-D586-4245-B033-8A0176971467}">
      <dsp:nvSpPr>
        <dsp:cNvPr id="0" name=""/>
        <dsp:cNvSpPr/>
      </dsp:nvSpPr>
      <dsp:spPr>
        <a:xfrm>
          <a:off x="842497" y="1316794"/>
          <a:ext cx="1010729" cy="1010729"/>
        </a:xfrm>
        <a:prstGeom prst="ellipse">
          <a:avLst/>
        </a:prstGeom>
        <a:gradFill rotWithShape="0">
          <a:gsLst>
            <a:gs pos="0">
              <a:schemeClr val="accent3">
                <a:alpha val="50000"/>
                <a:hueOff val="9843981"/>
                <a:satOff val="-14770"/>
                <a:lumOff val="-2402"/>
                <a:alphaOff val="0"/>
                <a:shade val="51000"/>
                <a:satMod val="130000"/>
              </a:schemeClr>
            </a:gs>
            <a:gs pos="80000">
              <a:schemeClr val="accent3">
                <a:alpha val="50000"/>
                <a:hueOff val="9843981"/>
                <a:satOff val="-14770"/>
                <a:lumOff val="-2402"/>
                <a:alphaOff val="0"/>
                <a:shade val="93000"/>
                <a:satMod val="130000"/>
              </a:schemeClr>
            </a:gs>
            <a:gs pos="100000">
              <a:schemeClr val="accent3">
                <a:alpha val="50000"/>
                <a:hueOff val="9843981"/>
                <a:satOff val="-14770"/>
                <a:lumOff val="-24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嵌入式系统应用</a:t>
          </a:r>
        </a:p>
      </dsp:txBody>
      <dsp:txXfrm>
        <a:off x="990515" y="1464812"/>
        <a:ext cx="714693" cy="714693"/>
      </dsp:txXfrm>
    </dsp:sp>
    <dsp:sp modelId="{510F86CA-EA9A-4F36-A02C-3F095731C072}">
      <dsp:nvSpPr>
        <dsp:cNvPr id="0" name=""/>
        <dsp:cNvSpPr/>
      </dsp:nvSpPr>
      <dsp:spPr>
        <a:xfrm>
          <a:off x="1228071" y="385935"/>
          <a:ext cx="1010729" cy="1010729"/>
        </a:xfrm>
        <a:prstGeom prst="ellipse">
          <a:avLst/>
        </a:prstGeom>
        <a:gradFill rotWithShape="0">
          <a:gsLst>
            <a:gs pos="0">
              <a:schemeClr val="accent3">
                <a:alpha val="50000"/>
                <a:hueOff val="11250264"/>
                <a:satOff val="-16880"/>
                <a:lumOff val="-2745"/>
                <a:alphaOff val="0"/>
                <a:shade val="51000"/>
                <a:satMod val="130000"/>
              </a:schemeClr>
            </a:gs>
            <a:gs pos="80000">
              <a:schemeClr val="accent3">
                <a:alpha val="50000"/>
                <a:hueOff val="11250264"/>
                <a:satOff val="-16880"/>
                <a:lumOff val="-2745"/>
                <a:alphaOff val="0"/>
                <a:shade val="93000"/>
                <a:satMod val="130000"/>
              </a:schemeClr>
            </a:gs>
            <a:gs pos="100000">
              <a:schemeClr val="accent3">
                <a:alpha val="50000"/>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人工智能研究</a:t>
          </a:r>
        </a:p>
      </dsp:txBody>
      <dsp:txXfrm>
        <a:off x="1376089" y="533953"/>
        <a:ext cx="714693" cy="71469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汇聚文本"/>
  <dgm:desc val="用于显示合并为一个整体的多个步骤或部分。限制为一个包含文本的级别 1 形状，最多五个级别 2 形状。"/>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0723CD-E5E1-4C4A-92E4-4DED452983D2}" type="datetimeFigureOut">
              <a:rPr lang="zh-CN" altLang="en-US" smtClean="0"/>
              <a:pPr/>
              <a:t>2020/10/6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258E9E-D7F5-4511-B4E3-DDA8981E264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44F3A-4B03-4259-89B4-CF3089983383}" type="datetimeFigureOut">
              <a:rPr lang="zh-CN" altLang="en-US" smtClean="0"/>
              <a:pPr/>
              <a:t>2020/10/6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1BFC72-B13C-45D1-A277-D4138B7E509D}" type="slidenum">
              <a:rPr lang="zh-CN" altLang="en-US" smtClean="0"/>
              <a:pPr/>
              <a:t>‹#›</a:t>
            </a:fld>
            <a:endParaRPr lang="zh-CN" altLang="en-US"/>
          </a:p>
        </p:txBody>
      </p:sp>
    </p:spTree>
    <p:extLst>
      <p:ext uri="{BB962C8B-B14F-4D97-AF65-F5344CB8AC3E}">
        <p14:creationId xmlns:p14="http://schemas.microsoft.com/office/powerpoint/2010/main" val="366422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8397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1B4519-A238-4B9B-8298-0868D42A21CD}" type="slidenum">
              <a:rPr lang="zh-CN" altLang="en-US" smtClean="0">
                <a:ea typeface="宋体" charset="-122"/>
              </a:rPr>
              <a:pPr/>
              <a:t>2</a:t>
            </a:fld>
            <a:endParaRPr lang="zh-CN" altLang="en-US">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B88580-CD8C-458C-BA8B-77E1F8AAE7D8}" type="slidenum">
              <a:rPr lang="zh-CN" altLang="en-US"/>
              <a:pPr/>
              <a:t>101</a:t>
            </a:fld>
            <a:endParaRPr lang="en-US" altLang="zh-CN"/>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r>
              <a:rPr lang="zh-CN" altLang="en-US"/>
              <a:t>促使（美国）计算机协会（</a:t>
            </a:r>
            <a:r>
              <a:rPr lang="en-US" altLang="zh-CN"/>
              <a:t>Association for Computing Machinery</a:t>
            </a:r>
            <a:r>
              <a:rPr lang="zh-CN" altLang="en-US"/>
              <a:t>，简称</a:t>
            </a:r>
            <a:r>
              <a:rPr lang="en-US" altLang="zh-CN"/>
              <a:t>ACM</a:t>
            </a:r>
            <a:r>
              <a:rPr lang="zh-CN" altLang="en-US"/>
              <a:t>）和（美国）电气和电子工程师学会计算机分会（</a:t>
            </a:r>
            <a:r>
              <a:rPr lang="en-US" altLang="zh-CN"/>
              <a:t>Institute of Electrical and Electronics Engineers-Computer Society</a:t>
            </a:r>
            <a:r>
              <a:rPr lang="zh-CN" altLang="en-US"/>
              <a:t>，简称</a:t>
            </a:r>
            <a:r>
              <a:rPr lang="en-US" altLang="zh-CN"/>
              <a:t>IEEE-CS</a:t>
            </a:r>
            <a:r>
              <a:rPr lang="zh-CN" altLang="en-US"/>
              <a:t>）联手组成攻关组，开始用新的思维方式来理解计算学科。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p:spPr>
      </p:sp>
      <p:sp>
        <p:nvSpPr>
          <p:cNvPr id="8397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1B4519-A238-4B9B-8298-0868D42A21CD}" type="slidenum">
              <a:rPr lang="zh-CN" altLang="en-US" smtClean="0">
                <a:ea typeface="宋体" charset="-122"/>
              </a:rPr>
              <a:pPr/>
              <a:t>4</a:t>
            </a:fld>
            <a:endParaRPr lang="zh-CN" altLang="en-US">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p:spPr>
      </p:sp>
      <p:sp>
        <p:nvSpPr>
          <p:cNvPr id="8397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1B4519-A238-4B9B-8298-0868D42A21CD}" type="slidenum">
              <a:rPr lang="zh-CN" altLang="en-US" smtClean="0">
                <a:ea typeface="宋体" charset="-122"/>
              </a:rPr>
              <a:pPr/>
              <a:t>7</a:t>
            </a:fld>
            <a:endParaRPr lang="zh-CN" altLang="en-US">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b="1" i="0" u="none" strike="noStrike" kern="0" cap="none" spc="0" normalizeH="0" baseline="0" noProof="0" dirty="0">
                <a:ln>
                  <a:noFill/>
                </a:ln>
                <a:solidFill>
                  <a:srgbClr val="3333CC"/>
                </a:solidFill>
                <a:effectLst/>
                <a:uLnTx/>
                <a:uFillTx/>
                <a:latin typeface="Arial" charset="0"/>
              </a:rPr>
              <a:t>帕斯卡机械计算机 ，也称“</a:t>
            </a:r>
            <a:r>
              <a:rPr kumimoji="1" lang="en-US" altLang="zh-CN" sz="1200" b="1" i="1" u="none" strike="noStrike" kern="0" cap="none" spc="0" normalizeH="0" baseline="0" noProof="0" dirty="0" err="1">
                <a:ln>
                  <a:noFill/>
                </a:ln>
                <a:solidFill>
                  <a:srgbClr val="3333CC"/>
                </a:solidFill>
                <a:effectLst/>
                <a:uLnTx/>
                <a:uFillTx/>
                <a:latin typeface="Arial" charset="0"/>
              </a:rPr>
              <a:t>Pascaline</a:t>
            </a:r>
            <a:r>
              <a:rPr kumimoji="1" lang="en-US" altLang="zh-CN" sz="1200" b="1" i="0" u="none" strike="noStrike" kern="0" cap="none" spc="0" normalizeH="0" baseline="0" noProof="0" dirty="0">
                <a:ln>
                  <a:noFill/>
                </a:ln>
                <a:solidFill>
                  <a:srgbClr val="3333CC"/>
                </a:solidFill>
                <a:effectLst/>
                <a:uLnTx/>
                <a:uFillTx/>
                <a:latin typeface="Arial" charset="0"/>
              </a:rPr>
              <a:t>”</a:t>
            </a:r>
            <a:r>
              <a:rPr kumimoji="1" lang="zh-CN" altLang="en-US" sz="1200" b="1" i="0" u="none" strike="noStrike" kern="0" cap="none" spc="0" normalizeH="0" baseline="0" noProof="0" dirty="0">
                <a:ln>
                  <a:noFill/>
                </a:ln>
                <a:solidFill>
                  <a:srgbClr val="3333CC"/>
                </a:solidFill>
                <a:effectLst/>
                <a:uLnTx/>
                <a:uFillTx/>
                <a:latin typeface="Arial" charset="0"/>
              </a:rPr>
              <a:t>，</a:t>
            </a:r>
            <a:r>
              <a:rPr kumimoji="1" lang="en-US" altLang="zh-CN" sz="1200" b="1" i="0" u="none" strike="noStrike" kern="0" cap="none" spc="0" normalizeH="0" baseline="0" noProof="0" dirty="0">
                <a:ln>
                  <a:noFill/>
                </a:ln>
                <a:solidFill>
                  <a:srgbClr val="3333CC"/>
                </a:solidFill>
                <a:effectLst/>
                <a:uLnTx/>
                <a:uFillTx/>
                <a:latin typeface="Arial" charset="0"/>
              </a:rPr>
              <a:t>1642</a:t>
            </a:r>
            <a:r>
              <a:rPr kumimoji="1" lang="zh-CN" altLang="en-US" sz="1200" b="1" i="0" u="none" strike="noStrike" kern="0" cap="none" spc="0" normalizeH="0" baseline="0" noProof="0" dirty="0">
                <a:ln>
                  <a:noFill/>
                </a:ln>
                <a:solidFill>
                  <a:srgbClr val="3333CC"/>
                </a:solidFill>
                <a:effectLst/>
                <a:uLnTx/>
                <a:uFillTx/>
                <a:latin typeface="Arial" charset="0"/>
              </a:rPr>
              <a:t>由法国数学家 </a:t>
            </a:r>
            <a:r>
              <a:rPr kumimoji="1" lang="en-US" altLang="zh-CN" sz="1200" b="1" i="0" u="none" strike="noStrike" kern="0" cap="none" spc="0" normalizeH="0" baseline="0" noProof="0" dirty="0" err="1">
                <a:ln>
                  <a:noFill/>
                </a:ln>
                <a:solidFill>
                  <a:srgbClr val="3333CC"/>
                </a:solidFill>
                <a:effectLst/>
                <a:uLnTx/>
                <a:uFillTx/>
                <a:latin typeface="Arial" charset="0"/>
              </a:rPr>
              <a:t>Blaise</a:t>
            </a:r>
            <a:r>
              <a:rPr kumimoji="1" lang="en-US" altLang="zh-CN" sz="1200" b="1" i="0" u="none" strike="noStrike" kern="0" cap="none" spc="0" normalizeH="0" baseline="0" noProof="0" dirty="0">
                <a:ln>
                  <a:noFill/>
                </a:ln>
                <a:solidFill>
                  <a:srgbClr val="3333CC"/>
                </a:solidFill>
                <a:effectLst/>
                <a:uLnTx/>
                <a:uFillTx/>
                <a:latin typeface="Arial" charset="0"/>
              </a:rPr>
              <a:t> Pascal</a:t>
            </a:r>
            <a:r>
              <a:rPr kumimoji="1" lang="zh-CN" altLang="en-US" sz="1200" b="1" i="0" u="none" strike="noStrike" kern="0" cap="none" spc="0" normalizeH="0" baseline="0" noProof="0" dirty="0">
                <a:ln>
                  <a:noFill/>
                </a:ln>
                <a:solidFill>
                  <a:srgbClr val="3333CC"/>
                </a:solidFill>
                <a:effectLst/>
                <a:uLnTx/>
                <a:uFillTx/>
                <a:latin typeface="Arial" charset="0"/>
              </a:rPr>
              <a:t>发明。可对数字做加减法运算。</a:t>
            </a:r>
            <a:endParaRPr kumimoji="1" lang="en-US" altLang="zh-CN" sz="1200" b="1" i="0" u="none" strike="noStrike" kern="0" cap="none" spc="0" normalizeH="0" baseline="0" noProof="0" dirty="0">
              <a:ln>
                <a:noFill/>
              </a:ln>
              <a:solidFill>
                <a:srgbClr val="3333CC"/>
              </a:solidFill>
              <a:effectLst/>
              <a:uLnTx/>
              <a:uFillTx/>
              <a:latin typeface="Arial" charset="0"/>
            </a:endParaRPr>
          </a:p>
          <a:p>
            <a:r>
              <a:rPr lang="zh-CN" altLang="en-US" b="1" kern="0" dirty="0">
                <a:solidFill>
                  <a:srgbClr val="000000"/>
                </a:solidFill>
                <a:latin typeface="黑体" pitchFamily="49" charset="-122"/>
                <a:ea typeface="黑体" pitchFamily="49" charset="-122"/>
              </a:rPr>
              <a:t>巴贝奇</a:t>
            </a:r>
            <a:r>
              <a:rPr kumimoji="1" lang="en-US" altLang="zh-CN" sz="1200" b="1" dirty="0">
                <a:solidFill>
                  <a:srgbClr val="3333CC"/>
                </a:solidFill>
                <a:latin typeface="Arial" charset="0"/>
              </a:rPr>
              <a:t>1822</a:t>
            </a:r>
            <a:r>
              <a:rPr kumimoji="1" lang="zh-CN" altLang="en-US" sz="1200" b="1" dirty="0">
                <a:solidFill>
                  <a:srgbClr val="3333CC"/>
                </a:solidFill>
                <a:latin typeface="Arial" charset="0"/>
              </a:rPr>
              <a:t>年</a:t>
            </a:r>
            <a:r>
              <a:rPr kumimoji="1" lang="en-US" altLang="zh-CN" sz="1200" b="1" dirty="0">
                <a:solidFill>
                  <a:srgbClr val="3333CC"/>
                </a:solidFill>
                <a:latin typeface="Arial" charset="0"/>
              </a:rPr>
              <a:t>, </a:t>
            </a:r>
            <a:r>
              <a:rPr kumimoji="1" lang="zh-CN" altLang="en-US" sz="1200" b="1" dirty="0">
                <a:solidFill>
                  <a:srgbClr val="3333CC"/>
                </a:solidFill>
                <a:latin typeface="Arial" charset="0"/>
              </a:rPr>
              <a:t>设计了一台自动的机械计算器，也称差分引擎 “ </a:t>
            </a:r>
            <a:r>
              <a:rPr kumimoji="1" lang="en-US" altLang="zh-CN" sz="1200" b="1" dirty="0">
                <a:solidFill>
                  <a:srgbClr val="3333CC"/>
                </a:solidFill>
                <a:latin typeface="Arial" charset="0"/>
              </a:rPr>
              <a:t>(Difference Engine )”.</a:t>
            </a:r>
          </a:p>
          <a:p>
            <a:r>
              <a:rPr kumimoji="1" lang="en-US" altLang="zh-CN" sz="1200" b="1" dirty="0">
                <a:solidFill>
                  <a:srgbClr val="3333CC"/>
                </a:solidFill>
              </a:rPr>
              <a:t>1833, </a:t>
            </a:r>
            <a:r>
              <a:rPr kumimoji="1" lang="zh-CN" altLang="en-US" sz="1200" b="1" dirty="0">
                <a:solidFill>
                  <a:srgbClr val="3333CC"/>
                </a:solidFill>
              </a:rPr>
              <a:t>又开始设计可编程的自动机械数字计算机，也称分析引擎 “ </a:t>
            </a:r>
            <a:r>
              <a:rPr kumimoji="1" lang="en-US" altLang="zh-CN" sz="1200" b="1" dirty="0">
                <a:solidFill>
                  <a:srgbClr val="3333CC"/>
                </a:solidFill>
              </a:rPr>
              <a:t>(Analytical Engine )”</a:t>
            </a:r>
            <a:r>
              <a:rPr kumimoji="1" lang="zh-CN" altLang="en-US" sz="1200" b="1" dirty="0">
                <a:solidFill>
                  <a:srgbClr val="3333CC"/>
                </a:solidFill>
              </a:rPr>
              <a:t>。</a:t>
            </a:r>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a:latin typeface="Times New Roman" pitchFamily="18" charset="0"/>
                <a:ea typeface="黑体" pitchFamily="2" charset="-122"/>
              </a:rPr>
              <a:t>第一台电子计算机， </a:t>
            </a:r>
            <a:r>
              <a:rPr lang="en-US" altLang="zh-CN" sz="1200" b="1" i="1" dirty="0">
                <a:solidFill>
                  <a:srgbClr val="FF0000"/>
                </a:solidFill>
                <a:latin typeface="Times New Roman" pitchFamily="18" charset="0"/>
                <a:ea typeface="黑体" pitchFamily="2" charset="-122"/>
              </a:rPr>
              <a:t>Electronic Numerical Integrator And Calculator (ENIAC)</a:t>
            </a:r>
            <a:r>
              <a:rPr lang="en-US" altLang="zh-CN" sz="1200" b="1" dirty="0">
                <a:solidFill>
                  <a:srgbClr val="FF0000"/>
                </a:solidFill>
                <a:latin typeface="Times New Roman" pitchFamily="18" charset="0"/>
                <a:ea typeface="黑体" pitchFamily="2" charset="-122"/>
              </a:rPr>
              <a:t>, </a:t>
            </a:r>
            <a:r>
              <a:rPr lang="zh-CN" altLang="en-US" sz="1200" b="1" dirty="0">
                <a:latin typeface="Times New Roman" pitchFamily="18" charset="0"/>
                <a:ea typeface="黑体" pitchFamily="2" charset="-122"/>
              </a:rPr>
              <a:t>诞生于</a:t>
            </a:r>
            <a:r>
              <a:rPr lang="en-US" altLang="zh-CN" sz="1200" b="1" dirty="0">
                <a:latin typeface="Times New Roman" pitchFamily="18" charset="0"/>
                <a:ea typeface="黑体" pitchFamily="2" charset="-122"/>
              </a:rPr>
              <a:t>1946</a:t>
            </a:r>
            <a:r>
              <a:rPr lang="zh-CN" altLang="en-US" sz="1200" b="1" dirty="0">
                <a:latin typeface="Times New Roman" pitchFamily="18" charset="0"/>
                <a:ea typeface="黑体" pitchFamily="2" charset="-122"/>
              </a:rPr>
              <a:t>年，由莫奇利与埃克特设计</a:t>
            </a:r>
            <a:r>
              <a:rPr lang="en-US" altLang="zh-CN" sz="1200" b="1" dirty="0">
                <a:latin typeface="Times New Roman" pitchFamily="18" charset="0"/>
                <a:ea typeface="黑体" pitchFamily="2" charset="-122"/>
              </a:rPr>
              <a:t>.</a:t>
            </a:r>
          </a:p>
          <a:p>
            <a:r>
              <a:rPr lang="en-US" altLang="zh-CN" b="1" dirty="0"/>
              <a:t>ENIAC</a:t>
            </a:r>
            <a:r>
              <a:rPr lang="zh-CN" altLang="zh-CN" b="1" dirty="0"/>
              <a:t>火炮弹道计算</a:t>
            </a:r>
            <a:r>
              <a:rPr lang="en-US" altLang="zh-CN" b="1" dirty="0"/>
              <a:t>.</a:t>
            </a:r>
          </a:p>
          <a:p>
            <a:endParaRPr lang="en-US" altLang="zh-CN" b="1" dirty="0"/>
          </a:p>
          <a:p>
            <a:r>
              <a:rPr lang="zh-CN" altLang="en-US" sz="1200" b="1" dirty="0">
                <a:solidFill>
                  <a:srgbClr val="003399"/>
                </a:solidFill>
              </a:rPr>
              <a:t>编程</a:t>
            </a:r>
            <a:r>
              <a:rPr lang="en-US" altLang="zh-CN" sz="1200" b="1" dirty="0">
                <a:solidFill>
                  <a:srgbClr val="003399"/>
                </a:solidFill>
              </a:rPr>
              <a:t>: </a:t>
            </a:r>
            <a:r>
              <a:rPr lang="zh-CN" altLang="en-US" sz="1200" b="1" dirty="0">
                <a:solidFill>
                  <a:srgbClr val="003399"/>
                </a:solidFill>
              </a:rPr>
              <a:t>通过插孔和开关实现</a:t>
            </a:r>
            <a:br>
              <a:rPr lang="zh-CN" altLang="en-US" sz="1200" b="1" dirty="0">
                <a:solidFill>
                  <a:srgbClr val="003399"/>
                </a:solidFill>
              </a:rPr>
            </a:br>
            <a:r>
              <a:rPr lang="zh-CN" altLang="en-US" sz="1200" b="1" dirty="0">
                <a:solidFill>
                  <a:srgbClr val="003399"/>
                </a:solidFill>
              </a:rPr>
              <a:t>速度</a:t>
            </a:r>
            <a:r>
              <a:rPr lang="en-US" altLang="zh-CN" sz="1200" b="1" dirty="0">
                <a:solidFill>
                  <a:srgbClr val="003399"/>
                </a:solidFill>
              </a:rPr>
              <a:t>:   5,000 </a:t>
            </a:r>
            <a:r>
              <a:rPr lang="zh-CN" altLang="en-US" sz="1200" b="1" dirty="0">
                <a:solidFill>
                  <a:srgbClr val="003399"/>
                </a:solidFill>
              </a:rPr>
              <a:t>次</a:t>
            </a:r>
            <a:r>
              <a:rPr lang="en-US" altLang="zh-CN" sz="1200" b="1" dirty="0">
                <a:solidFill>
                  <a:srgbClr val="003399"/>
                </a:solidFill>
              </a:rPr>
              <a:t>/</a:t>
            </a:r>
            <a:r>
              <a:rPr lang="zh-CN" altLang="en-US" sz="1200" b="1" dirty="0">
                <a:solidFill>
                  <a:srgbClr val="003399"/>
                </a:solidFill>
              </a:rPr>
              <a:t>秒</a:t>
            </a:r>
            <a:br>
              <a:rPr lang="zh-CN" altLang="en-US" sz="1200" b="1" dirty="0">
                <a:solidFill>
                  <a:srgbClr val="003399"/>
                </a:solidFill>
              </a:rPr>
            </a:br>
            <a:r>
              <a:rPr lang="zh-CN" altLang="en-US" sz="1200" b="1" dirty="0">
                <a:solidFill>
                  <a:srgbClr val="003399"/>
                </a:solidFill>
              </a:rPr>
              <a:t>输入</a:t>
            </a:r>
            <a:r>
              <a:rPr lang="en-US" altLang="zh-CN" sz="1200" b="1" dirty="0">
                <a:solidFill>
                  <a:srgbClr val="003399"/>
                </a:solidFill>
              </a:rPr>
              <a:t>/</a:t>
            </a:r>
            <a:r>
              <a:rPr lang="zh-CN" altLang="en-US" sz="1200" b="1" dirty="0">
                <a:solidFill>
                  <a:srgbClr val="003399"/>
                </a:solidFill>
              </a:rPr>
              <a:t>输出</a:t>
            </a:r>
            <a:r>
              <a:rPr lang="en-US" altLang="zh-CN" sz="1200" b="1" dirty="0">
                <a:solidFill>
                  <a:srgbClr val="003399"/>
                </a:solidFill>
              </a:rPr>
              <a:t>: </a:t>
            </a:r>
            <a:r>
              <a:rPr lang="zh-CN" altLang="en-US" sz="1200" b="1" dirty="0">
                <a:solidFill>
                  <a:srgbClr val="003399"/>
                </a:solidFill>
              </a:rPr>
              <a:t>卡片</a:t>
            </a:r>
            <a:r>
              <a:rPr lang="en-US" altLang="zh-CN" sz="1200" b="1" dirty="0">
                <a:solidFill>
                  <a:srgbClr val="003399"/>
                </a:solidFill>
              </a:rPr>
              <a:t>, </a:t>
            </a:r>
            <a:r>
              <a:rPr lang="zh-CN" altLang="en-US" sz="1200" b="1" dirty="0">
                <a:solidFill>
                  <a:srgbClr val="003399"/>
                </a:solidFill>
              </a:rPr>
              <a:t>指示灯</a:t>
            </a:r>
            <a:r>
              <a:rPr lang="en-US" altLang="zh-CN" sz="1200" b="1" dirty="0">
                <a:solidFill>
                  <a:srgbClr val="003399"/>
                </a:solidFill>
              </a:rPr>
              <a:t>, </a:t>
            </a:r>
            <a:r>
              <a:rPr lang="zh-CN" altLang="en-US" sz="1200" b="1" dirty="0">
                <a:solidFill>
                  <a:srgbClr val="003399"/>
                </a:solidFill>
              </a:rPr>
              <a:t>开关</a:t>
            </a:r>
            <a:r>
              <a:rPr lang="en-US" altLang="zh-CN" sz="1200" b="1" dirty="0">
                <a:solidFill>
                  <a:srgbClr val="003399"/>
                </a:solidFill>
              </a:rPr>
              <a:t>, </a:t>
            </a:r>
            <a:r>
              <a:rPr lang="zh-CN" altLang="en-US" sz="1200" b="1" dirty="0">
                <a:solidFill>
                  <a:srgbClr val="003399"/>
                </a:solidFill>
              </a:rPr>
              <a:t>插孔</a:t>
            </a:r>
            <a:br>
              <a:rPr lang="zh-CN" altLang="en-US" sz="1200" b="1" dirty="0">
                <a:solidFill>
                  <a:srgbClr val="003399"/>
                </a:solidFill>
              </a:rPr>
            </a:br>
            <a:r>
              <a:rPr lang="zh-CN" altLang="en-US" sz="1200" b="1" dirty="0">
                <a:solidFill>
                  <a:srgbClr val="003399"/>
                </a:solidFill>
              </a:rPr>
              <a:t>空间</a:t>
            </a:r>
            <a:r>
              <a:rPr lang="en-US" altLang="zh-CN" sz="1200" b="1" dirty="0">
                <a:solidFill>
                  <a:srgbClr val="003399"/>
                </a:solidFill>
              </a:rPr>
              <a:t>:1,000 </a:t>
            </a:r>
            <a:r>
              <a:rPr lang="zh-CN" altLang="en-US" sz="1200" b="1" dirty="0">
                <a:solidFill>
                  <a:srgbClr val="003399"/>
                </a:solidFill>
              </a:rPr>
              <a:t>平方英尺</a:t>
            </a:r>
            <a:endParaRPr lang="zh-CN" altLang="en-US" dirty="0"/>
          </a:p>
        </p:txBody>
      </p:sp>
      <p:sp>
        <p:nvSpPr>
          <p:cNvPr id="4" name="灯片编号占位符 3"/>
          <p:cNvSpPr>
            <a:spLocks noGrp="1"/>
          </p:cNvSpPr>
          <p:nvPr>
            <p:ph type="sldNum" sz="quarter" idx="10"/>
          </p:nvPr>
        </p:nvSpPr>
        <p:spPr/>
        <p:txBody>
          <a:bodyPr/>
          <a:lstStyle/>
          <a:p>
            <a:fld id="{601BFC72-B13C-45D1-A277-D4138B7E509D}" type="slidenum">
              <a:rPr lang="zh-CN" altLang="en-US" smtClean="0"/>
              <a:pPr/>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3F53A2-02E1-4E61-B41D-4BDCE6499D3C}" type="slidenum">
              <a:rPr lang="zh-CN" altLang="en-US"/>
              <a:pPr/>
              <a:t>97</a:t>
            </a:fld>
            <a:endParaRPr lang="en-US" altLang="zh-CN"/>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r>
              <a:rPr lang="zh-CN" altLang="en-US"/>
              <a:t>促使（美国）计算机协会（</a:t>
            </a:r>
            <a:r>
              <a:rPr lang="en-US" altLang="zh-CN"/>
              <a:t>Association for Computing Machinery</a:t>
            </a:r>
            <a:r>
              <a:rPr lang="zh-CN" altLang="en-US"/>
              <a:t>，简称</a:t>
            </a:r>
            <a:r>
              <a:rPr lang="en-US" altLang="zh-CN"/>
              <a:t>ACM</a:t>
            </a:r>
            <a:r>
              <a:rPr lang="zh-CN" altLang="en-US"/>
              <a:t>）和（美国）电气和电子工程师学会计算机分会（</a:t>
            </a:r>
            <a:r>
              <a:rPr lang="en-US" altLang="zh-CN"/>
              <a:t>Institute of Electrical and Electronics Engineers-Computer Society</a:t>
            </a:r>
            <a:r>
              <a:rPr lang="zh-CN" altLang="en-US"/>
              <a:t>，简称</a:t>
            </a:r>
            <a:r>
              <a:rPr lang="en-US" altLang="zh-CN"/>
              <a:t>IEEE-CS</a:t>
            </a:r>
            <a:r>
              <a:rPr lang="zh-CN" altLang="en-US"/>
              <a:t>）联手组成攻关组，开始用新的思维方式来理解计算学科。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20E97-232D-4F2D-956F-730BEBEE9C17}" type="slidenum">
              <a:rPr lang="zh-CN" altLang="en-US"/>
              <a:pPr/>
              <a:t>98</a:t>
            </a:fld>
            <a:endParaRPr lang="en-US" altLang="zh-CN"/>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r>
              <a:rPr lang="zh-CN" altLang="en-US"/>
              <a:t>促使（美国）计算机协会（</a:t>
            </a:r>
            <a:r>
              <a:rPr lang="en-US" altLang="zh-CN"/>
              <a:t>Association for Computing Machinery</a:t>
            </a:r>
            <a:r>
              <a:rPr lang="zh-CN" altLang="en-US"/>
              <a:t>，简称</a:t>
            </a:r>
            <a:r>
              <a:rPr lang="en-US" altLang="zh-CN"/>
              <a:t>ACM</a:t>
            </a:r>
            <a:r>
              <a:rPr lang="zh-CN" altLang="en-US"/>
              <a:t>）和（美国）电气和电子工程师学会计算机分会（</a:t>
            </a:r>
            <a:r>
              <a:rPr lang="en-US" altLang="zh-CN"/>
              <a:t>Institute of Electrical and Electronics Engineers-Computer Society</a:t>
            </a:r>
            <a:r>
              <a:rPr lang="zh-CN" altLang="en-US"/>
              <a:t>，简称</a:t>
            </a:r>
            <a:r>
              <a:rPr lang="en-US" altLang="zh-CN"/>
              <a:t>IEEE-CS</a:t>
            </a:r>
            <a:r>
              <a:rPr lang="zh-CN" altLang="en-US"/>
              <a:t>）联手组成攻关组，开始用新的思维方式来理解计算学科。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708B5-425A-4EFE-B7F3-AC54FC83BA31}" type="slidenum">
              <a:rPr lang="zh-CN" altLang="en-US"/>
              <a:pPr/>
              <a:t>99</a:t>
            </a:fld>
            <a:endParaRPr lang="en-US" altLang="zh-CN"/>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r>
              <a:rPr lang="zh-CN" altLang="en-US"/>
              <a:t>促使（美国）计算机协会（</a:t>
            </a:r>
            <a:r>
              <a:rPr lang="en-US" altLang="zh-CN"/>
              <a:t>Association for Computing Machinery</a:t>
            </a:r>
            <a:r>
              <a:rPr lang="zh-CN" altLang="en-US"/>
              <a:t>，简称</a:t>
            </a:r>
            <a:r>
              <a:rPr lang="en-US" altLang="zh-CN"/>
              <a:t>ACM</a:t>
            </a:r>
            <a:r>
              <a:rPr lang="zh-CN" altLang="en-US"/>
              <a:t>）和（美国）电气和电子工程师学会计算机分会（</a:t>
            </a:r>
            <a:r>
              <a:rPr lang="en-US" altLang="zh-CN"/>
              <a:t>Institute of Electrical and Electronics Engineers-Computer Society</a:t>
            </a:r>
            <a:r>
              <a:rPr lang="zh-CN" altLang="en-US"/>
              <a:t>，简称</a:t>
            </a:r>
            <a:r>
              <a:rPr lang="en-US" altLang="zh-CN"/>
              <a:t>IEEE-CS</a:t>
            </a:r>
            <a:r>
              <a:rPr lang="zh-CN" altLang="en-US"/>
              <a:t>）联手组成攻关组，开始用新的思维方式来理解计算学科。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DB3049-267F-47BC-BD89-E77C345AA71F}" type="slidenum">
              <a:rPr lang="zh-CN" altLang="en-US"/>
              <a:pPr/>
              <a:t>100</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r>
              <a:rPr lang="zh-CN" altLang="en-US"/>
              <a:t>促使（美国）计算机协会（</a:t>
            </a:r>
            <a:r>
              <a:rPr lang="en-US" altLang="zh-CN"/>
              <a:t>Association for Computing Machinery</a:t>
            </a:r>
            <a:r>
              <a:rPr lang="zh-CN" altLang="en-US"/>
              <a:t>，简称</a:t>
            </a:r>
            <a:r>
              <a:rPr lang="en-US" altLang="zh-CN"/>
              <a:t>ACM</a:t>
            </a:r>
            <a:r>
              <a:rPr lang="zh-CN" altLang="en-US"/>
              <a:t>）和（美国）电气和电子工程师学会计算机分会（</a:t>
            </a:r>
            <a:r>
              <a:rPr lang="en-US" altLang="zh-CN"/>
              <a:t>Institute of Electrical and Electronics Engineers-Computer Society</a:t>
            </a:r>
            <a:r>
              <a:rPr lang="zh-CN" altLang="en-US"/>
              <a:t>，简称</a:t>
            </a:r>
            <a:r>
              <a:rPr lang="en-US" altLang="zh-CN"/>
              <a:t>IEEE-CS</a:t>
            </a:r>
            <a:r>
              <a:rPr lang="zh-CN" altLang="en-US"/>
              <a:t>）联手组成攻关组，开始用新的思维方式来理解计算学科。 </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3291829"/>
            <a:ext cx="7524328" cy="1887666"/>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2699791" y="5789"/>
            <a:ext cx="6444207" cy="3286038"/>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userDrawn="1"/>
        </p:nvSpPr>
        <p:spPr>
          <a:xfrm>
            <a:off x="-16497" y="-4476"/>
            <a:ext cx="4516489" cy="3296303"/>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userDrawn="1"/>
        </p:nvSpPr>
        <p:spPr>
          <a:xfrm flipH="1">
            <a:off x="6516216" y="3291829"/>
            <a:ext cx="2627782" cy="1852747"/>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337131" y="987574"/>
            <a:ext cx="7772400" cy="1102519"/>
          </a:xfrm>
        </p:spPr>
        <p:txBody>
          <a:bodyPr/>
          <a:lstStyle>
            <a:lvl1pPr>
              <a:defRPr>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1299592" y="3867894"/>
            <a:ext cx="6400800" cy="865973"/>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412171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312634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28239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相册封面">
    <p:spTree>
      <p:nvGrpSpPr>
        <p:cNvPr id="1" name=""/>
        <p:cNvGrpSpPr/>
        <p:nvPr/>
      </p:nvGrpSpPr>
      <p:grpSpPr>
        <a:xfrm>
          <a:off x="0" y="0"/>
          <a:ext cx="0" cy="0"/>
          <a:chOff x="0" y="0"/>
          <a:chExt cx="0" cy="0"/>
        </a:xfrm>
      </p:grpSpPr>
      <p:pic>
        <p:nvPicPr>
          <p:cNvPr id="6" name="Picture Placeholder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8458200" cy="5143500"/>
          </a:xfrm>
          <a:prstGeom prst="rect">
            <a:avLst/>
          </a:prstGeom>
        </p:spPr>
      </p:pic>
      <p:sp>
        <p:nvSpPr>
          <p:cNvPr id="11" name="Text Placeholder 10"/>
          <p:cNvSpPr>
            <a:spLocks noGrp="1"/>
          </p:cNvSpPr>
          <p:nvPr>
            <p:ph type="body" sz="quarter" idx="14" hasCustomPrompt="1"/>
          </p:nvPr>
        </p:nvSpPr>
        <p:spPr>
          <a:xfrm>
            <a:off x="2950957" y="893364"/>
            <a:ext cx="4937760" cy="737573"/>
          </a:xfrm>
          <a:solidFill>
            <a:schemeClr val="tx1">
              <a:lumMod val="95000"/>
              <a:lumOff val="5000"/>
              <a:alpha val="64000"/>
            </a:schemeClr>
          </a:solidFill>
          <a:ln w="38100" cmpd="dbl">
            <a:noFill/>
          </a:ln>
        </p:spPr>
        <p:txBody>
          <a:bodyPr tIns="137160" anchor="ctr" anchorCtr="0">
            <a:normAutofit/>
          </a:bodyPr>
          <a:lstStyle>
            <a:lvl1pPr algn="ctr" eaLnBrk="1" latinLnBrk="0" hangingPunct="1">
              <a:buNone/>
              <a:defRPr kumimoji="0" lang="zh-CN" sz="3200" b="1" baseline="0">
                <a:solidFill>
                  <a:schemeClr val="bg1"/>
                </a:solidFill>
              </a:defRPr>
            </a:lvl1pPr>
          </a:lstStyle>
          <a:p>
            <a:pPr lvl="0"/>
            <a:r>
              <a:rPr kumimoji="0" lang="zh-CN"/>
              <a:t>单击此处添加主标题</a:t>
            </a:r>
          </a:p>
        </p:txBody>
      </p:sp>
      <p:sp>
        <p:nvSpPr>
          <p:cNvPr id="7" name="Rectangle 6"/>
          <p:cNvSpPr/>
          <p:nvPr/>
        </p:nvSpPr>
        <p:spPr>
          <a:xfrm>
            <a:off x="2906973" y="857250"/>
            <a:ext cx="5029200" cy="80010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相册节">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2" name="Title 1"/>
          <p:cNvSpPr>
            <a:spLocks noGrp="1"/>
          </p:cNvSpPr>
          <p:nvPr>
            <p:ph type="title"/>
          </p:nvPr>
        </p:nvSpPr>
        <p:spPr>
          <a:xfrm>
            <a:off x="609600" y="3485131"/>
            <a:ext cx="7772400" cy="1021556"/>
          </a:xfrm>
        </p:spPr>
        <p:txBody>
          <a:bodyPr anchor="t"/>
          <a:lstStyle>
            <a:lvl1pPr algn="l" eaLnBrk="1" latinLnBrk="0" hangingPunct="1">
              <a:defRPr kumimoji="0" lang="zh-CN" sz="4000" b="1" cap="all">
                <a:solidFill>
                  <a:schemeClr val="tx1">
                    <a:lumMod val="85000"/>
                    <a:lumOff val="15000"/>
                  </a:schemeClr>
                </a:solidFill>
              </a:defRPr>
            </a:lvl1pPr>
          </a:lstStyle>
          <a:p>
            <a:pPr eaLnBrk="1" latinLnBrk="0" hangingPunct="1"/>
            <a:r>
              <a:rPr lang="zh-CN" altLang="en-US"/>
              <a:t>单击此处编辑母版标题样式</a:t>
            </a:r>
            <a:endParaRPr/>
          </a:p>
        </p:txBody>
      </p:sp>
      <p:sp>
        <p:nvSpPr>
          <p:cNvPr id="3" name="Text Placeholder 2"/>
          <p:cNvSpPr>
            <a:spLocks noGrp="1"/>
          </p:cNvSpPr>
          <p:nvPr>
            <p:ph type="body" idx="1"/>
          </p:nvPr>
        </p:nvSpPr>
        <p:spPr>
          <a:xfrm>
            <a:off x="609600" y="2359990"/>
            <a:ext cx="7772400" cy="1125140"/>
          </a:xfrm>
        </p:spPr>
        <p:txBody>
          <a:bodyPr anchor="b"/>
          <a:lstStyle>
            <a:lvl1pPr marL="0" indent="0" eaLnBrk="1" latinLnBrk="0" hangingPunct="1">
              <a:buNone/>
              <a:defRPr kumimoji="0" lang="zh-CN" sz="2000">
                <a:solidFill>
                  <a:schemeClr val="tx1">
                    <a:tint val="7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a:t>单击此处编辑母版文本样式</a:t>
            </a: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空白(带颜色)">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7"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横向(带标题)">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Rectangle 9"/>
          <p:cNvSpPr>
            <a:spLocks noGrp="1" noChangeAspect="1"/>
          </p:cNvSpPr>
          <p:nvPr>
            <p:ph type="pic" sz="quarter" idx="13"/>
          </p:nvPr>
        </p:nvSpPr>
        <p:spPr>
          <a:xfrm>
            <a:off x="533403" y="278092"/>
            <a:ext cx="8040013" cy="4522508"/>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Up 快照">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11" name="Rectangle 10"/>
          <p:cNvSpPr/>
          <p:nvPr/>
        </p:nvSpPr>
        <p:spPr>
          <a:xfrm rot="1223811">
            <a:off x="4598127" y="397916"/>
            <a:ext cx="2282441" cy="1850628"/>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7"/>
          <p:cNvSpPr>
            <a:spLocks noGrp="1"/>
          </p:cNvSpPr>
          <p:nvPr>
            <p:ph type="pic" sz="quarter" idx="15"/>
          </p:nvPr>
        </p:nvSpPr>
        <p:spPr>
          <a:xfrm rot="1223811">
            <a:off x="4794084" y="492778"/>
            <a:ext cx="2035690" cy="1434236"/>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20" name="Text Placeholder 13"/>
          <p:cNvSpPr>
            <a:spLocks noGrp="1"/>
          </p:cNvSpPr>
          <p:nvPr>
            <p:ph type="body" sz="quarter" idx="18" hasCustomPrompt="1"/>
          </p:nvPr>
        </p:nvSpPr>
        <p:spPr>
          <a:xfrm>
            <a:off x="457200" y="4457700"/>
            <a:ext cx="8204200" cy="342900"/>
          </a:xfrm>
        </p:spPr>
        <p:txBody>
          <a:bodyPr>
            <a:normAutofit/>
          </a:bodyPr>
          <a:lstStyle>
            <a:lvl1pPr eaLnBrk="1" latinLnBrk="0" hangingPunct="1">
              <a:buNone/>
              <a:defRPr kumimoji="0" lang="zh-CN" sz="2400" b="1" baseline="0">
                <a:solidFill>
                  <a:schemeClr val="tx1">
                    <a:lumMod val="75000"/>
                    <a:lumOff val="25000"/>
                  </a:schemeClr>
                </a:solidFill>
              </a:defRPr>
            </a:lvl1pPr>
          </a:lstStyle>
          <a:p>
            <a:pPr lvl="0"/>
            <a:r>
              <a:rPr kumimoji="0" lang="zh-CN"/>
              <a:t>单击此处添加标题</a:t>
            </a:r>
          </a:p>
        </p:txBody>
      </p:sp>
      <p:sp>
        <p:nvSpPr>
          <p:cNvPr id="6" name="Rectangle 5"/>
          <p:cNvSpPr/>
          <p:nvPr/>
        </p:nvSpPr>
        <p:spPr>
          <a:xfrm>
            <a:off x="533400" y="879111"/>
            <a:ext cx="3810000" cy="3111500"/>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8" name="Picture Placeholder 7"/>
          <p:cNvSpPr>
            <a:spLocks noGrp="1"/>
          </p:cNvSpPr>
          <p:nvPr>
            <p:ph type="pic" sz="quarter" idx="13"/>
          </p:nvPr>
        </p:nvSpPr>
        <p:spPr>
          <a:xfrm>
            <a:off x="780535" y="1079770"/>
            <a:ext cx="3346622" cy="2381250"/>
          </a:xfrm>
          <a:solidFill>
            <a:schemeClr val="tx1">
              <a:lumMod val="85000"/>
              <a:lumOff val="15000"/>
            </a:schemeClr>
          </a:solidFill>
        </p:spPr>
        <p:txBody>
          <a:bodyPr>
            <a:normAutofit/>
          </a:bodyPr>
          <a:lstStyle>
            <a:lvl1pPr algn="ctr" eaLnBrk="1" latinLnBrk="0" hangingPunct="1">
              <a:buNone/>
              <a:defRPr kumimoji="0" lang="zh-CN" sz="2200">
                <a:solidFill>
                  <a:schemeClr val="bg1"/>
                </a:solidFill>
              </a:defRPr>
            </a:lvl1pPr>
          </a:lstStyle>
          <a:p>
            <a:pPr eaLnBrk="1" latinLnBrk="0" hangingPunct="1"/>
            <a:r>
              <a:rPr lang="zh-CN" altLang="en-US"/>
              <a:t>单击图标添加图片</a:t>
            </a:r>
            <a:endParaRPr/>
          </a:p>
        </p:txBody>
      </p:sp>
      <p:sp>
        <p:nvSpPr>
          <p:cNvPr id="10" name="Text Placeholder 9"/>
          <p:cNvSpPr>
            <a:spLocks noGrp="1"/>
          </p:cNvSpPr>
          <p:nvPr>
            <p:ph type="body" sz="quarter" idx="14" hasCustomPrompt="1"/>
          </p:nvPr>
        </p:nvSpPr>
        <p:spPr>
          <a:xfrm>
            <a:off x="781050" y="3565795"/>
            <a:ext cx="3333750" cy="238125"/>
          </a:xfrm>
        </p:spPr>
        <p:txBody>
          <a:bodyPr>
            <a:noAutofit/>
          </a:bodyPr>
          <a:lstStyle>
            <a:lvl1pPr algn="ctr" eaLnBrk="1" latinLnBrk="0" hangingPunct="1">
              <a:buNone/>
              <a:defRPr kumimoji="0" lang="zh-CN" sz="1600" baseline="0">
                <a:solidFill>
                  <a:schemeClr val="tx1">
                    <a:lumMod val="65000"/>
                    <a:lumOff val="35000"/>
                  </a:schemeClr>
                </a:solidFill>
              </a:defRPr>
            </a:lvl1pPr>
          </a:lstStyle>
          <a:p>
            <a:pPr lvl="0"/>
            <a:r>
              <a:rPr kumimoji="0" lang="zh-CN"/>
              <a:t>单击此处添加短标题</a:t>
            </a:r>
          </a:p>
        </p:txBody>
      </p:sp>
      <p:sp>
        <p:nvSpPr>
          <p:cNvPr id="17" name="Rectangle 16"/>
          <p:cNvSpPr/>
          <p:nvPr/>
        </p:nvSpPr>
        <p:spPr>
          <a:xfrm>
            <a:off x="5985608" y="2157879"/>
            <a:ext cx="2624992" cy="2128372"/>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8" name="Picture Placeholder 7"/>
          <p:cNvSpPr>
            <a:spLocks noGrp="1"/>
          </p:cNvSpPr>
          <p:nvPr>
            <p:ph type="pic" sz="quarter" idx="17"/>
          </p:nvPr>
        </p:nvSpPr>
        <p:spPr>
          <a:xfrm>
            <a:off x="6137441" y="2260483"/>
            <a:ext cx="2341209" cy="1649489"/>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Up 幻灯胶片">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990602" y="1028700"/>
            <a:ext cx="4026757" cy="3028950"/>
          </a:xfrm>
          <a:prstGeom prst="rect">
            <a:avLst/>
          </a:prstGeom>
        </p:spPr>
      </p:pic>
      <p:sp>
        <p:nvSpPr>
          <p:cNvPr id="13" name="Picture Placeholder 12"/>
          <p:cNvSpPr>
            <a:spLocks noGrp="1"/>
          </p:cNvSpPr>
          <p:nvPr>
            <p:ph type="pic" sz="quarter" idx="13"/>
          </p:nvPr>
        </p:nvSpPr>
        <p:spPr>
          <a:xfrm>
            <a:off x="1592249" y="1777615"/>
            <a:ext cx="2804822" cy="1341285"/>
          </a:xfrm>
          <a:solidFill>
            <a:schemeClr val="tx1">
              <a:lumMod val="85000"/>
              <a:lumOff val="15000"/>
            </a:schemeClr>
          </a:solidFill>
        </p:spPr>
        <p:txBody>
          <a:bodyPr>
            <a:normAutofit/>
          </a:bodyPr>
          <a:lstStyle>
            <a:lvl1pPr algn="ctr" eaLnBrk="1" latinLnBrk="0" hangingPunct="1">
              <a:buNone/>
              <a:defRPr kumimoji="0" lang="zh-CN" sz="1400" baseline="0">
                <a:solidFill>
                  <a:schemeClr val="bg1"/>
                </a:solidFill>
              </a:defRPr>
            </a:lvl1pPr>
          </a:lstStyle>
          <a:p>
            <a:pPr eaLnBrk="1" latinLnBrk="0" hangingPunct="1"/>
            <a:r>
              <a:rPr lang="zh-CN" altLang="en-US"/>
              <a:t>单击图标添加图片</a:t>
            </a:r>
            <a:endParaRP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514352"/>
            <a:ext cx="2507224" cy="1885949"/>
          </a:xfrm>
          <a:prstGeom prst="rect">
            <a:avLst/>
          </a:prstGeom>
        </p:spPr>
      </p:pic>
      <p:sp>
        <p:nvSpPr>
          <p:cNvPr id="15" name="Picture Placeholder 12"/>
          <p:cNvSpPr>
            <a:spLocks noGrp="1"/>
          </p:cNvSpPr>
          <p:nvPr>
            <p:ph type="pic" sz="quarter" idx="14"/>
          </p:nvPr>
        </p:nvSpPr>
        <p:spPr>
          <a:xfrm>
            <a:off x="5706474" y="10287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2571752"/>
            <a:ext cx="2507224" cy="1885949"/>
          </a:xfrm>
          <a:prstGeom prst="rect">
            <a:avLst/>
          </a:prstGeom>
        </p:spPr>
      </p:pic>
      <p:sp>
        <p:nvSpPr>
          <p:cNvPr id="17" name="Picture Placeholder 12"/>
          <p:cNvSpPr>
            <a:spLocks noGrp="1"/>
          </p:cNvSpPr>
          <p:nvPr>
            <p:ph type="pic" sz="quarter" idx="15"/>
          </p:nvPr>
        </p:nvSpPr>
        <p:spPr>
          <a:xfrm>
            <a:off x="5706474" y="30861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sp>
        <p:nvSpPr>
          <p:cNvPr id="2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2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2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照片网格(带标题)">
    <p:spTree>
      <p:nvGrpSpPr>
        <p:cNvPr id="1" name=""/>
        <p:cNvGrpSpPr/>
        <p:nvPr/>
      </p:nvGrpSpPr>
      <p:grpSpPr>
        <a:xfrm>
          <a:off x="0" y="0"/>
          <a:ext cx="0" cy="0"/>
          <a:chOff x="0" y="0"/>
          <a:chExt cx="0" cy="0"/>
        </a:xfrm>
      </p:grpSpPr>
      <p:sp>
        <p:nvSpPr>
          <p:cNvPr id="65" name="Rectangle 64"/>
          <p:cNvSpPr/>
          <p:nvPr/>
        </p:nvSpPr>
        <p:spPr>
          <a:xfrm>
            <a:off x="46482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6"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CLICK TO ADD TITLE</a:t>
            </a:r>
          </a:p>
        </p:txBody>
      </p:sp>
      <p:sp>
        <p:nvSpPr>
          <p:cNvPr id="67"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3" name="Rectangle 32"/>
          <p:cNvSpPr/>
          <p:nvPr/>
        </p:nvSpPr>
        <p:spPr>
          <a:xfrm>
            <a:off x="46482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4"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35"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7" name="Rectangle 26"/>
          <p:cNvSpPr/>
          <p:nvPr/>
        </p:nvSpPr>
        <p:spPr>
          <a:xfrm>
            <a:off x="2286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11"/>
          <p:cNvSpPr>
            <a:spLocks noGrp="1"/>
          </p:cNvSpPr>
          <p:nvPr>
            <p:ph type="pic" sz="quarter" idx="13"/>
          </p:nvPr>
        </p:nvSpPr>
        <p:spPr>
          <a:xfrm>
            <a:off x="24384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4" name="Picture Placeholder 11"/>
          <p:cNvSpPr>
            <a:spLocks noGrp="1"/>
          </p:cNvSpPr>
          <p:nvPr>
            <p:ph type="pic" sz="quarter" idx="16"/>
          </p:nvPr>
        </p:nvSpPr>
        <p:spPr>
          <a:xfrm>
            <a:off x="68580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6"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29"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52" name="Rectangle 51"/>
          <p:cNvSpPr/>
          <p:nvPr/>
        </p:nvSpPr>
        <p:spPr>
          <a:xfrm>
            <a:off x="24408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3"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4"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5"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6"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57" name="Rectangle 56"/>
          <p:cNvSpPr/>
          <p:nvPr/>
        </p:nvSpPr>
        <p:spPr>
          <a:xfrm>
            <a:off x="68604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8"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9"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60" name="Rectangle 59"/>
          <p:cNvSpPr/>
          <p:nvPr/>
        </p:nvSpPr>
        <p:spPr>
          <a:xfrm>
            <a:off x="2286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1" name="Picture Placeholder 11"/>
          <p:cNvSpPr>
            <a:spLocks noGrp="1"/>
          </p:cNvSpPr>
          <p:nvPr>
            <p:ph type="pic" sz="quarter" idx="27"/>
          </p:nvPr>
        </p:nvSpPr>
        <p:spPr>
          <a:xfrm>
            <a:off x="24359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2" name="Picture Placeholder 11"/>
          <p:cNvSpPr>
            <a:spLocks noGrp="1"/>
          </p:cNvSpPr>
          <p:nvPr>
            <p:ph type="pic" sz="quarter" idx="28"/>
          </p:nvPr>
        </p:nvSpPr>
        <p:spPr>
          <a:xfrm>
            <a:off x="68555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3"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64"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8"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30"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31"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 混向栏">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6" name="Rectangle 7"/>
          <p:cNvSpPr>
            <a:spLocks noGrp="1"/>
          </p:cNvSpPr>
          <p:nvPr>
            <p:ph type="pic" sz="quarter" idx="14"/>
          </p:nvPr>
        </p:nvSpPr>
        <p:spPr>
          <a:xfrm>
            <a:off x="762003" y="193250"/>
            <a:ext cx="4481957" cy="4493051"/>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8"/>
          </p:nvPr>
        </p:nvSpPr>
        <p:spPr>
          <a:xfrm>
            <a:off x="5655441" y="193250"/>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2"/>
          </p:nvPr>
        </p:nvSpPr>
        <p:spPr>
          <a:xfrm>
            <a:off x="5655441" y="17716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3"/>
          </p:nvPr>
        </p:nvSpPr>
        <p:spPr>
          <a:xfrm>
            <a:off x="5655441" y="33718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5" name="Rectangle 14"/>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6" name="Straight Connector 15"/>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2991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相册节(带 3 纵栏)">
    <p:spTree>
      <p:nvGrpSpPr>
        <p:cNvPr id="1" name=""/>
        <p:cNvGrpSpPr/>
        <p:nvPr/>
      </p:nvGrpSpPr>
      <p:grpSpPr>
        <a:xfrm>
          <a:off x="0" y="0"/>
          <a:ext cx="0" cy="0"/>
          <a:chOff x="0" y="0"/>
          <a:chExt cx="0" cy="0"/>
        </a:xfrm>
      </p:grpSpPr>
      <p:sp>
        <p:nvSpPr>
          <p:cNvPr id="8" name="Rectangle 2"/>
          <p:cNvSpPr>
            <a:spLocks noGrp="1"/>
          </p:cNvSpPr>
          <p:nvPr>
            <p:ph type="title" hasCustomPrompt="1"/>
          </p:nvPr>
        </p:nvSpPr>
        <p:spPr>
          <a:xfrm>
            <a:off x="457200" y="2543175"/>
            <a:ext cx="7781730" cy="742950"/>
          </a:xfrm>
        </p:spPr>
        <p:txBody>
          <a:bodyPr vert="horz" bIns="0" anchor="b" anchorCtr="0">
            <a:normAutofit/>
          </a:bodyPr>
          <a:lstStyle>
            <a:lvl1pPr eaLnBrk="1" latinLnBrk="0" hangingPunct="1">
              <a:defRPr kumimoji="0" lang="zh-CN" sz="4400" b="1" baseline="0">
                <a:solidFill>
                  <a:srgbClr val="FC7500"/>
                </a:solidFill>
              </a:defRPr>
            </a:lvl1pPr>
            <a:extLst/>
          </a:lstStyle>
          <a:p>
            <a:r>
              <a:rPr kumimoji="0" lang="zh-CN"/>
              <a:t>单击此处添加节标题</a:t>
            </a:r>
          </a:p>
        </p:txBody>
      </p:sp>
      <p:sp>
        <p:nvSpPr>
          <p:cNvPr id="9" name="Rectangle 11"/>
          <p:cNvSpPr>
            <a:spLocks noGrp="1"/>
          </p:cNvSpPr>
          <p:nvPr>
            <p:ph type="body" sz="quarter" idx="14" hasCustomPrompt="1"/>
          </p:nvPr>
        </p:nvSpPr>
        <p:spPr>
          <a:xfrm>
            <a:off x="457200" y="3429000"/>
            <a:ext cx="7772400" cy="628650"/>
          </a:xfrm>
        </p:spPr>
        <p:txBody>
          <a:bodyPr vert="horz" tIns="0"/>
          <a:lstStyle>
            <a:lvl1pPr algn="ctr" eaLnBrk="1" latinLnBrk="0" hangingPunct="1">
              <a:buFontTx/>
              <a:buNone/>
              <a:defRPr kumimoji="0" lang="zh-CN" sz="1800">
                <a:solidFill>
                  <a:schemeClr val="tx1">
                    <a:lumMod val="75000"/>
                    <a:lumOff val="25000"/>
                  </a:schemeClr>
                </a:solidFill>
              </a:defRPr>
            </a:lvl1pPr>
            <a:extLst/>
          </a:lstStyle>
          <a:p>
            <a:pPr lvl="0"/>
            <a:r>
              <a:rPr kumimoji="0" lang="zh-CN"/>
              <a:t>单击此处添加副标题</a:t>
            </a:r>
          </a:p>
        </p:txBody>
      </p:sp>
      <p:sp>
        <p:nvSpPr>
          <p:cNvPr id="10" name="Rectangle 6"/>
          <p:cNvSpPr>
            <a:spLocks noGrp="1"/>
          </p:cNvSpPr>
          <p:nvPr>
            <p:ph type="pic" sz="quarter" idx="11"/>
          </p:nvPr>
        </p:nvSpPr>
        <p:spPr>
          <a:xfrm>
            <a:off x="490868"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1" name="Rectangle 6"/>
          <p:cNvSpPr>
            <a:spLocks noGrp="1"/>
          </p:cNvSpPr>
          <p:nvPr>
            <p:ph type="pic" sz="quarter" idx="15"/>
          </p:nvPr>
        </p:nvSpPr>
        <p:spPr>
          <a:xfrm>
            <a:off x="3179134"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2" name="Rectangle 6"/>
          <p:cNvSpPr>
            <a:spLocks noGrp="1"/>
          </p:cNvSpPr>
          <p:nvPr>
            <p:ph type="pic" sz="quarter" idx="16"/>
          </p:nvPr>
        </p:nvSpPr>
        <p:spPr>
          <a:xfrm>
            <a:off x="5867400"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9" name="Footer Placeholder 4"/>
          <p:cNvSpPr>
            <a:spLocks noGrp="1"/>
          </p:cNvSpPr>
          <p:nvPr>
            <p:ph type="ftr" sz="quarter" idx="17"/>
          </p:nvPr>
        </p:nvSpPr>
        <p:spPr>
          <a:xfrm>
            <a:off x="2971800" y="4914900"/>
            <a:ext cx="2895600" cy="228600"/>
          </a:xfrm>
          <a:prstGeom prst="rect">
            <a:avLst/>
          </a:prstGeom>
        </p:spPr>
        <p:txBody>
          <a:bodyPr/>
          <a:lstStyle/>
          <a:p>
            <a:endParaRPr lang="zh-CN" altLang="en-US"/>
          </a:p>
        </p:txBody>
      </p:sp>
      <p:sp>
        <p:nvSpPr>
          <p:cNvPr id="20"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21" name="Rectangle 20"/>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22" name="Straight Connector 21"/>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横向(带透明标题)">
    <p:spTree>
      <p:nvGrpSpPr>
        <p:cNvPr id="1" name=""/>
        <p:cNvGrpSpPr/>
        <p:nvPr/>
      </p:nvGrpSpPr>
      <p:grpSpPr>
        <a:xfrm>
          <a:off x="0" y="0"/>
          <a:ext cx="0" cy="0"/>
          <a:chOff x="0" y="0"/>
          <a:chExt cx="0" cy="0"/>
        </a:xfrm>
      </p:grpSpPr>
      <p:sp>
        <p:nvSpPr>
          <p:cNvPr id="6" name="Rectangle 9"/>
          <p:cNvSpPr>
            <a:spLocks noGrp="1" noChangeAspect="1"/>
          </p:cNvSpPr>
          <p:nvPr>
            <p:ph type="pic" sz="quarter" idx="14"/>
          </p:nvPr>
        </p:nvSpPr>
        <p:spPr>
          <a:xfrm>
            <a:off x="1143000" y="571500"/>
            <a:ext cx="6299200" cy="3543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11"/>
          <p:cNvSpPr/>
          <p:nvPr/>
        </p:nvSpPr>
        <p:spPr>
          <a:xfrm>
            <a:off x="1170166" y="4251960"/>
            <a:ext cx="6297434" cy="54864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5" name="Text Placeholder 14"/>
          <p:cNvSpPr>
            <a:spLocks noGrp="1"/>
          </p:cNvSpPr>
          <p:nvPr>
            <p:ph type="body" sz="quarter" idx="16" hasCustomPrompt="1"/>
          </p:nvPr>
        </p:nvSpPr>
        <p:spPr>
          <a:xfrm>
            <a:off x="1219202" y="4286250"/>
            <a:ext cx="6191693" cy="474478"/>
          </a:xfrm>
          <a:solidFill>
            <a:schemeClr val="tx1">
              <a:alpha val="35000"/>
            </a:schemeClr>
          </a:solidFill>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3000" b="1" kern="1200">
                <a:solidFill>
                  <a:schemeClr val="tx1">
                    <a:lumMod val="85000"/>
                    <a:lumOff val="15000"/>
                  </a:schemeClr>
                </a:solidFill>
                <a:latin typeface="Arial" pitchFamily="34" charset="0"/>
                <a:ea typeface="+mn-ea"/>
                <a:cs typeface="Arial" pitchFamily="34" charset="0"/>
              </a:defRPr>
            </a:lvl1pPr>
          </a:lstStyle>
          <a:p>
            <a:pPr lvl="0"/>
            <a:r>
              <a:rPr kumimoji="0" lang="zh-CN"/>
              <a:t>单击此处添加标题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9"/>
          <p:cNvSpPr>
            <a:spLocks noGrp="1" noChangeAspect="1"/>
          </p:cNvSpPr>
          <p:nvPr>
            <p:ph type="pic" sz="quarter" idx="14"/>
          </p:nvPr>
        </p:nvSpPr>
        <p:spPr>
          <a:xfrm>
            <a:off x="1244600" y="228600"/>
            <a:ext cx="6299200" cy="3543300"/>
          </a:xfrm>
          <a:solidFill>
            <a:schemeClr val="bg1">
              <a:lumMod val="95000"/>
            </a:schemeClr>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sz="2800">
                <a:solidFill>
                  <a:schemeClr val="tx1">
                    <a:lumMod val="50000"/>
                    <a:lumOff val="50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4" name="Text Placeholder 13"/>
          <p:cNvSpPr>
            <a:spLocks noGrp="1"/>
          </p:cNvSpPr>
          <p:nvPr>
            <p:ph type="body" sz="quarter" idx="15" hasCustomPrompt="1"/>
          </p:nvPr>
        </p:nvSpPr>
        <p:spPr>
          <a:xfrm>
            <a:off x="457200" y="3886200"/>
            <a:ext cx="7848600" cy="342900"/>
          </a:xfrm>
        </p:spPr>
        <p:txBody>
          <a:bodyPr>
            <a:normAutofit/>
          </a:bodyPr>
          <a:lstStyle>
            <a:lvl1pPr eaLnBrk="1" latinLnBrk="0" hangingPunct="1">
              <a:buNone/>
              <a:defRPr kumimoji="0" lang="zh-CN" sz="2400" b="1" baseline="0">
                <a:solidFill>
                  <a:srgbClr val="FC7500"/>
                </a:solidFill>
              </a:defRPr>
            </a:lvl1pPr>
          </a:lstStyle>
          <a:p>
            <a:pPr lvl="0"/>
            <a:r>
              <a:rPr kumimoji="0" lang="zh-CN"/>
              <a:t>单击此处添加标题</a:t>
            </a:r>
          </a:p>
        </p:txBody>
      </p:sp>
      <p:sp>
        <p:nvSpPr>
          <p:cNvPr id="16" name="Text Placeholder 15"/>
          <p:cNvSpPr>
            <a:spLocks noGrp="1"/>
          </p:cNvSpPr>
          <p:nvPr>
            <p:ph type="body" sz="quarter" idx="16" hasCustomPrompt="1"/>
          </p:nvPr>
        </p:nvSpPr>
        <p:spPr>
          <a:xfrm>
            <a:off x="457200" y="4286250"/>
            <a:ext cx="7848600" cy="514350"/>
          </a:xfrm>
        </p:spPr>
        <p:txBody>
          <a:bodyPr>
            <a:noAutofit/>
          </a:bodyPr>
          <a:lstStyle>
            <a:lvl1pPr eaLnBrk="1" latinLnBrk="0" hangingPunct="1">
              <a:buNone/>
              <a:defRPr kumimoji="0" lang="zh-CN" sz="1800" baseline="0">
                <a:solidFill>
                  <a:schemeClr val="tx1">
                    <a:lumMod val="75000"/>
                    <a:lumOff val="25000"/>
                  </a:schemeClr>
                </a:solidFill>
              </a:defRPr>
            </a:lvl1pPr>
          </a:lstStyle>
          <a:p>
            <a:pPr lvl="0"/>
            <a:r>
              <a:rPr kumimoji="0" lang="zh-CN"/>
              <a:t>单击此处添加文本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横向">
    <p:spTree>
      <p:nvGrpSpPr>
        <p:cNvPr id="1" name=""/>
        <p:cNvGrpSpPr/>
        <p:nvPr/>
      </p:nvGrpSpPr>
      <p:grpSpPr>
        <a:xfrm>
          <a:off x="0" y="0"/>
          <a:ext cx="0" cy="0"/>
          <a:chOff x="0" y="0"/>
          <a:chExt cx="0" cy="0"/>
        </a:xfrm>
      </p:grpSpPr>
      <p:sp>
        <p:nvSpPr>
          <p:cNvPr id="7" name="Rectangle 6"/>
          <p:cNvSpPr/>
          <p:nvPr/>
        </p:nvSpPr>
        <p:spPr>
          <a:xfrm>
            <a:off x="477079" y="171450"/>
            <a:ext cx="8189844" cy="4629150"/>
          </a:xfrm>
          <a:prstGeom prst="rect">
            <a:avLst/>
          </a:prstGeom>
          <a:noFill/>
          <a:ln w="117475" cmpd="thinThick">
            <a:solidFill>
              <a:srgbClr val="FC75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 name="Rectangle 9"/>
          <p:cNvSpPr>
            <a:spLocks noGrp="1" noChangeAspect="1"/>
          </p:cNvSpPr>
          <p:nvPr>
            <p:ph type="pic" sz="quarter" idx="13"/>
          </p:nvPr>
        </p:nvSpPr>
        <p:spPr>
          <a:xfrm>
            <a:off x="551997" y="224772"/>
            <a:ext cx="8040013" cy="4522508"/>
          </a:xfrm>
          <a:solidFill>
            <a:schemeClr val="bg1"/>
          </a:solidFill>
          <a:ln w="57150">
            <a:noFill/>
          </a:ln>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9" name="Footer Placeholder 4"/>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4512500" y="285750"/>
            <a:ext cx="3431353" cy="3431356"/>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857250" y="285750"/>
            <a:ext cx="3429000" cy="3429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Rectangle 7"/>
          <p:cNvSpPr>
            <a:spLocks noGrp="1"/>
          </p:cNvSpPr>
          <p:nvPr>
            <p:ph type="body" sz="quarter" idx="15" hasCustomPrompt="1"/>
          </p:nvPr>
        </p:nvSpPr>
        <p:spPr>
          <a:xfrm>
            <a:off x="838200" y="3886200"/>
            <a:ext cx="3476626"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9" name="Rectangle 7"/>
          <p:cNvSpPr>
            <a:spLocks noGrp="1"/>
          </p:cNvSpPr>
          <p:nvPr>
            <p:ph type="body" sz="quarter" idx="16" hasCustomPrompt="1"/>
          </p:nvPr>
        </p:nvSpPr>
        <p:spPr>
          <a:xfrm>
            <a:off x="4505326" y="3886200"/>
            <a:ext cx="3476625"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3"/>
          </p:nvPr>
        </p:nvSpPr>
        <p:spPr>
          <a:xfrm>
            <a:off x="48006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4572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Rectangle 7"/>
          <p:cNvSpPr>
            <a:spLocks noGrp="1"/>
          </p:cNvSpPr>
          <p:nvPr>
            <p:ph type="body" sz="quarter" idx="16" hasCustomPrompt="1"/>
          </p:nvPr>
        </p:nvSpPr>
        <p:spPr>
          <a:xfrm>
            <a:off x="457200" y="3086102"/>
            <a:ext cx="3962400"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sp>
        <p:nvSpPr>
          <p:cNvPr id="9" name="Rectangle 7"/>
          <p:cNvSpPr>
            <a:spLocks noGrp="1"/>
          </p:cNvSpPr>
          <p:nvPr>
            <p:ph type="body" sz="quarter" idx="17" hasCustomPrompt="1"/>
          </p:nvPr>
        </p:nvSpPr>
        <p:spPr>
          <a:xfrm>
            <a:off x="4800602" y="3086102"/>
            <a:ext cx="3990975"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grpSp>
        <p:nvGrpSpPr>
          <p:cNvPr id="10" name="Group 9"/>
          <p:cNvGrpSpPr/>
          <p:nvPr/>
        </p:nvGrpSpPr>
        <p:grpSpPr>
          <a:xfrm rot="5400000">
            <a:off x="4350774" y="350274"/>
            <a:ext cx="442452" cy="9144000"/>
            <a:chOff x="8524568" y="0"/>
            <a:chExt cx="589936" cy="6858000"/>
          </a:xfrm>
        </p:grpSpPr>
        <p:sp>
          <p:nvSpPr>
            <p:cNvPr id="11" name="Rectangle 10"/>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2" name="Straight Connector 11"/>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3"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14"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5"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2286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32004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Rectangle 8"/>
          <p:cNvSpPr>
            <a:spLocks noGrp="1" noChangeAspect="1"/>
          </p:cNvSpPr>
          <p:nvPr>
            <p:ph type="pic" sz="quarter" idx="15"/>
          </p:nvPr>
        </p:nvSpPr>
        <p:spPr>
          <a:xfrm>
            <a:off x="61722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6"/>
          <p:cNvSpPr>
            <a:spLocks noGrp="1"/>
          </p:cNvSpPr>
          <p:nvPr>
            <p:ph type="body" sz="quarter" idx="16" hasCustomPrompt="1"/>
          </p:nvPr>
        </p:nvSpPr>
        <p:spPr>
          <a:xfrm>
            <a:off x="2286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0" name="Rectangle 6"/>
          <p:cNvSpPr>
            <a:spLocks noGrp="1"/>
          </p:cNvSpPr>
          <p:nvPr>
            <p:ph type="body" sz="quarter" idx="17" hasCustomPrompt="1"/>
          </p:nvPr>
        </p:nvSpPr>
        <p:spPr>
          <a:xfrm>
            <a:off x="32004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1" name="Rectangle 6"/>
          <p:cNvSpPr>
            <a:spLocks noGrp="1"/>
          </p:cNvSpPr>
          <p:nvPr>
            <p:ph type="body" sz="quarter" idx="18" hasCustomPrompt="1"/>
          </p:nvPr>
        </p:nvSpPr>
        <p:spPr>
          <a:xfrm>
            <a:off x="61722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2" name="Group 11"/>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noChangeAspect="1"/>
          </p:cNvSpPr>
          <p:nvPr>
            <p:ph type="pic" sz="quarter" idx="13"/>
          </p:nvPr>
        </p:nvSpPr>
        <p:spPr>
          <a:xfrm>
            <a:off x="4741634"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558803"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Picture Placeholder 7"/>
          <p:cNvSpPr>
            <a:spLocks noGrp="1" noChangeAspect="1"/>
          </p:cNvSpPr>
          <p:nvPr>
            <p:ph type="pic" sz="quarter" idx="15"/>
          </p:nvPr>
        </p:nvSpPr>
        <p:spPr>
          <a:xfrm>
            <a:off x="4741634" y="26686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11"/>
          <p:cNvSpPr>
            <a:spLocks noGrp="1"/>
          </p:cNvSpPr>
          <p:nvPr>
            <p:ph type="body" sz="quarter" idx="16" hasCustomPrompt="1"/>
          </p:nvPr>
        </p:nvSpPr>
        <p:spPr>
          <a:xfrm>
            <a:off x="558803" y="266869"/>
            <a:ext cx="3792769" cy="2133433"/>
          </a:xfrm>
        </p:spPr>
        <p:txBody>
          <a:bodyPr anchor="b" anchorCtr="0">
            <a:noAutofit/>
          </a:bodyPr>
          <a:lstStyle>
            <a:lvl1pPr marL="0" marR="0" indent="0" algn="ctr" rtl="0" eaLnBrk="1" latinLnBrk="0" hangingPunct="1">
              <a:spcBef>
                <a:spcPct val="20000"/>
              </a:spcBef>
              <a:buFontTx/>
              <a:buNone/>
              <a:defRPr kumimoji="0" lang="zh-CN" sz="1800" b="1" baseline="0">
                <a:solidFill>
                  <a:schemeClr val="tx1">
                    <a:lumMod val="75000"/>
                    <a:lumOff val="25000"/>
                  </a:schemeClr>
                </a:solidFill>
                <a:latin typeface="+mn-lt"/>
                <a:ea typeface="+mn-ea"/>
                <a:cs typeface="+mn-cs"/>
              </a:defRPr>
            </a:lvl1pPr>
            <a:extLst/>
          </a:lstStyle>
          <a:p>
            <a:pPr lvl="0"/>
            <a:r>
              <a:rPr kumimoji="0" lang="zh-CN"/>
              <a:t>单击此处添加标题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混合全景">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4" name="Date Placeholder 3"/>
          <p:cNvSpPr>
            <a:spLocks noGrp="1"/>
          </p:cNvSpPr>
          <p:nvPr>
            <p:ph type="dt" sz="half" idx="10"/>
          </p:nvPr>
        </p:nvSpPr>
        <p:spPr>
          <a:xfrm>
            <a:off x="6096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00800" y="4914900"/>
            <a:ext cx="2057400" cy="228600"/>
          </a:xfrm>
        </p:spPr>
        <p:txBody>
          <a:bodyPr/>
          <a:lstStyle/>
          <a:p>
            <a:fld id="{DB6769B4-5047-4DE8-962E-21FF2E18E5B7}" type="slidenum">
              <a:rPr lang="zh-CN" altLang="en-US" smtClean="0"/>
              <a:pPr/>
              <a:t>‹#›</a:t>
            </a:fld>
            <a:endParaRPr lang="zh-CN" altLang="en-US"/>
          </a:p>
        </p:txBody>
      </p:sp>
      <p:sp>
        <p:nvSpPr>
          <p:cNvPr id="11" name="Picture Placeholder 10"/>
          <p:cNvSpPr>
            <a:spLocks noGrp="1"/>
          </p:cNvSpPr>
          <p:nvPr>
            <p:ph type="pic" sz="quarter" idx="13"/>
          </p:nvPr>
        </p:nvSpPr>
        <p:spPr>
          <a:xfrm>
            <a:off x="592392" y="444294"/>
            <a:ext cx="7391400" cy="1714500"/>
          </a:xfrm>
          <a:solidFill>
            <a:srgbClr val="F0F0F0"/>
          </a:solidFill>
          <a:ln w="57150">
            <a:solidFill>
              <a:schemeClr val="bg1"/>
            </a:solidFill>
          </a:ln>
          <a:effectLst>
            <a:outerShdw dist="38100" dir="2700000" algn="tl" rotWithShape="0">
              <a:prstClr val="black">
                <a:alpha val="17000"/>
              </a:prstClr>
            </a:outerShdw>
          </a:effectLst>
        </p:spPr>
        <p:txBody>
          <a:bodyPr>
            <a:normAutofit/>
          </a:bodyPr>
          <a:lstStyle>
            <a:lvl1pPr algn="ctr" eaLnBrk="1" latinLnBrk="0" hangingPunct="1">
              <a:buNone/>
              <a:defRPr kumimoji="0" lang="zh-CN" sz="2400">
                <a:solidFill>
                  <a:schemeClr val="tx1">
                    <a:lumMod val="65000"/>
                    <a:lumOff val="35000"/>
                  </a:schemeClr>
                </a:solidFill>
              </a:defRPr>
            </a:lvl1pPr>
          </a:lstStyle>
          <a:p>
            <a:pPr eaLnBrk="1" latinLnBrk="0" hangingPunct="1"/>
            <a:r>
              <a:rPr lang="zh-CN" altLang="en-US"/>
              <a:t>单击图标添加图片</a:t>
            </a:r>
            <a:endParaRPr/>
          </a:p>
        </p:txBody>
      </p:sp>
      <p:sp>
        <p:nvSpPr>
          <p:cNvPr id="13" name="Picture Placeholder 12"/>
          <p:cNvSpPr>
            <a:spLocks noGrp="1"/>
          </p:cNvSpPr>
          <p:nvPr>
            <p:ph type="pic" sz="quarter" idx="14"/>
          </p:nvPr>
        </p:nvSpPr>
        <p:spPr>
          <a:xfrm>
            <a:off x="609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4" name="Picture Placeholder 12"/>
          <p:cNvSpPr>
            <a:spLocks noGrp="1"/>
          </p:cNvSpPr>
          <p:nvPr>
            <p:ph type="pic" sz="quarter" idx="15"/>
          </p:nvPr>
        </p:nvSpPr>
        <p:spPr>
          <a:xfrm>
            <a:off x="3276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6" name="Text Placeholder 15"/>
          <p:cNvSpPr>
            <a:spLocks noGrp="1"/>
          </p:cNvSpPr>
          <p:nvPr>
            <p:ph type="body" sz="quarter" idx="16" hasCustomPrompt="1"/>
          </p:nvPr>
        </p:nvSpPr>
        <p:spPr>
          <a:xfrm>
            <a:off x="5791200" y="2514600"/>
            <a:ext cx="2286000" cy="285750"/>
          </a:xfrm>
        </p:spPr>
        <p:txBody>
          <a:bodyPr>
            <a:normAutofit/>
          </a:bodyPr>
          <a:lstStyle>
            <a:lvl1pPr eaLnBrk="1" latinLnBrk="0" hangingPunct="1">
              <a:buNone/>
              <a:defRPr kumimoji="0" lang="zh-CN" sz="1800" b="1" baseline="0">
                <a:solidFill>
                  <a:srgbClr val="FC7500"/>
                </a:solidFill>
              </a:defRPr>
            </a:lvl1pPr>
          </a:lstStyle>
          <a:p>
            <a:pPr lvl="0"/>
            <a:r>
              <a:rPr kumimoji="0" lang="zh-CN"/>
              <a:t>单击此处添加标题</a:t>
            </a:r>
          </a:p>
        </p:txBody>
      </p:sp>
      <p:sp>
        <p:nvSpPr>
          <p:cNvPr id="18" name="Text Placeholder 17"/>
          <p:cNvSpPr>
            <a:spLocks noGrp="1"/>
          </p:cNvSpPr>
          <p:nvPr>
            <p:ph type="body" sz="quarter" idx="17" hasCustomPrompt="1"/>
          </p:nvPr>
        </p:nvSpPr>
        <p:spPr>
          <a:xfrm>
            <a:off x="5791200" y="2914650"/>
            <a:ext cx="2286000" cy="1314450"/>
          </a:xfrm>
        </p:spPr>
        <p:txBody>
          <a:bodyPr>
            <a:normAutofit/>
          </a:bodyPr>
          <a:lstStyle>
            <a:lvl1pPr eaLnBrk="1" latinLnBrk="0" hangingPunct="1">
              <a:buNone/>
              <a:defRPr kumimoji="0" lang="zh-CN" sz="1800">
                <a:solidFill>
                  <a:schemeClr val="tx1">
                    <a:lumMod val="75000"/>
                    <a:lumOff val="25000"/>
                  </a:schemeClr>
                </a:solidFill>
              </a:defRPr>
            </a:lvl1pPr>
          </a:lstStyle>
          <a:p>
            <a:pPr lvl="0"/>
            <a:r>
              <a:rPr kumimoji="0" lang="zh-CN"/>
              <a:t>单击此处添加从属文本</a:t>
            </a:r>
          </a:p>
        </p:txBody>
      </p:sp>
      <p:sp>
        <p:nvSpPr>
          <p:cNvPr id="12" name="Rectangle 11"/>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纵栏(带彩色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098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098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527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482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400497" y="971550"/>
            <a:ext cx="1676400" cy="1428750"/>
          </a:xfrm>
          <a:solidFill>
            <a:srgbClr val="91BED4"/>
          </a:solidFill>
        </p:spPr>
        <p:txBody>
          <a:bodyPr anchor="b" anchorCtr="0">
            <a:noAutofit/>
          </a:bodyPr>
          <a:lstStyle>
            <a:lvl1pPr marL="0" marR="0" indent="0" algn="r" rtl="0" eaLnBrk="1" latinLnBrk="0" hangingPunct="1">
              <a:spcBef>
                <a:spcPct val="20000"/>
              </a:spcBef>
              <a:buFontTx/>
              <a:buNone/>
              <a:defRPr kumimoji="0" lang="zh-CN" sz="1600" baseline="0">
                <a:solidFill>
                  <a:schemeClr val="bg1"/>
                </a:solidFill>
                <a:latin typeface="+mn-lt"/>
                <a:ea typeface="+mn-ea"/>
                <a:cs typeface="+mn-cs"/>
              </a:defRPr>
            </a:lvl1pPr>
            <a:extLst/>
          </a:lstStyle>
          <a:p>
            <a:pPr lvl="0"/>
            <a:r>
              <a:rPr kumimoji="0" lang="zh-CN"/>
              <a:t>单击此处添加标题</a:t>
            </a:r>
          </a:p>
        </p:txBody>
      </p:sp>
      <p:sp>
        <p:nvSpPr>
          <p:cNvPr id="11" name="Rectangle 7"/>
          <p:cNvSpPr>
            <a:spLocks noGrp="1"/>
          </p:cNvSpPr>
          <p:nvPr>
            <p:ph type="body" sz="quarter" idx="29" hasCustomPrompt="1"/>
          </p:nvPr>
        </p:nvSpPr>
        <p:spPr>
          <a:xfrm>
            <a:off x="7086600" y="971550"/>
            <a:ext cx="1676400" cy="1428750"/>
          </a:xfrm>
          <a:solidFill>
            <a:srgbClr val="FC7500"/>
          </a:solidFill>
        </p:spPr>
        <p:txBody>
          <a:bodyPr anchor="b"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400497" y="2514600"/>
            <a:ext cx="1676400" cy="1428750"/>
          </a:xfrm>
          <a:solidFill>
            <a:srgbClr val="FC7500"/>
          </a:solidFill>
        </p:spPr>
        <p:txBody>
          <a:bodyPr anchor="t" anchorCtr="0"/>
          <a:lstStyle>
            <a:lvl1pPr marL="0" marR="0" indent="0" algn="r"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2514600"/>
            <a:ext cx="1676400" cy="1428750"/>
          </a:xfrm>
          <a:solidFill>
            <a:srgbClr val="91BED4"/>
          </a:solidFill>
        </p:spPr>
        <p:txBody>
          <a:bodyPr anchor="t"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32575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纵栏(带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479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479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908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863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342900" y="942975"/>
            <a:ext cx="1676400" cy="1428750"/>
          </a:xfrm>
          <a:noFill/>
        </p:spPr>
        <p:txBody>
          <a:bodyPr anchor="b" anchorCtr="0">
            <a:noAutofit/>
          </a:bodyPr>
          <a:lstStyle>
            <a:lvl1pPr marL="0" marR="0" indent="0" algn="r" rtl="0" eaLnBrk="1" latinLnBrk="0" hangingPunct="1">
              <a:spcBef>
                <a:spcPct val="20000"/>
              </a:spcBef>
              <a:buFontTx/>
              <a:buNone/>
              <a:defRPr kumimoji="0" lang="zh-CN" sz="1600" baseline="0">
                <a:solidFill>
                  <a:schemeClr val="tx1">
                    <a:lumMod val="50000"/>
                    <a:lumOff val="50000"/>
                  </a:schemeClr>
                </a:solidFill>
                <a:latin typeface="+mn-lt"/>
                <a:ea typeface="+mn-ea"/>
                <a:cs typeface="+mn-cs"/>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342900" y="2514600"/>
            <a:ext cx="1676400" cy="1428750"/>
          </a:xfrm>
          <a:noFill/>
        </p:spPr>
        <p:txBody>
          <a:bodyPr anchor="t" anchorCtr="0"/>
          <a:lstStyle>
            <a:lvl1pPr marL="0" marR="0" indent="0" algn="r"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124700" y="2514600"/>
            <a:ext cx="1676400" cy="1428750"/>
          </a:xfrm>
          <a:noFill/>
        </p:spPr>
        <p:txBody>
          <a:bodyPr anchor="t"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4" name="Rectangle 7"/>
          <p:cNvSpPr>
            <a:spLocks noGrp="1"/>
          </p:cNvSpPr>
          <p:nvPr>
            <p:ph type="body" sz="quarter" idx="31" hasCustomPrompt="1"/>
          </p:nvPr>
        </p:nvSpPr>
        <p:spPr>
          <a:xfrm>
            <a:off x="7124700" y="942975"/>
            <a:ext cx="1676400" cy="1428750"/>
          </a:xfrm>
        </p:spPr>
        <p:txBody>
          <a:bodyPr anchor="b"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纵栏(带标题和大标题)">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2286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31"/>
          </p:nvPr>
        </p:nvSpPr>
        <p:spPr>
          <a:xfrm>
            <a:off x="46228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30"/>
          </p:nvPr>
        </p:nvSpPr>
        <p:spPr>
          <a:xfrm>
            <a:off x="242526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32"/>
          </p:nvPr>
        </p:nvSpPr>
        <p:spPr>
          <a:xfrm>
            <a:off x="6816366"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29" hasCustomPrompt="1"/>
          </p:nvPr>
        </p:nvSpPr>
        <p:spPr>
          <a:xfrm>
            <a:off x="228600" y="2800349"/>
            <a:ext cx="8610600" cy="342900"/>
          </a:xfrm>
        </p:spPr>
        <p:txBody>
          <a:bodyPr anchor="t" anchorCtr="0">
            <a:noAutofit/>
          </a:bodyPr>
          <a:lstStyle>
            <a:lvl1pPr marL="0" marR="0" indent="0" algn="l" eaLnBrk="1" latinLnBrk="0" hangingPunct="1">
              <a:buFontTx/>
              <a:buNone/>
              <a:defRPr kumimoji="0" lang="zh-CN" sz="2600" b="1" baseline="0">
                <a:solidFill>
                  <a:srgbClr val="FC7500"/>
                </a:solidFill>
              </a:defRPr>
            </a:lvl1pPr>
            <a:extLst/>
          </a:lstStyle>
          <a:p>
            <a:pPr lvl="0"/>
            <a:r>
              <a:rPr kumimoji="0" lang="zh-CN"/>
              <a:t>单击此处添加标题样式</a:t>
            </a:r>
          </a:p>
        </p:txBody>
      </p:sp>
      <p:sp>
        <p:nvSpPr>
          <p:cNvPr id="12" name="Text Placeholder 11"/>
          <p:cNvSpPr>
            <a:spLocks noGrp="1"/>
          </p:cNvSpPr>
          <p:nvPr>
            <p:ph type="body" sz="quarter" idx="33" hasCustomPrompt="1"/>
          </p:nvPr>
        </p:nvSpPr>
        <p:spPr>
          <a:xfrm>
            <a:off x="228600" y="3257549"/>
            <a:ext cx="8610600" cy="1200150"/>
          </a:xfrm>
        </p:spPr>
        <p:txBody>
          <a:bodyPr>
            <a:normAutofit/>
          </a:bodyPr>
          <a:lstStyle>
            <a:lvl1pPr eaLnBrk="1" latinLnBrk="0" hangingPunct="1">
              <a:buNone/>
              <a:defRPr kumimoji="0" lang="zh-CN" sz="2000">
                <a:solidFill>
                  <a:schemeClr val="tx1">
                    <a:lumMod val="75000"/>
                    <a:lumOff val="25000"/>
                  </a:schemeClr>
                </a:solidFill>
              </a:defRPr>
            </a:lvl1pPr>
          </a:lstStyle>
          <a:p>
            <a:pPr lvl="0"/>
            <a:r>
              <a:rPr kumimoji="0" lang="zh-CN"/>
              <a:t>单击此处添加标题文本</a:t>
            </a:r>
          </a:p>
        </p:txBody>
      </p:sp>
      <p:grpSp>
        <p:nvGrpSpPr>
          <p:cNvPr id="11" name="Group 10"/>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栏: 3 横栏和 2 纵栏">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609600" y="2610374"/>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17"/>
          </p:nvPr>
        </p:nvSpPr>
        <p:spPr>
          <a:xfrm>
            <a:off x="2881448" y="171451"/>
            <a:ext cx="5259410" cy="295841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26"/>
          </p:nvPr>
        </p:nvSpPr>
        <p:spPr>
          <a:xfrm>
            <a:off x="609600" y="171452"/>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7"/>
          </p:nvPr>
        </p:nvSpPr>
        <p:spPr>
          <a:xfrm>
            <a:off x="5799895" y="3422481"/>
            <a:ext cx="2429706"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noChangeAspect="1"/>
          </p:cNvSpPr>
          <p:nvPr>
            <p:ph type="pic" sz="quarter" idx="28"/>
          </p:nvPr>
        </p:nvSpPr>
        <p:spPr>
          <a:xfrm>
            <a:off x="2895600" y="3422481"/>
            <a:ext cx="2512020"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1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栏: 2 横栏和 3 纵栏">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10" name="Rectangle 7"/>
          <p:cNvSpPr>
            <a:spLocks noGrp="1"/>
          </p:cNvSpPr>
          <p:nvPr>
            <p:ph type="pic" sz="quarter" idx="26"/>
          </p:nvPr>
        </p:nvSpPr>
        <p:spPr>
          <a:xfrm>
            <a:off x="5291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1" name="Rectangle 7"/>
          <p:cNvSpPr>
            <a:spLocks noGrp="1"/>
          </p:cNvSpPr>
          <p:nvPr>
            <p:ph type="pic" sz="quarter" idx="29"/>
          </p:nvPr>
        </p:nvSpPr>
        <p:spPr>
          <a:xfrm>
            <a:off x="511374"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Font typeface="Arial" pitchFamily="34" charset="0"/>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Rectangle 7"/>
          <p:cNvSpPr>
            <a:spLocks noGrp="1"/>
          </p:cNvSpPr>
          <p:nvPr>
            <p:ph type="pic" sz="quarter" idx="30"/>
          </p:nvPr>
        </p:nvSpPr>
        <p:spPr>
          <a:xfrm>
            <a:off x="4780700"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Rectangle 7"/>
          <p:cNvSpPr>
            <a:spLocks noGrp="1"/>
          </p:cNvSpPr>
          <p:nvPr>
            <p:ph type="pic" sz="quarter" idx="27"/>
          </p:nvPr>
        </p:nvSpPr>
        <p:spPr>
          <a:xfrm>
            <a:off x="33104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4" name="Rectangle 7"/>
          <p:cNvSpPr>
            <a:spLocks noGrp="1"/>
          </p:cNvSpPr>
          <p:nvPr>
            <p:ph type="pic" sz="quarter" idx="28"/>
          </p:nvPr>
        </p:nvSpPr>
        <p:spPr>
          <a:xfrm>
            <a:off x="60917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照片网格(带彩色标题)">
    <p:spTree>
      <p:nvGrpSpPr>
        <p:cNvPr id="1" name=""/>
        <p:cNvGrpSpPr/>
        <p:nvPr/>
      </p:nvGrpSpPr>
      <p:grpSpPr>
        <a:xfrm>
          <a:off x="0" y="0"/>
          <a:ext cx="0" cy="0"/>
          <a:chOff x="0" y="0"/>
          <a:chExt cx="0" cy="0"/>
        </a:xfrm>
      </p:grpSpPr>
      <p:sp>
        <p:nvSpPr>
          <p:cNvPr id="51" name="Rectangle 50"/>
          <p:cNvSpPr/>
          <p:nvPr/>
        </p:nvSpPr>
        <p:spPr>
          <a:xfrm>
            <a:off x="4648200" y="34186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2"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53"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5" name="Rectangle 34"/>
          <p:cNvSpPr/>
          <p:nvPr/>
        </p:nvSpPr>
        <p:spPr>
          <a:xfrm>
            <a:off x="4648200" y="2182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6"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37"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0" name="Rectangle 29"/>
          <p:cNvSpPr/>
          <p:nvPr/>
        </p:nvSpPr>
        <p:spPr>
          <a:xfrm>
            <a:off x="228600" y="2182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sp>
        <p:nvSpPr>
          <p:cNvPr id="31" name="Picture Placeholder 11"/>
          <p:cNvSpPr>
            <a:spLocks noGrp="1"/>
          </p:cNvSpPr>
          <p:nvPr>
            <p:ph type="pic" sz="quarter" idx="13"/>
          </p:nvPr>
        </p:nvSpPr>
        <p:spPr>
          <a:xfrm>
            <a:off x="2435942" y="221456"/>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2" name="Picture Placeholder 11"/>
          <p:cNvSpPr>
            <a:spLocks noGrp="1"/>
          </p:cNvSpPr>
          <p:nvPr>
            <p:ph type="pic" sz="quarter" idx="16"/>
          </p:nvPr>
        </p:nvSpPr>
        <p:spPr>
          <a:xfrm>
            <a:off x="6855542"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3"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34"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8" name="Rectangle 37"/>
          <p:cNvSpPr/>
          <p:nvPr/>
        </p:nvSpPr>
        <p:spPr>
          <a:xfrm>
            <a:off x="2440857" y="1818458"/>
            <a:ext cx="2057400" cy="1496243"/>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9"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0"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1"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2"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3" name="Rectangle 42"/>
          <p:cNvSpPr/>
          <p:nvPr/>
        </p:nvSpPr>
        <p:spPr>
          <a:xfrm>
            <a:off x="6860457" y="1818458"/>
            <a:ext cx="2057400" cy="14962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4"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5"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6" name="Rectangle 45"/>
          <p:cNvSpPr/>
          <p:nvPr/>
        </p:nvSpPr>
        <p:spPr>
          <a:xfrm>
            <a:off x="228600" y="34186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7" name="Picture Placeholder 11"/>
          <p:cNvSpPr>
            <a:spLocks noGrp="1"/>
          </p:cNvSpPr>
          <p:nvPr>
            <p:ph type="pic" sz="quarter" idx="27"/>
          </p:nvPr>
        </p:nvSpPr>
        <p:spPr>
          <a:xfrm>
            <a:off x="24384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8" name="Picture Placeholder 11"/>
          <p:cNvSpPr>
            <a:spLocks noGrp="1"/>
          </p:cNvSpPr>
          <p:nvPr>
            <p:ph type="pic" sz="quarter" idx="28"/>
          </p:nvPr>
        </p:nvSpPr>
        <p:spPr>
          <a:xfrm>
            <a:off x="68580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9"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50"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9"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2020/10/6</a:t>
            </a:fld>
            <a:endParaRPr lang="zh-CN" altLang="en-US"/>
          </a:p>
        </p:txBody>
      </p:sp>
      <p:sp>
        <p:nvSpPr>
          <p:cNvPr id="54"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55"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全景(带标题)">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7" name="W¥ل云玗İαЂôÁûÂÚ丫:Pïçtúrê Plå¢éhõlðér 表¥鷗字㌍ 表_W 2"/>
          <p:cNvSpPr>
            <a:spLocks noGrp="1"/>
          </p:cNvSpPr>
          <p:nvPr>
            <p:ph type="pic" sz="quarter" idx="30"/>
          </p:nvPr>
        </p:nvSpPr>
        <p:spPr>
          <a:xfrm>
            <a:off x="466727" y="1028699"/>
            <a:ext cx="8191501" cy="207883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W¥ل云玗İαЂÕØÚáÛ丫:Téxt Plàçèhòlðêr 表¥鷗字㌍_W 3"/>
          <p:cNvSpPr>
            <a:spLocks noGrp="1"/>
          </p:cNvSpPr>
          <p:nvPr>
            <p:ph type="body" sz="quarter" idx="31" hasCustomPrompt="1"/>
          </p:nvPr>
        </p:nvSpPr>
        <p:spPr>
          <a:xfrm>
            <a:off x="457200" y="3257550"/>
            <a:ext cx="8229600" cy="1085850"/>
          </a:xfrm>
          <a:solidFill>
            <a:schemeClr val="bg1"/>
          </a:solidFill>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grpSp>
        <p:nvGrpSpPr>
          <p:cNvPr id="9" name="Group 8"/>
          <p:cNvGrpSpPr/>
          <p:nvPr/>
        </p:nvGrpSpPr>
        <p:grpSpPr>
          <a:xfrm rot="5400000">
            <a:off x="4350774" y="350274"/>
            <a:ext cx="442452" cy="9144000"/>
            <a:chOff x="8524568" y="0"/>
            <a:chExt cx="589936" cy="6858000"/>
          </a:xfrm>
        </p:grpSpPr>
        <p:sp>
          <p:nvSpPr>
            <p:cNvPr id="10" name="Rectangle 9"/>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1" name="Straight Connector 10"/>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2"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13"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4"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8" name="Rectangle 7"/>
          <p:cNvSpPr/>
          <p:nvPr/>
        </p:nvSpPr>
        <p:spPr>
          <a:xfrm rot="5400000">
            <a:off x="4369212" y="331838"/>
            <a:ext cx="405581" cy="9144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9" name="Straight Connector 8"/>
          <p:cNvCxnSpPr/>
          <p:nvPr/>
        </p:nvCxnSpPr>
        <p:spPr>
          <a:xfrm rot="10800000">
            <a:off x="0" y="5143500"/>
            <a:ext cx="9144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W¥ل云玗İαЂôÁûÂÚ丫:Pïçtúrê Plå¢éhõlðér 表¥鷗字㌍ 表_W 3"/>
          <p:cNvSpPr>
            <a:spLocks noGrp="1" noChangeAspect="1"/>
          </p:cNvSpPr>
          <p:nvPr>
            <p:ph type="pic" sz="quarter" idx="13"/>
          </p:nvPr>
        </p:nvSpPr>
        <p:spPr>
          <a:xfrm>
            <a:off x="2974076" y="457200"/>
            <a:ext cx="3198127" cy="2400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W¥ل云玗İαЂÕØÚáÛ丫:Téxt Plàçèhòlðêr 表¥鷗字㌍_W 6"/>
          <p:cNvSpPr>
            <a:spLocks noGrp="1"/>
          </p:cNvSpPr>
          <p:nvPr>
            <p:ph type="body" sz="quarter" idx="15" hasCustomPrompt="1"/>
          </p:nvPr>
        </p:nvSpPr>
        <p:spPr>
          <a:xfrm>
            <a:off x="2971800" y="3028950"/>
            <a:ext cx="3200400" cy="1200150"/>
          </a:xfrm>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纵栏(带标题)">
    <p:spTree>
      <p:nvGrpSpPr>
        <p:cNvPr id="1" name=""/>
        <p:cNvGrpSpPr/>
        <p:nvPr/>
      </p:nvGrpSpPr>
      <p:grpSpPr>
        <a:xfrm>
          <a:off x="0" y="0"/>
          <a:ext cx="0" cy="0"/>
          <a:chOff x="0" y="0"/>
          <a:chExt cx="0" cy="0"/>
        </a:xfrm>
      </p:grpSpPr>
      <p:sp>
        <p:nvSpPr>
          <p:cNvPr id="6" name="Rectangle 8"/>
          <p:cNvSpPr>
            <a:spLocks noGrp="1"/>
          </p:cNvSpPr>
          <p:nvPr>
            <p:ph type="pic" sz="quarter" idx="13"/>
          </p:nvPr>
        </p:nvSpPr>
        <p:spPr>
          <a:xfrm>
            <a:off x="645704" y="217906"/>
            <a:ext cx="4307299" cy="4296945"/>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0" name="Rectangle 6"/>
          <p:cNvSpPr>
            <a:spLocks noGrp="1"/>
          </p:cNvSpPr>
          <p:nvPr>
            <p:ph type="body" sz="quarter" idx="14" hasCustomPrompt="1"/>
          </p:nvPr>
        </p:nvSpPr>
        <p:spPr>
          <a:xfrm>
            <a:off x="5343525" y="2144788"/>
            <a:ext cx="3181350" cy="2386013"/>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3" name="Group 12"/>
          <p:cNvGrpSpPr/>
          <p:nvPr/>
        </p:nvGrpSpPr>
        <p:grpSpPr>
          <a:xfrm rot="5400000">
            <a:off x="4350774" y="350274"/>
            <a:ext cx="442452" cy="9144000"/>
            <a:chOff x="8524568" y="0"/>
            <a:chExt cx="589936" cy="6858000"/>
          </a:xfrm>
        </p:grpSpPr>
        <p:sp>
          <p:nvSpPr>
            <p:cNvPr id="14" name="Rectangle 13"/>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6"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2020/10/6</a:t>
            </a:fld>
            <a:endParaRPr lang="zh-CN" altLang="en-US"/>
          </a:p>
        </p:txBody>
      </p:sp>
      <p:sp>
        <p:nvSpPr>
          <p:cNvPr id="17"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8"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照片(带标题)">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全页照片(带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8" name="Rectangle 6"/>
          <p:cNvSpPr>
            <a:spLocks noGrp="1" noChangeAspect="1"/>
          </p:cNvSpPr>
          <p:nvPr>
            <p:ph type="pic" sz="quarter" idx="13"/>
          </p:nvPr>
        </p:nvSpPr>
        <p:spPr>
          <a:xfrm>
            <a:off x="0" y="0"/>
            <a:ext cx="9144000" cy="5143500"/>
          </a:xfrm>
          <a:no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lumMod val="75000"/>
                    <a:lumOff val="2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854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7088" y="195262"/>
            <a:ext cx="6716712" cy="482204"/>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97732"/>
            <a:ext cx="4038600" cy="32932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8172450" y="4677966"/>
            <a:ext cx="971550" cy="342900"/>
          </a:xfrm>
          <a:prstGeom prst="rect">
            <a:avLst/>
          </a:prstGeom>
        </p:spPr>
        <p:txBody>
          <a:bodyPr/>
          <a:lstStyle>
            <a:lvl1pPr>
              <a:defRPr/>
            </a:lvl1pPr>
          </a:lstStyle>
          <a:p>
            <a:fld id="{D00DB924-A882-4621-90E0-F653FD133198}" type="slidenum">
              <a:rPr lang="en-US" altLang="zh-CN"/>
              <a:pPr/>
              <a:t>‹#›</a:t>
            </a:fld>
            <a:endParaRPr lang="en-US" altLang="zh-CN"/>
          </a:p>
        </p:txBody>
      </p:sp>
    </p:spTree>
    <p:extLst>
      <p:ext uri="{BB962C8B-B14F-4D97-AF65-F5344CB8AC3E}">
        <p14:creationId xmlns:p14="http://schemas.microsoft.com/office/powerpoint/2010/main" val="1649611523"/>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27088" y="195262"/>
            <a:ext cx="6716712" cy="482204"/>
          </a:xfrm>
        </p:spPr>
        <p:txBody>
          <a:bodyPr/>
          <a:lstStyle/>
          <a:p>
            <a:r>
              <a:rPr lang="zh-CN" altLang="en-US"/>
              <a:t>单击此处编辑母版标题样式</a:t>
            </a:r>
          </a:p>
        </p:txBody>
      </p:sp>
      <p:sp>
        <p:nvSpPr>
          <p:cNvPr id="3" name="内容占位符 2"/>
          <p:cNvSpPr>
            <a:spLocks noGrp="1"/>
          </p:cNvSpPr>
          <p:nvPr>
            <p:ph sz="quarter" idx="1"/>
          </p:nvPr>
        </p:nvSpPr>
        <p:spPr>
          <a:xfrm>
            <a:off x="179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79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8172450" y="4677966"/>
            <a:ext cx="971550" cy="342900"/>
          </a:xfrm>
        </p:spPr>
        <p:txBody>
          <a:bodyPr/>
          <a:lstStyle>
            <a:lvl1pPr>
              <a:defRPr/>
            </a:lvl1pPr>
          </a:lstStyle>
          <a:p>
            <a:fld id="{7CE550D6-A740-4699-B576-21E308412002}" type="slidenum">
              <a:rPr lang="en-US" altLang="zh-CN"/>
              <a:pPr/>
              <a:t>‹#›</a:t>
            </a:fld>
            <a:endParaRPr lang="en-US" altLang="zh-CN"/>
          </a:p>
        </p:txBody>
      </p:sp>
    </p:spTree>
    <p:extLst>
      <p:ext uri="{BB962C8B-B14F-4D97-AF65-F5344CB8AC3E}">
        <p14:creationId xmlns:p14="http://schemas.microsoft.com/office/powerpoint/2010/main" val="21446093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719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62208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88392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9278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2020/10/6</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pic>
        <p:nvPicPr>
          <p:cNvPr id="8"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Tree>
    <p:extLst>
      <p:ext uri="{BB962C8B-B14F-4D97-AF65-F5344CB8AC3E}">
        <p14:creationId xmlns:p14="http://schemas.microsoft.com/office/powerpoint/2010/main" val="8939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image" Target="../media/image3.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48" Type="http://schemas.openxmlformats.org/officeDocument/2006/relationships/image" Target="../media/image4.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microsoft.com/office/2007/relationships/hdphoto" Target="../media/hdphoto2.wdp"/><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0" y="987574"/>
            <a:ext cx="9144000" cy="3744417"/>
          </a:xfrm>
          <a:prstGeom prst="rect">
            <a:avLst/>
          </a:prstGeom>
          <a:blipFill dpi="0" rotWithShape="1">
            <a:blip r:embed="rId43" cstate="print">
              <a:extLst>
                <a:ext uri="{BEBA8EAE-BF5A-486C-A8C5-ECC9F3942E4B}">
                  <a14:imgProps xmlns:a14="http://schemas.microsoft.com/office/drawing/2010/main">
                    <a14:imgLayer r:embed="rId44">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0" y="0"/>
            <a:ext cx="8028384" cy="987574"/>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3779912" y="4762288"/>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E3DC3E-95AB-4C2E-9080-A75ACEF79FBB}" type="slidenum">
              <a:rPr lang="zh-CN" altLang="en-US" smtClean="0"/>
              <a:pPr/>
              <a:t>‹#›</a:t>
            </a:fld>
            <a:endParaRPr lang="zh-CN" altLang="en-US" dirty="0"/>
          </a:p>
        </p:txBody>
      </p:sp>
      <p:sp>
        <p:nvSpPr>
          <p:cNvPr id="4" name="五边形 3"/>
          <p:cNvSpPr/>
          <p:nvPr userDrawn="1"/>
        </p:nvSpPr>
        <p:spPr>
          <a:xfrm flipH="1">
            <a:off x="7523313" y="0"/>
            <a:ext cx="1620687" cy="987574"/>
          </a:xfrm>
          <a:prstGeom prst="homePlate">
            <a:avLst/>
          </a:prstGeom>
          <a:blipFill dpi="0" rotWithShape="1">
            <a:blip r:embed="rId4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96043" y="4731990"/>
            <a:ext cx="8747957" cy="411510"/>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userDrawn="1"/>
        </p:nvSpPr>
        <p:spPr>
          <a:xfrm>
            <a:off x="0" y="4731991"/>
            <a:ext cx="792087" cy="423450"/>
          </a:xfrm>
          <a:prstGeom prst="homePlate">
            <a:avLst/>
          </a:prstGeom>
          <a:blipFill dpi="0" rotWithShape="1">
            <a:blip r:embed="rId4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128179" y="4668378"/>
            <a:ext cx="3491880" cy="461665"/>
          </a:xfrm>
          <a:prstGeom prst="rect">
            <a:avLst/>
          </a:prstGeom>
          <a:noFill/>
          <a:ln>
            <a:noFill/>
          </a:ln>
        </p:spPr>
        <p:txBody>
          <a:bodyPr wrap="square" lIns="91440" tIns="45720" rIns="91440" bIns="45720">
            <a:spAutoFit/>
          </a:bodyPr>
          <a:lstStyle/>
          <a:p>
            <a:pPr algn="l"/>
            <a:r>
              <a:rPr lang="zh-CN" altLang="en-US" sz="2400"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计算机与计算思维导论</a:t>
            </a:r>
          </a:p>
        </p:txBody>
      </p:sp>
      <p:sp>
        <p:nvSpPr>
          <p:cNvPr id="7" name="矩形 6"/>
          <p:cNvSpPr/>
          <p:nvPr userDrawn="1"/>
        </p:nvSpPr>
        <p:spPr>
          <a:xfrm>
            <a:off x="9252520" y="4227934"/>
            <a:ext cx="3168352" cy="1008112"/>
          </a:xfrm>
          <a:prstGeom prst="rect">
            <a:avLst/>
          </a:prstGeom>
          <a:solidFill>
            <a:srgbClr val="C1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355799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 id="2147484065" r:id="rId41"/>
  </p:sldLayoutIdLst>
  <p:txStyles>
    <p:titleStyle>
      <a:lvl1pPr algn="ctr" defTabSz="914400" rtl="0" eaLnBrk="1" latinLnBrk="0" hangingPunct="1">
        <a:spcBef>
          <a:spcPct val="0"/>
        </a:spcBef>
        <a:buNone/>
        <a:defRPr sz="4400" kern="1200">
          <a:solidFill>
            <a:schemeClr val="bg1"/>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0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6.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0.xml"/><Relationship Id="rId4" Type="http://schemas.openxmlformats.org/officeDocument/2006/relationships/image" Target="../media/image89.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4.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32.jpeg"/><Relationship Id="rId5" Type="http://schemas.openxmlformats.org/officeDocument/2006/relationships/oleObject" Target="../embeddings/oleObject1.bin"/><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x-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0.xml"/><Relationship Id="rId5" Type="http://schemas.openxmlformats.org/officeDocument/2006/relationships/image" Target="../media/image39.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jpe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1.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1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11.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11.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40.xml"/><Relationship Id="rId1" Type="http://schemas.openxmlformats.org/officeDocument/2006/relationships/video" Target="file:///D:\&#35745;&#31639;&#26426;&#31185;&#23398;&#23548;&#35770;PPT--2018&#32423;\&#31532;1&#31456;--&#35745;&#31639;&#26426;&#19982;&#35745;&#31639;&#24605;&#32500;&#22522;&#30784;\TuringMachine.mp4" TargetMode="Externa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baike.baidu.com/pic/6/11692797478435927.jpg" TargetMode="Externa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slide" Target="slide84.xml"/><Relationship Id="rId2" Type="http://schemas.openxmlformats.org/officeDocument/2006/relationships/image" Target="../media/image56.jpeg"/><Relationship Id="rId1" Type="http://schemas.openxmlformats.org/officeDocument/2006/relationships/slideLayout" Target="../slideLayouts/slideLayout4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8.jpeg"/><Relationship Id="rId1" Type="http://schemas.openxmlformats.org/officeDocument/2006/relationships/slideLayout" Target="../slideLayouts/slideLayout40.xml"/><Relationship Id="rId5" Type="http://schemas.openxmlformats.org/officeDocument/2006/relationships/slide" Target="slide84.xml"/><Relationship Id="rId4" Type="http://schemas.openxmlformats.org/officeDocument/2006/relationships/image" Target="../media/image62.jpeg"/></Relationships>
</file>

<file path=ppt/slides/_rels/slide73.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3.jpeg"/><Relationship Id="rId1" Type="http://schemas.openxmlformats.org/officeDocument/2006/relationships/slideLayout" Target="../slideLayouts/slideLayout40.xml"/><Relationship Id="rId4" Type="http://schemas.openxmlformats.org/officeDocument/2006/relationships/slide" Target="slide91.xml"/></Relationships>
</file>

<file path=ppt/slides/_rels/slide75.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40.xml"/><Relationship Id="rId4" Type="http://schemas.openxmlformats.org/officeDocument/2006/relationships/image" Target="../media/image66.jp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2.xml"/><Relationship Id="rId5" Type="http://schemas.openxmlformats.org/officeDocument/2006/relationships/image" Target="../media/image74.gif"/><Relationship Id="rId4" Type="http://schemas.openxmlformats.org/officeDocument/2006/relationships/image" Target="../media/image73.gif"/></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55976" y="1109191"/>
            <a:ext cx="4644008" cy="1102519"/>
          </a:xfrm>
        </p:spPr>
        <p:txBody>
          <a:bodyPr>
            <a:normAutofit/>
          </a:bodyPr>
          <a:lstStyle/>
          <a:p>
            <a:r>
              <a:rPr lang="zh-CN" altLang="en-US" sz="4800" dirty="0">
                <a:solidFill>
                  <a:srgbClr val="FFFF00"/>
                </a:solidFill>
              </a:rPr>
              <a:t>计算机科学导论</a:t>
            </a:r>
          </a:p>
        </p:txBody>
      </p:sp>
      <p:sp>
        <p:nvSpPr>
          <p:cNvPr id="3" name="副标题 2"/>
          <p:cNvSpPr>
            <a:spLocks noGrp="1"/>
          </p:cNvSpPr>
          <p:nvPr>
            <p:ph type="subTitle" idx="1"/>
          </p:nvPr>
        </p:nvSpPr>
        <p:spPr>
          <a:xfrm>
            <a:off x="1979712" y="4371950"/>
            <a:ext cx="5112568" cy="576064"/>
          </a:xfrm>
        </p:spPr>
        <p:txBody>
          <a:bodyPr>
            <a:normAutofit/>
          </a:bodyPr>
          <a:lstStyle/>
          <a:p>
            <a:r>
              <a:rPr lang="zh-CN" altLang="en-US" sz="2400" dirty="0">
                <a:latin typeface="微软雅黑" pitchFamily="34" charset="-122"/>
                <a:ea typeface="微软雅黑" pitchFamily="34" charset="-122"/>
              </a:rPr>
              <a:t>武汉大学    计算机学院</a:t>
            </a:r>
          </a:p>
        </p:txBody>
      </p:sp>
      <p:sp>
        <p:nvSpPr>
          <p:cNvPr id="4" name="Rectangle 2"/>
          <p:cNvSpPr txBox="1">
            <a:spLocks noChangeArrowheads="1"/>
          </p:cNvSpPr>
          <p:nvPr/>
        </p:nvSpPr>
        <p:spPr bwMode="gray">
          <a:xfrm>
            <a:off x="0" y="0"/>
            <a:ext cx="3203848" cy="6429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FFFF00"/>
                </a:solidFill>
                <a:latin typeface="微软雅黑" pitchFamily="34" charset="-122"/>
                <a:ea typeface="微软雅黑" pitchFamily="34" charset="-122"/>
                <a:cs typeface="+mj-cs"/>
              </a:rPr>
              <a:t>计算机</a:t>
            </a:r>
            <a:r>
              <a:rPr kumimoji="0" lang="zh-CN" altLang="en-US"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rPr>
              <a:t>专业大平台必修</a:t>
            </a:r>
            <a:r>
              <a:rPr lang="zh-CN" altLang="en-US" sz="2000" b="1" kern="0" dirty="0">
                <a:solidFill>
                  <a:srgbClr val="FFFF00"/>
                </a:solidFill>
                <a:latin typeface="微软雅黑" pitchFamily="34" charset="-122"/>
                <a:ea typeface="微软雅黑" pitchFamily="34" charset="-122"/>
                <a:cs typeface="+mj-cs"/>
              </a:rPr>
              <a:t>课</a:t>
            </a:r>
            <a:endParaRPr kumimoji="0" lang="en-US" altLang="zh-CN"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8750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42976" y="964395"/>
            <a:ext cx="7143768" cy="461665"/>
          </a:xfrm>
          <a:prstGeom prst="rect">
            <a:avLst/>
          </a:prstGeom>
        </p:spPr>
        <p:txBody>
          <a:bodyPr wrap="square">
            <a:spAutoFit/>
          </a:bodyPr>
          <a:lstStyle/>
          <a:p>
            <a:r>
              <a:rPr lang="zh-CN" altLang="en-US" sz="2400" b="1" dirty="0">
                <a:solidFill>
                  <a:srgbClr val="FF0000"/>
                </a:solidFill>
                <a:latin typeface="微软雅黑" pitchFamily="34" charset="-122"/>
                <a:ea typeface="微软雅黑" pitchFamily="34" charset="-122"/>
              </a:rPr>
              <a:t>从“深蓝”到</a:t>
            </a:r>
            <a:r>
              <a:rPr lang="en-US" altLang="zh-CN" sz="2400" b="1" dirty="0" err="1">
                <a:solidFill>
                  <a:srgbClr val="FF0000"/>
                </a:solidFill>
                <a:latin typeface="微软雅黑" pitchFamily="34" charset="-122"/>
                <a:ea typeface="微软雅黑" pitchFamily="34" charset="-122"/>
              </a:rPr>
              <a:t>AlphaGo</a:t>
            </a:r>
            <a:r>
              <a:rPr lang="zh-CN" altLang="en-US" sz="2400" b="1" dirty="0">
                <a:solidFill>
                  <a:srgbClr val="FF0000"/>
                </a:solidFill>
                <a:latin typeface="微软雅黑" pitchFamily="34" charset="-122"/>
                <a:ea typeface="微软雅黑" pitchFamily="34" charset="-122"/>
              </a:rPr>
              <a:t>：那四场划时代人机大战</a:t>
            </a:r>
          </a:p>
        </p:txBody>
      </p:sp>
      <p:pic>
        <p:nvPicPr>
          <p:cNvPr id="14" name="Picture 2" descr="http://photocdn.sohu.com/20160308/Img439761862.jpg"/>
          <p:cNvPicPr>
            <a:picLocks noChangeAspect="1" noChangeArrowheads="1"/>
          </p:cNvPicPr>
          <p:nvPr/>
        </p:nvPicPr>
        <p:blipFill>
          <a:blip r:embed="rId2" cstate="print"/>
          <a:srcRect/>
          <a:stretch>
            <a:fillRect/>
          </a:stretch>
        </p:blipFill>
        <p:spPr bwMode="auto">
          <a:xfrm>
            <a:off x="141412" y="1563638"/>
            <a:ext cx="2232247" cy="1584176"/>
          </a:xfrm>
          <a:prstGeom prst="rect">
            <a:avLst/>
          </a:prstGeom>
          <a:noFill/>
          <a:ln w="12700">
            <a:solidFill>
              <a:schemeClr val="tx1"/>
            </a:solidFill>
          </a:ln>
        </p:spPr>
      </p:pic>
      <p:pic>
        <p:nvPicPr>
          <p:cNvPr id="7" name="Picture 2" descr="http://photocdn.sohu.com/20160308/Img439761863.jpg"/>
          <p:cNvPicPr>
            <a:picLocks noChangeAspect="1" noChangeArrowheads="1"/>
          </p:cNvPicPr>
          <p:nvPr/>
        </p:nvPicPr>
        <p:blipFill>
          <a:blip r:embed="rId3" cstate="print"/>
          <a:srcRect/>
          <a:stretch>
            <a:fillRect/>
          </a:stretch>
        </p:blipFill>
        <p:spPr bwMode="auto">
          <a:xfrm>
            <a:off x="2483768" y="1563638"/>
            <a:ext cx="2160240" cy="1584176"/>
          </a:xfrm>
          <a:prstGeom prst="rect">
            <a:avLst/>
          </a:prstGeom>
          <a:noFill/>
          <a:ln w="12700">
            <a:solidFill>
              <a:schemeClr val="tx1"/>
            </a:solidFill>
          </a:ln>
        </p:spPr>
      </p:pic>
      <p:pic>
        <p:nvPicPr>
          <p:cNvPr id="8" name="Picture 2" descr="http://photocdn.sohu.com/20160308/Img439761865.jpg"/>
          <p:cNvPicPr>
            <a:picLocks noChangeAspect="1" noChangeArrowheads="1"/>
          </p:cNvPicPr>
          <p:nvPr/>
        </p:nvPicPr>
        <p:blipFill>
          <a:blip r:embed="rId4" cstate="print"/>
          <a:srcRect/>
          <a:stretch>
            <a:fillRect/>
          </a:stretch>
        </p:blipFill>
        <p:spPr bwMode="auto">
          <a:xfrm>
            <a:off x="4746496" y="1563638"/>
            <a:ext cx="2160240" cy="1584176"/>
          </a:xfrm>
          <a:prstGeom prst="rect">
            <a:avLst/>
          </a:prstGeom>
          <a:noFill/>
          <a:ln w="12700">
            <a:solidFill>
              <a:schemeClr val="tx1"/>
            </a:solidFill>
          </a:ln>
        </p:spPr>
      </p:pic>
      <p:pic>
        <p:nvPicPr>
          <p:cNvPr id="10" name="Picture 2" descr="http://m3.biz.itc.cn/pic/new/n/18/71/Img8337118_n.jpg"/>
          <p:cNvPicPr>
            <a:picLocks noChangeAspect="1" noChangeArrowheads="1"/>
          </p:cNvPicPr>
          <p:nvPr/>
        </p:nvPicPr>
        <p:blipFill>
          <a:blip r:embed="rId5" cstate="print"/>
          <a:srcRect/>
          <a:stretch>
            <a:fillRect/>
          </a:stretch>
        </p:blipFill>
        <p:spPr bwMode="auto">
          <a:xfrm>
            <a:off x="7020273" y="1563638"/>
            <a:ext cx="2016224" cy="1584176"/>
          </a:xfrm>
          <a:prstGeom prst="rect">
            <a:avLst/>
          </a:prstGeom>
          <a:noFill/>
          <a:ln w="12700">
            <a:solidFill>
              <a:schemeClr val="tx1"/>
            </a:solidFill>
          </a:ln>
        </p:spPr>
      </p:pic>
      <p:sp>
        <p:nvSpPr>
          <p:cNvPr id="12" name="圆角矩形标注 11"/>
          <p:cNvSpPr/>
          <p:nvPr/>
        </p:nvSpPr>
        <p:spPr>
          <a:xfrm>
            <a:off x="107504" y="3579862"/>
            <a:ext cx="8856984" cy="1080120"/>
          </a:xfrm>
          <a:prstGeom prst="wedgeRoundRectCallout">
            <a:avLst>
              <a:gd name="adj1" fmla="val 11362"/>
              <a:gd name="adj2" fmla="val -8635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003399"/>
                </a:solidFill>
                <a:latin typeface="微软雅黑" pitchFamily="34" charset="-122"/>
                <a:ea typeface="微软雅黑" pitchFamily="34" charset="-122"/>
              </a:rPr>
              <a:t>2011</a:t>
            </a:r>
            <a:r>
              <a:rPr lang="zh-CN" altLang="en-US" dirty="0">
                <a:solidFill>
                  <a:srgbClr val="003399"/>
                </a:solidFill>
                <a:latin typeface="微软雅黑" pitchFamily="34" charset="-122"/>
                <a:ea typeface="微软雅黑" pitchFamily="34" charset="-122"/>
              </a:rPr>
              <a:t>年，“深蓝”的同门师弟“沃森”在美国老牌智力问答节目</a:t>
            </a:r>
            <a:r>
              <a:rPr lang="en-US" altLang="zh-CN" dirty="0">
                <a:solidFill>
                  <a:srgbClr val="003399"/>
                </a:solidFill>
                <a:latin typeface="微软雅黑" pitchFamily="34" charset="-122"/>
                <a:ea typeface="微软雅黑" pitchFamily="34" charset="-122"/>
              </a:rPr>
              <a:t>《</a:t>
            </a:r>
            <a:r>
              <a:rPr lang="zh-CN" altLang="en-US" dirty="0">
                <a:solidFill>
                  <a:srgbClr val="003399"/>
                </a:solidFill>
                <a:latin typeface="微软雅黑" pitchFamily="34" charset="-122"/>
                <a:ea typeface="微软雅黑" pitchFamily="34" charset="-122"/>
              </a:rPr>
              <a:t>危险边缘</a:t>
            </a:r>
            <a:r>
              <a:rPr lang="en-US" altLang="zh-CN" dirty="0">
                <a:solidFill>
                  <a:srgbClr val="003399"/>
                </a:solidFill>
                <a:latin typeface="微软雅黑" pitchFamily="34" charset="-122"/>
                <a:ea typeface="微软雅黑" pitchFamily="34" charset="-122"/>
              </a:rPr>
              <a:t>》</a:t>
            </a:r>
            <a:r>
              <a:rPr lang="zh-CN" altLang="en-US" dirty="0">
                <a:solidFill>
                  <a:srgbClr val="003399"/>
                </a:solidFill>
                <a:latin typeface="微软雅黑" pitchFamily="34" charset="-122"/>
                <a:ea typeface="微软雅黑" pitchFamily="34" charset="-122"/>
              </a:rPr>
              <a:t>中挑战两位人类冠军。</a:t>
            </a:r>
            <a:r>
              <a:rPr lang="en-US" altLang="zh-CN" dirty="0">
                <a:solidFill>
                  <a:srgbClr val="003399"/>
                </a:solidFill>
                <a:latin typeface="微软雅黑" pitchFamily="34" charset="-122"/>
                <a:ea typeface="微软雅黑" pitchFamily="34" charset="-122"/>
              </a:rPr>
              <a:t>《</a:t>
            </a:r>
            <a:r>
              <a:rPr lang="zh-CN" altLang="en-US" dirty="0">
                <a:solidFill>
                  <a:srgbClr val="003399"/>
                </a:solidFill>
                <a:latin typeface="微软雅黑" pitchFamily="34" charset="-122"/>
                <a:ea typeface="微软雅黑" pitchFamily="34" charset="-122"/>
              </a:rPr>
              <a:t>危险边缘</a:t>
            </a:r>
            <a:r>
              <a:rPr lang="en-US" altLang="zh-CN" dirty="0">
                <a:solidFill>
                  <a:srgbClr val="003399"/>
                </a:solidFill>
                <a:latin typeface="微软雅黑" pitchFamily="34" charset="-122"/>
                <a:ea typeface="微软雅黑" pitchFamily="34" charset="-122"/>
              </a:rPr>
              <a:t>》</a:t>
            </a:r>
            <a:r>
              <a:rPr lang="zh-CN" altLang="en-US" dirty="0">
                <a:solidFill>
                  <a:srgbClr val="003399"/>
                </a:solidFill>
                <a:latin typeface="微软雅黑" pitchFamily="34" charset="-122"/>
                <a:ea typeface="微软雅黑" pitchFamily="34" charset="-122"/>
              </a:rPr>
              <a:t>以答案的形式给出线索，如“小时候砍了樱桃树”，选手需要以问题作答，如“是乔治</a:t>
            </a:r>
            <a:r>
              <a:rPr lang="en-US" altLang="zh-CN" dirty="0">
                <a:solidFill>
                  <a:srgbClr val="003399"/>
                </a:solidFill>
                <a:latin typeface="微软雅黑" pitchFamily="34" charset="-122"/>
                <a:ea typeface="微软雅黑" pitchFamily="34" charset="-122"/>
              </a:rPr>
              <a:t>·</a:t>
            </a:r>
            <a:r>
              <a:rPr lang="zh-CN" altLang="en-US" dirty="0">
                <a:solidFill>
                  <a:srgbClr val="003399"/>
                </a:solidFill>
                <a:latin typeface="微软雅黑" pitchFamily="34" charset="-122"/>
                <a:ea typeface="微软雅黑" pitchFamily="34" charset="-122"/>
              </a:rPr>
              <a:t>华盛顿吗”。“沃森”用</a:t>
            </a:r>
            <a:r>
              <a:rPr lang="en-US" altLang="zh-CN" dirty="0">
                <a:solidFill>
                  <a:srgbClr val="003399"/>
                </a:solidFill>
                <a:latin typeface="微软雅黑" pitchFamily="34" charset="-122"/>
                <a:ea typeface="微软雅黑" pitchFamily="34" charset="-122"/>
              </a:rPr>
              <a:t>4TB</a:t>
            </a:r>
            <a:r>
              <a:rPr lang="zh-CN" altLang="en-US" dirty="0">
                <a:solidFill>
                  <a:srgbClr val="003399"/>
                </a:solidFill>
                <a:latin typeface="微软雅黑" pitchFamily="34" charset="-122"/>
                <a:ea typeface="微软雅黑" pitchFamily="34" charset="-122"/>
              </a:rPr>
              <a:t>存储</a:t>
            </a:r>
            <a:r>
              <a:rPr lang="en-US" altLang="zh-CN" dirty="0">
                <a:solidFill>
                  <a:srgbClr val="003399"/>
                </a:solidFill>
                <a:latin typeface="微软雅黑" pitchFamily="34" charset="-122"/>
                <a:ea typeface="微软雅黑" pitchFamily="34" charset="-122"/>
              </a:rPr>
              <a:t>2</a:t>
            </a:r>
            <a:r>
              <a:rPr lang="zh-CN" altLang="en-US" dirty="0">
                <a:solidFill>
                  <a:srgbClr val="003399"/>
                </a:solidFill>
                <a:latin typeface="微软雅黑" pitchFamily="34" charset="-122"/>
                <a:ea typeface="微软雅黑" pitchFamily="34" charset="-122"/>
              </a:rPr>
              <a:t>亿页的数据，包括各种百科全书、词典、新闻、甚至维基百科的全部内容</a:t>
            </a:r>
            <a:endParaRPr lang="zh-CN" altLang="en-US" dirty="0"/>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5"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rctx="PPT">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par>
                          <p:cTn id="8" fill="hold">
                            <p:stCondLst>
                              <p:cond delay="0"/>
                            </p:stCondLst>
                            <p:childTnLst>
                              <p:par>
                                <p:cTn id="9" presetID="9" presetClass="emph" presetSubtype="0" nodeType="afterEffect">
                                  <p:stCondLst>
                                    <p:cond delay="0"/>
                                  </p:stCondLst>
                                  <p:childTnLst>
                                    <p:set>
                                      <p:cBhvr rctx="PPT">
                                        <p:cTn id="10" dur="indefinite"/>
                                        <p:tgtEl>
                                          <p:spTgt spid="7"/>
                                        </p:tgtEl>
                                        <p:attrNameLst>
                                          <p:attrName>style.opacity</p:attrName>
                                        </p:attrNameLst>
                                      </p:cBhvr>
                                      <p:to>
                                        <p:strVal val="0.25"/>
                                      </p:to>
                                    </p:set>
                                    <p:animEffect filter="image" prLst="opacity: 0.25">
                                      <p:cBhvr rctx="IE">
                                        <p:cTn id="11" dur="indefinite"/>
                                        <p:tgtEl>
                                          <p:spTgt spid="7"/>
                                        </p:tgtEl>
                                      </p:cBhvr>
                                    </p:animEffect>
                                  </p:childTnLst>
                                </p:cTn>
                              </p:par>
                            </p:childTnLst>
                          </p:cTn>
                        </p:par>
                        <p:par>
                          <p:cTn id="12" fill="hold">
                            <p:stCondLst>
                              <p:cond delay="0"/>
                            </p:stCondLst>
                            <p:childTnLst>
                              <p:par>
                                <p:cTn id="13" presetID="9" presetClass="emph" presetSubtype="0" nodeType="afterEffect">
                                  <p:stCondLst>
                                    <p:cond delay="0"/>
                                  </p:stCondLst>
                                  <p:childTnLst>
                                    <p:set>
                                      <p:cBhvr rctx="PPT">
                                        <p:cTn id="14" dur="indefinite"/>
                                        <p:tgtEl>
                                          <p:spTgt spid="10"/>
                                        </p:tgtEl>
                                        <p:attrNameLst>
                                          <p:attrName>style.opacity</p:attrName>
                                        </p:attrNameLst>
                                      </p:cBhvr>
                                      <p:to>
                                        <p:strVal val="0.25"/>
                                      </p:to>
                                    </p:set>
                                    <p:animEffect filter="image" prLst="opacity: 0.25">
                                      <p:cBhvr rctx="IE">
                                        <p:cTn id="15" dur="indefinite"/>
                                        <p:tgtEl>
                                          <p:spTgt spid="10"/>
                                        </p:tgtEl>
                                      </p:cBhvr>
                                    </p:animEffec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body" idx="1"/>
          </p:nvPr>
        </p:nvSpPr>
        <p:spPr>
          <a:xfrm>
            <a:off x="428596" y="915268"/>
            <a:ext cx="8064500" cy="864394"/>
          </a:xfrm>
          <a:noFill/>
          <a:ln/>
        </p:spPr>
        <p:txBody>
          <a:bodyPr>
            <a:noAutofit/>
          </a:bodyPr>
          <a:lstStyle/>
          <a:p>
            <a:pPr marL="609600" indent="-609600">
              <a:lnSpc>
                <a:spcPct val="120000"/>
              </a:lnSpc>
              <a:spcBef>
                <a:spcPct val="0"/>
              </a:spcBef>
              <a:buClrTx/>
              <a:buFontTx/>
              <a:buNone/>
            </a:pPr>
            <a:r>
              <a:rPr lang="zh-CN" altLang="en-US" sz="2400" b="1" dirty="0">
                <a:solidFill>
                  <a:srgbClr val="FF0000"/>
                </a:solidFill>
                <a:latin typeface="微软雅黑" pitchFamily="34" charset="-122"/>
                <a:ea typeface="微软雅黑" pitchFamily="34" charset="-122"/>
              </a:rPr>
              <a:t>中科院计算所</a:t>
            </a:r>
          </a:p>
          <a:p>
            <a:pPr marL="609600" indent="-609600">
              <a:lnSpc>
                <a:spcPct val="120000"/>
              </a:lnSpc>
              <a:spcBef>
                <a:spcPct val="0"/>
              </a:spcBef>
              <a:buClrTx/>
              <a:buFontTx/>
              <a:buNone/>
            </a:pPr>
            <a:r>
              <a:rPr lang="zh-CN" altLang="en-US" sz="2400" b="1" dirty="0">
                <a:solidFill>
                  <a:srgbClr val="FF0000"/>
                </a:solidFill>
                <a:latin typeface="微软雅黑" pitchFamily="34" charset="-122"/>
                <a:ea typeface="微软雅黑" pitchFamily="34" charset="-122"/>
              </a:rPr>
              <a:t>    </a:t>
            </a:r>
            <a:r>
              <a:rPr lang="zh-CN" altLang="en-US" sz="1800" b="1" dirty="0">
                <a:solidFill>
                  <a:srgbClr val="FF0000"/>
                </a:solidFill>
                <a:latin typeface="微软雅黑" pitchFamily="34" charset="-122"/>
                <a:ea typeface="微软雅黑" pitchFamily="34" charset="-122"/>
              </a:rPr>
              <a:t>国家智能计算机研发中心：曙光系列计算机</a:t>
            </a:r>
          </a:p>
          <a:p>
            <a:pPr marL="609600" indent="-609600">
              <a:lnSpc>
                <a:spcPct val="120000"/>
              </a:lnSpc>
              <a:spcBef>
                <a:spcPct val="0"/>
              </a:spcBef>
              <a:buClrTx/>
              <a:buFontTx/>
              <a:buNone/>
            </a:pPr>
            <a:r>
              <a:rPr lang="zh-CN" altLang="en-US" sz="1800" b="1" dirty="0">
                <a:solidFill>
                  <a:srgbClr val="FF0000"/>
                </a:solidFill>
                <a:latin typeface="微软雅黑" pitchFamily="34" charset="-122"/>
                <a:ea typeface="微软雅黑" pitchFamily="34" charset="-122"/>
              </a:rPr>
              <a:t>    微处理器技术研究中心：龙芯系列微处理器</a:t>
            </a:r>
            <a:endParaRPr lang="en-US" altLang="zh-CN" sz="1800" b="1" dirty="0">
              <a:solidFill>
                <a:srgbClr val="FF0000"/>
              </a:solidFill>
              <a:latin typeface="微软雅黑" pitchFamily="34" charset="-122"/>
              <a:ea typeface="微软雅黑" pitchFamily="34" charset="-122"/>
            </a:endParaRPr>
          </a:p>
        </p:txBody>
      </p:sp>
      <p:pic>
        <p:nvPicPr>
          <p:cNvPr id="246791" name="Picture 7" descr="0b07ec1f895f925cf624e4b3"/>
          <p:cNvPicPr>
            <a:picLocks noChangeAspect="1" noChangeArrowheads="1"/>
          </p:cNvPicPr>
          <p:nvPr/>
        </p:nvPicPr>
        <p:blipFill>
          <a:blip r:embed="rId3" cstate="print"/>
          <a:srcRect/>
          <a:stretch>
            <a:fillRect/>
          </a:stretch>
        </p:blipFill>
        <p:spPr bwMode="auto">
          <a:xfrm>
            <a:off x="6215074" y="2466303"/>
            <a:ext cx="2618906" cy="2121671"/>
          </a:xfrm>
          <a:prstGeom prst="rect">
            <a:avLst/>
          </a:prstGeom>
          <a:noFill/>
        </p:spPr>
      </p:pic>
      <p:sp>
        <p:nvSpPr>
          <p:cNvPr id="246792" name="Text Box 8"/>
          <p:cNvSpPr txBox="1">
            <a:spLocks noChangeArrowheads="1"/>
          </p:cNvSpPr>
          <p:nvPr/>
        </p:nvSpPr>
        <p:spPr bwMode="auto">
          <a:xfrm>
            <a:off x="357158" y="2464316"/>
            <a:ext cx="5727010" cy="2123658"/>
          </a:xfrm>
          <a:prstGeom prst="rect">
            <a:avLst/>
          </a:prstGeom>
          <a:noFill/>
          <a:ln w="9525">
            <a:noFill/>
            <a:miter lim="800000"/>
            <a:headEnd/>
            <a:tailEnd/>
          </a:ln>
          <a:effectLst/>
        </p:spPr>
        <p:txBody>
          <a:bodyPr wrap="square">
            <a:spAutoFit/>
          </a:bodyPr>
          <a:lstStyle/>
          <a:p>
            <a:r>
              <a:rPr lang="zh-CN" altLang="en-US" sz="2400" b="1" dirty="0">
                <a:solidFill>
                  <a:srgbClr val="FF0000"/>
                </a:solidFill>
                <a:latin typeface="微软雅黑" pitchFamily="34" charset="-122"/>
                <a:ea typeface="微软雅黑" pitchFamily="34" charset="-122"/>
              </a:rPr>
              <a:t>李国杰</a:t>
            </a:r>
            <a:r>
              <a:rPr lang="en-US" altLang="zh-CN" sz="2400" b="1" dirty="0">
                <a:solidFill>
                  <a:schemeClr val="accent6">
                    <a:lumMod val="50000"/>
                  </a:schemeClr>
                </a:solidFill>
                <a:latin typeface="微软雅黑" pitchFamily="34" charset="-122"/>
                <a:ea typeface="微软雅黑" pitchFamily="34" charset="-122"/>
              </a:rPr>
              <a:t> </a:t>
            </a:r>
            <a:r>
              <a:rPr lang="zh-CN" altLang="en-US" b="1" dirty="0">
                <a:solidFill>
                  <a:srgbClr val="002060"/>
                </a:solidFill>
                <a:latin typeface="微软雅黑" pitchFamily="34" charset="-122"/>
                <a:ea typeface="微软雅黑" pitchFamily="34" charset="-122"/>
              </a:rPr>
              <a:t>中国工程院院士，著名计算机专家</a:t>
            </a:r>
            <a:r>
              <a:rPr lang="en-US" altLang="zh-CN" b="1" dirty="0">
                <a:solidFill>
                  <a:srgbClr val="002060"/>
                </a:solidFill>
                <a:latin typeface="微软雅黑" pitchFamily="34" charset="-122"/>
                <a:ea typeface="微软雅黑" pitchFamily="34" charset="-122"/>
              </a:rPr>
              <a:t>,</a:t>
            </a:r>
            <a:r>
              <a:rPr lang="zh-CN" altLang="en-US" b="1" dirty="0">
                <a:solidFill>
                  <a:srgbClr val="002060"/>
                </a:solidFill>
                <a:latin typeface="微软雅黑" pitchFamily="34" charset="-122"/>
                <a:ea typeface="微软雅黑" pitchFamily="34" charset="-122"/>
              </a:rPr>
              <a:t>兼任中国科学技术大学计算机科学与技术学院院长</a:t>
            </a:r>
            <a:r>
              <a:rPr lang="zh-CN" altLang="en-US" dirty="0">
                <a:solidFill>
                  <a:srgbClr val="002060"/>
                </a:solidFill>
                <a:latin typeface="微软雅黑" pitchFamily="34" charset="-122"/>
                <a:ea typeface="微软雅黑" pitchFamily="34" charset="-122"/>
              </a:rPr>
              <a:t> </a:t>
            </a:r>
            <a:endParaRPr lang="en-US" altLang="zh-CN" b="1" dirty="0">
              <a:solidFill>
                <a:srgbClr val="002060"/>
              </a:solidFill>
              <a:latin typeface="微软雅黑" pitchFamily="34" charset="-122"/>
              <a:ea typeface="微软雅黑" pitchFamily="34" charset="-122"/>
            </a:endParaRPr>
          </a:p>
          <a:p>
            <a:r>
              <a:rPr lang="zh-CN" altLang="en-US" b="1" dirty="0">
                <a:solidFill>
                  <a:srgbClr val="002060"/>
                </a:solidFill>
                <a:latin typeface="微软雅黑" pitchFamily="34" charset="-122"/>
                <a:ea typeface="微软雅黑" pitchFamily="34" charset="-122"/>
              </a:rPr>
              <a:t>主要从事计算机体系结构、并行算法、人工智能等方面的研究，主持研制成功了曙光</a:t>
            </a:r>
            <a:r>
              <a:rPr lang="en-US" altLang="zh-CN" b="1" dirty="0">
                <a:solidFill>
                  <a:srgbClr val="002060"/>
                </a:solidFill>
                <a:latin typeface="微软雅黑" pitchFamily="34" charset="-122"/>
                <a:ea typeface="微软雅黑" pitchFamily="34" charset="-122"/>
              </a:rPr>
              <a:t>1</a:t>
            </a:r>
            <a:r>
              <a:rPr lang="zh-CN" altLang="en-US" b="1" dirty="0">
                <a:solidFill>
                  <a:srgbClr val="002060"/>
                </a:solidFill>
                <a:latin typeface="微软雅黑" pitchFamily="34" charset="-122"/>
                <a:ea typeface="微软雅黑" pitchFamily="34" charset="-122"/>
              </a:rPr>
              <a:t>号并行计算机，曙光</a:t>
            </a:r>
            <a:r>
              <a:rPr lang="en-US" altLang="zh-CN" b="1" dirty="0">
                <a:solidFill>
                  <a:srgbClr val="002060"/>
                </a:solidFill>
                <a:latin typeface="微软雅黑" pitchFamily="34" charset="-122"/>
                <a:ea typeface="微软雅黑" pitchFamily="34" charset="-122"/>
              </a:rPr>
              <a:t>1000</a:t>
            </a:r>
            <a:r>
              <a:rPr lang="zh-CN" altLang="en-US" b="1" dirty="0">
                <a:solidFill>
                  <a:srgbClr val="002060"/>
                </a:solidFill>
                <a:latin typeface="微软雅黑" pitchFamily="34" charset="-122"/>
                <a:ea typeface="微软雅黑" pitchFamily="34" charset="-122"/>
              </a:rPr>
              <a:t>大规模并行机和曙光</a:t>
            </a:r>
            <a:r>
              <a:rPr lang="en-US" altLang="zh-CN" b="1" dirty="0">
                <a:solidFill>
                  <a:srgbClr val="002060"/>
                </a:solidFill>
                <a:latin typeface="微软雅黑" pitchFamily="34" charset="-122"/>
                <a:ea typeface="微软雅黑" pitchFamily="34" charset="-122"/>
              </a:rPr>
              <a:t>2000</a:t>
            </a:r>
            <a:r>
              <a:rPr lang="zh-CN" altLang="en-US" b="1" dirty="0">
                <a:solidFill>
                  <a:srgbClr val="002060"/>
                </a:solidFill>
                <a:latin typeface="微软雅黑" pitchFamily="34" charset="-122"/>
                <a:ea typeface="微软雅黑" pitchFamily="34" charset="-122"/>
              </a:rPr>
              <a:t>、曙光</a:t>
            </a:r>
            <a:r>
              <a:rPr lang="en-US" altLang="zh-CN" b="1" dirty="0">
                <a:solidFill>
                  <a:srgbClr val="002060"/>
                </a:solidFill>
                <a:latin typeface="微软雅黑" pitchFamily="34" charset="-122"/>
                <a:ea typeface="微软雅黑" pitchFamily="34" charset="-122"/>
              </a:rPr>
              <a:t>3000</a:t>
            </a:r>
            <a:r>
              <a:rPr lang="zh-CN" altLang="en-US" b="1" dirty="0">
                <a:solidFill>
                  <a:srgbClr val="002060"/>
                </a:solidFill>
                <a:latin typeface="微软雅黑" pitchFamily="34" charset="-122"/>
                <a:ea typeface="微软雅黑" pitchFamily="34" charset="-122"/>
              </a:rPr>
              <a:t>超级服务器，领导计算所研制成功龙芯高性能通用</a:t>
            </a:r>
            <a:r>
              <a:rPr lang="en-US" altLang="zh-CN" b="1" dirty="0">
                <a:solidFill>
                  <a:srgbClr val="002060"/>
                </a:solidFill>
                <a:latin typeface="微软雅黑" pitchFamily="34" charset="-122"/>
                <a:ea typeface="微软雅黑" pitchFamily="34" charset="-122"/>
              </a:rPr>
              <a:t>CPU</a:t>
            </a:r>
            <a:r>
              <a:rPr lang="zh-CN" altLang="en-US" b="1" dirty="0">
                <a:solidFill>
                  <a:srgbClr val="002060"/>
                </a:solidFill>
                <a:latin typeface="微软雅黑" pitchFamily="34" charset="-122"/>
                <a:ea typeface="微软雅黑" pitchFamily="34" charset="-122"/>
              </a:rPr>
              <a:t>、曙光</a:t>
            </a:r>
            <a:r>
              <a:rPr lang="en-US" altLang="zh-CN" b="1" dirty="0">
                <a:solidFill>
                  <a:srgbClr val="002060"/>
                </a:solidFill>
                <a:latin typeface="微软雅黑" pitchFamily="34" charset="-122"/>
                <a:ea typeface="微软雅黑" pitchFamily="34" charset="-122"/>
              </a:rPr>
              <a:t>4000</a:t>
            </a:r>
            <a:r>
              <a:rPr lang="zh-CN" altLang="en-US" b="1" dirty="0">
                <a:solidFill>
                  <a:srgbClr val="002060"/>
                </a:solidFill>
                <a:latin typeface="微软雅黑" pitchFamily="34" charset="-122"/>
                <a:ea typeface="微软雅黑" pitchFamily="34" charset="-122"/>
              </a:rPr>
              <a:t>超级服务器，科学院重大项目</a:t>
            </a:r>
            <a:r>
              <a:rPr lang="en-US" altLang="zh-CN" b="1" dirty="0">
                <a:solidFill>
                  <a:srgbClr val="002060"/>
                </a:solidFill>
                <a:latin typeface="微软雅黑" pitchFamily="34" charset="-122"/>
                <a:ea typeface="微软雅黑" pitchFamily="34" charset="-122"/>
              </a:rPr>
              <a:t>IPv6</a:t>
            </a:r>
            <a:r>
              <a:rPr lang="zh-CN" altLang="en-US" b="1" dirty="0">
                <a:solidFill>
                  <a:srgbClr val="002060"/>
                </a:solidFill>
                <a:latin typeface="微软雅黑" pitchFamily="34" charset="-122"/>
                <a:ea typeface="微软雅黑" pitchFamily="34" charset="-122"/>
              </a:rPr>
              <a:t>网络研究</a:t>
            </a:r>
          </a:p>
        </p:txBody>
      </p:sp>
      <p:sp>
        <p:nvSpPr>
          <p:cNvPr id="6"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计算机学科体系</a:t>
            </a:r>
            <a:r>
              <a:rPr lang="en-US" altLang="zh-CN" sz="2400" b="1" dirty="0">
                <a:solidFill>
                  <a:srgbClr val="FFFF00"/>
                </a:solidFill>
              </a:rPr>
              <a:t>—</a:t>
            </a:r>
            <a:r>
              <a:rPr lang="zh-CN" altLang="en-US" sz="2400" b="1" dirty="0">
                <a:solidFill>
                  <a:srgbClr val="FFFF00"/>
                </a:solidFill>
              </a:rPr>
              <a:t>计算机科学与技术</a:t>
            </a:r>
            <a:endParaRPr lang="zh-CN" altLang="en-US" sz="2400" b="1" dirty="0">
              <a:solidFill>
                <a:srgbClr val="FFFF00"/>
              </a:solidFill>
              <a:latin typeface="华文琥珀"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9" name="Rectangle 3"/>
          <p:cNvSpPr>
            <a:spLocks noGrp="1" noChangeArrowheads="1"/>
          </p:cNvSpPr>
          <p:nvPr>
            <p:ph type="title"/>
          </p:nvPr>
        </p:nvSpPr>
        <p:spPr>
          <a:xfrm>
            <a:off x="428596" y="1186209"/>
            <a:ext cx="6851650" cy="377429"/>
          </a:xfrm>
          <a:noFill/>
          <a:ln/>
        </p:spPr>
        <p:txBody>
          <a:bodyPr anchor="ctr">
            <a:normAutofit fontScale="90000"/>
          </a:bodyPr>
          <a:lstStyle/>
          <a:p>
            <a:pPr algn="l">
              <a:buClr>
                <a:schemeClr val="accent2"/>
              </a:buClr>
            </a:pPr>
            <a:r>
              <a:rPr lang="zh-CN" altLang="en-US" sz="2800" b="1" dirty="0">
                <a:solidFill>
                  <a:srgbClr val="FF0000"/>
                </a:solidFill>
                <a:latin typeface="微软雅黑" pitchFamily="34" charset="-122"/>
                <a:ea typeface="微软雅黑" pitchFamily="34" charset="-122"/>
                <a:cs typeface="+mn-cs"/>
              </a:rPr>
              <a:t>计算机应用技术</a:t>
            </a:r>
          </a:p>
        </p:txBody>
      </p:sp>
      <p:sp>
        <p:nvSpPr>
          <p:cNvPr id="214020" name="Rectangle 4"/>
          <p:cNvSpPr>
            <a:spLocks noGrp="1" noChangeArrowheads="1"/>
          </p:cNvSpPr>
          <p:nvPr>
            <p:ph type="body" idx="1"/>
          </p:nvPr>
        </p:nvSpPr>
        <p:spPr>
          <a:xfrm>
            <a:off x="357158" y="1688852"/>
            <a:ext cx="8429684" cy="2755106"/>
          </a:xfrm>
          <a:noFill/>
          <a:ln/>
        </p:spPr>
        <p:txBody>
          <a:bodyPr>
            <a:normAutofit fontScale="77500" lnSpcReduction="20000"/>
          </a:bodyPr>
          <a:lstStyle/>
          <a:p>
            <a:pPr marL="0" indent="0">
              <a:lnSpc>
                <a:spcPct val="125000"/>
              </a:lnSpc>
              <a:buFont typeface="Wingdings" pitchFamily="2" charset="2"/>
              <a:buNone/>
            </a:pPr>
            <a:r>
              <a:rPr lang="zh-CN" altLang="en-US" sz="2800" b="1" dirty="0">
                <a:solidFill>
                  <a:schemeClr val="accent6">
                    <a:lumMod val="50000"/>
                  </a:schemeClr>
                </a:solidFill>
                <a:latin typeface="微软雅黑" pitchFamily="34" charset="-122"/>
                <a:ea typeface="微软雅黑" pitchFamily="34" charset="-122"/>
              </a:rPr>
              <a:t>    </a:t>
            </a:r>
            <a:r>
              <a:rPr lang="zh-CN" altLang="en-US" sz="2400" b="1" dirty="0">
                <a:solidFill>
                  <a:srgbClr val="002060"/>
                </a:solidFill>
                <a:effectLst/>
                <a:latin typeface="微软雅黑" pitchFamily="34" charset="-122"/>
                <a:ea typeface="微软雅黑" pitchFamily="34" charset="-122"/>
              </a:rPr>
              <a:t>着重研究计算机用于各个领域所涉及的原理、方法与技术，它是计算机产业和本学科发展的动力和源泉。</a:t>
            </a:r>
          </a:p>
          <a:p>
            <a:pPr marL="990600" lvl="1" indent="-533400">
              <a:lnSpc>
                <a:spcPct val="125000"/>
              </a:lnSpc>
              <a:buBlip>
                <a:blip r:embed="rId3"/>
              </a:buBlip>
            </a:pPr>
            <a:r>
              <a:rPr lang="zh-CN" altLang="en-US" sz="2400" b="1" dirty="0">
                <a:solidFill>
                  <a:srgbClr val="002060"/>
                </a:solidFill>
                <a:effectLst/>
                <a:latin typeface="微软雅黑" pitchFamily="34" charset="-122"/>
                <a:ea typeface="微软雅黑" pitchFamily="34" charset="-122"/>
              </a:rPr>
              <a:t>主要研究方向包括：数据库与信息管理，人工智能、计算机图形学、计算机辅助设计、模式识别、图象处理及计算机视觉、多媒体技术、人机交互技术、计算机模拟与可视化技术、虚拟现实、计算机辅助教学、语言信息处理、基于网络的计算机应用技术、智能控制、智能机器人学、复杂计算机系统、基于网络的多媒体应用技术、多媒体信息处理等。</a:t>
            </a:r>
          </a:p>
        </p:txBody>
      </p:sp>
      <p:sp>
        <p:nvSpPr>
          <p:cNvPr id="5" name="Rectangle 2"/>
          <p:cNvSpPr txBox="1">
            <a:spLocks noChangeArrowheads="1"/>
          </p:cNvSpPr>
          <p:nvPr/>
        </p:nvSpPr>
        <p:spPr>
          <a:xfrm>
            <a:off x="179512" y="118981"/>
            <a:ext cx="8517632"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j-cs"/>
              </a:rPr>
              <a:t>1.4 </a:t>
            </a:r>
            <a:r>
              <a:rPr kumimoji="0" lang="zh-CN" altLang="en-US" sz="36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j-cs"/>
              </a:rPr>
              <a:t>计算机学科体系</a:t>
            </a:r>
            <a:r>
              <a:rPr kumimoji="0" lang="en-US" altLang="zh-CN" sz="24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j-cs"/>
              </a:rPr>
              <a:t>—</a:t>
            </a:r>
            <a:r>
              <a:rPr kumimoji="0" lang="zh-CN" altLang="en-US" sz="24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j-cs"/>
              </a:rPr>
              <a:t>计算机科学与技术</a:t>
            </a:r>
            <a:endParaRPr kumimoji="0" lang="zh-CN" altLang="en-US" sz="2400" b="1" i="0" u="none" strike="noStrike" kern="1200" cap="none" spc="0" normalizeH="0" baseline="0" noProof="0" dirty="0">
              <a:ln>
                <a:noFill/>
              </a:ln>
              <a:solidFill>
                <a:srgbClr val="FFFF00"/>
              </a:solidFill>
              <a:effectLst/>
              <a:uLnTx/>
              <a:uFillTx/>
              <a:latin typeface="华文琥珀" pitchFamily="2" charset="-122"/>
              <a:ea typeface="黑体" panose="02010609060101010101" pitchFamily="49" charset="-122"/>
              <a:cs typeface="+mj-cs"/>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Grp="1" noRot="1" noChangeArrowheads="1"/>
          </p:cNvSpPr>
          <p:nvPr>
            <p:ph type="body" idx="1"/>
          </p:nvPr>
        </p:nvSpPr>
        <p:spPr>
          <a:xfrm>
            <a:off x="357158" y="1446602"/>
            <a:ext cx="8153400" cy="428628"/>
          </a:xfrm>
        </p:spPr>
        <p:txBody>
          <a:bodyPr>
            <a:normAutofit lnSpcReduction="10000"/>
          </a:bodyPr>
          <a:lstStyle/>
          <a:p>
            <a:r>
              <a:rPr lang="zh-CN" altLang="en-US" sz="2400" dirty="0">
                <a:solidFill>
                  <a:srgbClr val="FF0000"/>
                </a:solidFill>
                <a:latin typeface="微软雅黑" pitchFamily="34" charset="-122"/>
                <a:ea typeface="微软雅黑" pitchFamily="34" charset="-122"/>
              </a:rPr>
              <a:t>程序设计与数据管理相关课程</a:t>
            </a:r>
            <a:endParaRPr lang="zh-CN" altLang="en-US" dirty="0"/>
          </a:p>
        </p:txBody>
      </p:sp>
      <p:sp>
        <p:nvSpPr>
          <p:cNvPr id="174084" name="Rectangle 4"/>
          <p:cNvSpPr>
            <a:spLocks noChangeArrowheads="1"/>
          </p:cNvSpPr>
          <p:nvPr/>
        </p:nvSpPr>
        <p:spPr bwMode="auto">
          <a:xfrm>
            <a:off x="0" y="811888"/>
            <a:ext cx="184731" cy="369332"/>
          </a:xfrm>
          <a:prstGeom prst="rect">
            <a:avLst/>
          </a:prstGeom>
          <a:noFill/>
          <a:ln w="9525">
            <a:noFill/>
            <a:miter lim="800000"/>
            <a:headEnd/>
            <a:tailEnd/>
          </a:ln>
          <a:effectLst/>
        </p:spPr>
        <p:txBody>
          <a:bodyPr wrap="none" anchor="ctr">
            <a:spAutoFit/>
          </a:bodyPr>
          <a:lstStyle/>
          <a:p>
            <a:endParaRPr lang="zh-CN" altLang="en-US"/>
          </a:p>
        </p:txBody>
      </p:sp>
      <p:sp>
        <p:nvSpPr>
          <p:cNvPr id="8" name="矩形 7"/>
          <p:cNvSpPr/>
          <p:nvPr/>
        </p:nvSpPr>
        <p:spPr>
          <a:xfrm>
            <a:off x="357158" y="910817"/>
            <a:ext cx="3416320" cy="523220"/>
          </a:xfrm>
          <a:prstGeom prst="rect">
            <a:avLst/>
          </a:prstGeom>
        </p:spPr>
        <p:txBody>
          <a:bodyPr wrap="none">
            <a:spAutoFit/>
          </a:bodyPr>
          <a:lstStyle/>
          <a:p>
            <a:r>
              <a:rPr lang="zh-CN" altLang="en-US" sz="2800" b="1" dirty="0">
                <a:solidFill>
                  <a:srgbClr val="FF0000"/>
                </a:solidFill>
                <a:latin typeface="微软雅黑" pitchFamily="34" charset="-122"/>
                <a:ea typeface="微软雅黑" pitchFamily="34" charset="-122"/>
              </a:rPr>
              <a:t>大学四年如何度过？</a:t>
            </a:r>
            <a:endParaRPr lang="zh-CN" altLang="en-US" sz="2800" b="1" dirty="0"/>
          </a:p>
        </p:txBody>
      </p:sp>
      <p:sp>
        <p:nvSpPr>
          <p:cNvPr id="5125"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124" name="Object 4"/>
          <p:cNvGraphicFramePr>
            <a:graphicFrameLocks noChangeAspect="1"/>
          </p:cNvGraphicFramePr>
          <p:nvPr>
            <p:extLst>
              <p:ext uri="{D42A27DB-BD31-4B8C-83A1-F6EECF244321}">
                <p14:modId xmlns:p14="http://schemas.microsoft.com/office/powerpoint/2010/main" val="1852987133"/>
              </p:ext>
            </p:extLst>
          </p:nvPr>
        </p:nvGraphicFramePr>
        <p:xfrm>
          <a:off x="782677" y="1904408"/>
          <a:ext cx="7477680" cy="2746731"/>
        </p:xfrm>
        <a:graphic>
          <a:graphicData uri="http://schemas.openxmlformats.org/presentationml/2006/ole">
            <mc:AlternateContent xmlns:mc="http://schemas.openxmlformats.org/markup-compatibility/2006">
              <mc:Choice xmlns:v="urn:schemas-microsoft-com:vml" Requires="v">
                <p:oleObj spid="_x0000_s203801" name="Visio" r:id="rId3" imgW="7046364" imgH="3449520" progId="Visio.Drawing.11">
                  <p:embed/>
                </p:oleObj>
              </mc:Choice>
              <mc:Fallback>
                <p:oleObj name="Visio" r:id="rId3" imgW="7046364" imgH="344952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677" y="1904408"/>
                        <a:ext cx="7477680" cy="2746731"/>
                      </a:xfrm>
                      <a:prstGeom prst="rect">
                        <a:avLst/>
                      </a:prstGeom>
                      <a:noFill/>
                    </p:spPr>
                  </p:pic>
                </p:oleObj>
              </mc:Fallback>
            </mc:AlternateContent>
          </a:graphicData>
        </a:graphic>
      </p:graphicFrame>
      <p:sp>
        <p:nvSpPr>
          <p:cNvPr id="10"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计算机学科体系</a:t>
            </a:r>
            <a:r>
              <a:rPr lang="en-US" altLang="zh-CN" sz="2400" b="1" dirty="0">
                <a:solidFill>
                  <a:srgbClr val="FFFF00"/>
                </a:solidFill>
              </a:rPr>
              <a:t>—</a:t>
            </a:r>
            <a:r>
              <a:rPr lang="zh-CN" altLang="en-US" sz="2400" b="1" dirty="0">
                <a:solidFill>
                  <a:srgbClr val="FFFF00"/>
                </a:solidFill>
              </a:rPr>
              <a:t>个人规划</a:t>
            </a:r>
            <a:endParaRPr lang="zh-CN" altLang="en-US" sz="2400" b="1" dirty="0">
              <a:solidFill>
                <a:srgbClr val="FFFF00"/>
              </a:solidFill>
              <a:latin typeface="华文琥珀"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Grp="1" noRot="1" noChangeArrowheads="1"/>
          </p:cNvSpPr>
          <p:nvPr>
            <p:ph type="body" idx="1"/>
          </p:nvPr>
        </p:nvSpPr>
        <p:spPr>
          <a:xfrm>
            <a:off x="357158" y="1600877"/>
            <a:ext cx="8572560" cy="2411033"/>
          </a:xfrm>
        </p:spPr>
        <p:txBody>
          <a:bodyPr>
            <a:noAutofit/>
          </a:bodyPr>
          <a:lstStyle/>
          <a:p>
            <a:r>
              <a:rPr lang="zh-CN" altLang="en-US" sz="2000" b="1" dirty="0">
                <a:solidFill>
                  <a:srgbClr val="FF0000"/>
                </a:solidFill>
                <a:latin typeface="微软雅黑" pitchFamily="34" charset="-122"/>
                <a:ea typeface="微软雅黑" pitchFamily="34" charset="-122"/>
              </a:rPr>
              <a:t>与程序设计相关竞赛</a:t>
            </a:r>
            <a:endParaRPr lang="en-US" altLang="zh-CN" sz="2000" b="1" dirty="0">
              <a:solidFill>
                <a:srgbClr val="FF0000"/>
              </a:solidFill>
              <a:latin typeface="微软雅黑" pitchFamily="34" charset="-122"/>
              <a:ea typeface="微软雅黑" pitchFamily="34" charset="-122"/>
            </a:endParaRPr>
          </a:p>
          <a:p>
            <a:pPr lvl="1">
              <a:buFont typeface="Wingdings" pitchFamily="2" charset="2"/>
              <a:buChar char="ü"/>
            </a:pPr>
            <a:r>
              <a:rPr lang="en-US" sz="1800" b="1" dirty="0">
                <a:solidFill>
                  <a:schemeClr val="accent6">
                    <a:lumMod val="50000"/>
                  </a:schemeClr>
                </a:solidFill>
                <a:latin typeface="微软雅黑" pitchFamily="34" charset="-122"/>
                <a:ea typeface="微软雅黑" pitchFamily="34" charset="-122"/>
              </a:rPr>
              <a:t>ACM-ICPC</a:t>
            </a:r>
            <a:r>
              <a:rPr lang="zh-CN" altLang="en-US" sz="1800" b="1" dirty="0">
                <a:solidFill>
                  <a:schemeClr val="accent6">
                    <a:lumMod val="50000"/>
                  </a:schemeClr>
                </a:solidFill>
                <a:latin typeface="微软雅黑" pitchFamily="34" charset="-122"/>
                <a:ea typeface="微软雅黑" pitchFamily="34" charset="-122"/>
              </a:rPr>
              <a:t> （</a:t>
            </a:r>
            <a:r>
              <a:rPr lang="en-US" altLang="zh-CN" sz="1800" b="1" dirty="0">
                <a:solidFill>
                  <a:schemeClr val="accent6">
                    <a:lumMod val="50000"/>
                  </a:schemeClr>
                </a:solidFill>
                <a:latin typeface="微软雅黑" pitchFamily="34" charset="-122"/>
                <a:ea typeface="微软雅黑" pitchFamily="34" charset="-122"/>
              </a:rPr>
              <a:t>acm.whu.edu.cn</a:t>
            </a:r>
            <a:r>
              <a:rPr lang="zh-CN" altLang="en-US" sz="1800" b="1" dirty="0">
                <a:solidFill>
                  <a:schemeClr val="accent6">
                    <a:lumMod val="50000"/>
                  </a:schemeClr>
                </a:solidFill>
                <a:latin typeface="微软雅黑" pitchFamily="34" charset="-122"/>
                <a:ea typeface="微软雅黑" pitchFamily="34" charset="-122"/>
              </a:rPr>
              <a:t>）</a:t>
            </a:r>
            <a:endParaRPr lang="en-US" altLang="zh-CN" sz="1800" b="1" dirty="0">
              <a:solidFill>
                <a:schemeClr val="accent6">
                  <a:lumMod val="50000"/>
                </a:schemeClr>
              </a:solidFill>
              <a:latin typeface="微软雅黑" pitchFamily="34" charset="-122"/>
              <a:ea typeface="微软雅黑" pitchFamily="34" charset="-122"/>
            </a:endParaRPr>
          </a:p>
          <a:p>
            <a:pPr lvl="1">
              <a:buFont typeface="Wingdings" pitchFamily="2" charset="2"/>
              <a:buChar char="ü"/>
            </a:pPr>
            <a:r>
              <a:rPr lang="zh-CN" altLang="en-US" sz="1800" b="1" dirty="0">
                <a:solidFill>
                  <a:schemeClr val="accent6">
                    <a:lumMod val="50000"/>
                  </a:schemeClr>
                </a:solidFill>
                <a:latin typeface="微软雅黑" pitchFamily="34" charset="-122"/>
                <a:ea typeface="微软雅黑" pitchFamily="34" charset="-122"/>
              </a:rPr>
              <a:t>信息安全大赛</a:t>
            </a:r>
            <a:endParaRPr lang="en-US" altLang="zh-CN" sz="1800" b="1" dirty="0">
              <a:solidFill>
                <a:schemeClr val="accent6">
                  <a:lumMod val="50000"/>
                </a:schemeClr>
              </a:solidFill>
              <a:latin typeface="微软雅黑" pitchFamily="34" charset="-122"/>
              <a:ea typeface="微软雅黑" pitchFamily="34" charset="-122"/>
            </a:endParaRPr>
          </a:p>
          <a:p>
            <a:pPr lvl="1">
              <a:buFont typeface="Wingdings" pitchFamily="2" charset="2"/>
              <a:buChar char="ü"/>
            </a:pPr>
            <a:r>
              <a:rPr lang="zh-CN" altLang="en-US" sz="1800" b="1" dirty="0">
                <a:solidFill>
                  <a:schemeClr val="accent6">
                    <a:lumMod val="50000"/>
                  </a:schemeClr>
                </a:solidFill>
                <a:latin typeface="微软雅黑" pitchFamily="34" charset="-122"/>
                <a:ea typeface="微软雅黑" pitchFamily="34" charset="-122"/>
              </a:rPr>
              <a:t>物联网大赛</a:t>
            </a:r>
            <a:endParaRPr lang="en-US" altLang="zh-CN" sz="1800" b="1" dirty="0">
              <a:solidFill>
                <a:schemeClr val="accent6">
                  <a:lumMod val="50000"/>
                </a:schemeClr>
              </a:solidFill>
              <a:latin typeface="微软雅黑" pitchFamily="34" charset="-122"/>
              <a:ea typeface="微软雅黑" pitchFamily="34" charset="-122"/>
            </a:endParaRPr>
          </a:p>
          <a:p>
            <a:pPr lvl="1">
              <a:buFont typeface="Wingdings" pitchFamily="2" charset="2"/>
              <a:buChar char="ü"/>
            </a:pPr>
            <a:r>
              <a:rPr lang="zh-CN" altLang="en-US" sz="1800" b="1" dirty="0">
                <a:solidFill>
                  <a:schemeClr val="accent6">
                    <a:lumMod val="50000"/>
                  </a:schemeClr>
                </a:solidFill>
                <a:latin typeface="微软雅黑" pitchFamily="34" charset="-122"/>
                <a:ea typeface="微软雅黑" pitchFamily="34" charset="-122"/>
              </a:rPr>
              <a:t>互联网</a:t>
            </a:r>
            <a:r>
              <a:rPr lang="en-US" altLang="zh-CN" sz="1800" b="1" dirty="0">
                <a:solidFill>
                  <a:schemeClr val="accent6">
                    <a:lumMod val="50000"/>
                  </a:schemeClr>
                </a:solidFill>
                <a:latin typeface="微软雅黑" pitchFamily="34" charset="-122"/>
                <a:ea typeface="微软雅黑" pitchFamily="34" charset="-122"/>
              </a:rPr>
              <a:t>+</a:t>
            </a:r>
            <a:r>
              <a:rPr lang="zh-CN" altLang="en-US" sz="1800" b="1" dirty="0">
                <a:solidFill>
                  <a:schemeClr val="accent6">
                    <a:lumMod val="50000"/>
                  </a:schemeClr>
                </a:solidFill>
                <a:latin typeface="微软雅黑" pitchFamily="34" charset="-122"/>
                <a:ea typeface="微软雅黑" pitchFamily="34" charset="-122"/>
              </a:rPr>
              <a:t>大赛</a:t>
            </a:r>
            <a:endParaRPr lang="en-US" altLang="zh-CN" sz="1800" b="1" dirty="0">
              <a:solidFill>
                <a:schemeClr val="accent6">
                  <a:lumMod val="50000"/>
                </a:schemeClr>
              </a:solidFill>
              <a:latin typeface="微软雅黑" pitchFamily="34" charset="-122"/>
              <a:ea typeface="微软雅黑" pitchFamily="34" charset="-122"/>
            </a:endParaRPr>
          </a:p>
          <a:p>
            <a:pPr lvl="1">
              <a:buFont typeface="Wingdings" pitchFamily="2" charset="2"/>
              <a:buChar char="ü"/>
            </a:pPr>
            <a:endParaRPr lang="en-US" altLang="zh-CN" sz="1800" b="1" dirty="0">
              <a:solidFill>
                <a:schemeClr val="accent6">
                  <a:lumMod val="50000"/>
                </a:schemeClr>
              </a:solidFill>
              <a:latin typeface="微软雅黑" pitchFamily="34" charset="-122"/>
              <a:ea typeface="微软雅黑" pitchFamily="34" charset="-122"/>
            </a:endParaRPr>
          </a:p>
          <a:p>
            <a:pPr lvl="1">
              <a:buFont typeface="Wingdings" pitchFamily="2" charset="2"/>
              <a:buChar char="ü"/>
            </a:pPr>
            <a:r>
              <a:rPr lang="zh-CN" altLang="en-US" sz="1800" b="1" dirty="0">
                <a:solidFill>
                  <a:srgbClr val="002060"/>
                </a:solidFill>
                <a:latin typeface="微软雅黑" pitchFamily="34" charset="-122"/>
                <a:ea typeface="微软雅黑" pitchFamily="34" charset="-122"/>
              </a:rPr>
              <a:t>校创新创业大赛（大一练手、大二带队）</a:t>
            </a:r>
            <a:endParaRPr lang="en-US" altLang="zh-CN" sz="1800" b="1" dirty="0">
              <a:solidFill>
                <a:srgbClr val="002060"/>
              </a:solidFill>
              <a:latin typeface="微软雅黑" pitchFamily="34" charset="-122"/>
              <a:ea typeface="微软雅黑" pitchFamily="34" charset="-122"/>
            </a:endParaRPr>
          </a:p>
          <a:p>
            <a:pPr lvl="1">
              <a:buFont typeface="Wingdings" pitchFamily="2" charset="2"/>
              <a:buChar char="ü"/>
            </a:pPr>
            <a:r>
              <a:rPr lang="zh-CN" altLang="en-US" sz="1800" b="1" dirty="0">
                <a:solidFill>
                  <a:srgbClr val="002060"/>
                </a:solidFill>
                <a:latin typeface="微软雅黑" pitchFamily="34" charset="-122"/>
                <a:ea typeface="微软雅黑" pitchFamily="34" charset="-122"/>
              </a:rPr>
              <a:t>企业组织的比赛</a:t>
            </a:r>
            <a:endParaRPr lang="en-US" altLang="zh-CN" sz="1800" b="1" dirty="0">
              <a:solidFill>
                <a:srgbClr val="002060"/>
              </a:solidFill>
              <a:latin typeface="微软雅黑" pitchFamily="34" charset="-122"/>
              <a:ea typeface="微软雅黑" pitchFamily="34" charset="-122"/>
            </a:endParaRPr>
          </a:p>
          <a:p>
            <a:pPr lvl="1">
              <a:buFont typeface="Wingdings" pitchFamily="2" charset="2"/>
              <a:buChar char="ü"/>
            </a:pPr>
            <a:r>
              <a:rPr lang="zh-CN" altLang="en-US" sz="1800" b="1" dirty="0">
                <a:solidFill>
                  <a:srgbClr val="002060"/>
                </a:solidFill>
                <a:latin typeface="微软雅黑" pitchFamily="34" charset="-122"/>
                <a:ea typeface="微软雅黑" pitchFamily="34" charset="-122"/>
              </a:rPr>
              <a:t>各省市组织的比赛</a:t>
            </a:r>
          </a:p>
        </p:txBody>
      </p:sp>
      <p:sp>
        <p:nvSpPr>
          <p:cNvPr id="174084" name="Rectangle 4"/>
          <p:cNvSpPr>
            <a:spLocks noChangeArrowheads="1"/>
          </p:cNvSpPr>
          <p:nvPr/>
        </p:nvSpPr>
        <p:spPr bwMode="auto">
          <a:xfrm>
            <a:off x="0" y="811888"/>
            <a:ext cx="184731" cy="369332"/>
          </a:xfrm>
          <a:prstGeom prst="rect">
            <a:avLst/>
          </a:prstGeom>
          <a:noFill/>
          <a:ln w="9525">
            <a:noFill/>
            <a:miter lim="800000"/>
            <a:headEnd/>
            <a:tailEnd/>
          </a:ln>
          <a:effectLst/>
        </p:spPr>
        <p:txBody>
          <a:bodyPr wrap="none" anchor="ctr">
            <a:spAutoFit/>
          </a:bodyPr>
          <a:lstStyle/>
          <a:p>
            <a:endParaRPr lang="zh-CN" altLang="en-US"/>
          </a:p>
        </p:txBody>
      </p:sp>
      <p:sp>
        <p:nvSpPr>
          <p:cNvPr id="8" name="矩形 7"/>
          <p:cNvSpPr/>
          <p:nvPr/>
        </p:nvSpPr>
        <p:spPr>
          <a:xfrm>
            <a:off x="357158" y="1065093"/>
            <a:ext cx="3416320" cy="523220"/>
          </a:xfrm>
          <a:prstGeom prst="rect">
            <a:avLst/>
          </a:prstGeom>
        </p:spPr>
        <p:txBody>
          <a:bodyPr wrap="none">
            <a:spAutoFit/>
          </a:bodyPr>
          <a:lstStyle/>
          <a:p>
            <a:r>
              <a:rPr lang="zh-CN" altLang="en-US" sz="2800" b="1" dirty="0">
                <a:solidFill>
                  <a:srgbClr val="FF0000"/>
                </a:solidFill>
                <a:latin typeface="微软雅黑" pitchFamily="34" charset="-122"/>
                <a:ea typeface="微软雅黑" pitchFamily="34" charset="-122"/>
              </a:rPr>
              <a:t>大学四年如何度过？</a:t>
            </a:r>
            <a:endParaRPr lang="zh-CN" altLang="en-US" sz="2800" b="1" dirty="0"/>
          </a:p>
        </p:txBody>
      </p:sp>
      <p:sp>
        <p:nvSpPr>
          <p:cNvPr id="5125"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计算机学科体系</a:t>
            </a:r>
            <a:r>
              <a:rPr lang="en-US" altLang="zh-CN" sz="2400" b="1" dirty="0">
                <a:solidFill>
                  <a:srgbClr val="FFFF00"/>
                </a:solidFill>
              </a:rPr>
              <a:t>—</a:t>
            </a:r>
            <a:r>
              <a:rPr lang="zh-CN" altLang="en-US" sz="2400" b="1" dirty="0">
                <a:solidFill>
                  <a:srgbClr val="FFFF00"/>
                </a:solidFill>
              </a:rPr>
              <a:t>个人规划</a:t>
            </a:r>
            <a:endParaRPr lang="zh-CN" altLang="en-US" sz="2400" b="1" dirty="0">
              <a:solidFill>
                <a:srgbClr val="FFFF00"/>
              </a:solidFill>
              <a:latin typeface="华文琥珀"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ZXN\01-学院工作\1--教学课程\05-计算机导论(基础)\本科课程PPT\计算机导论教学课件 - 2017\第1章_计算机基础知识\素材\01-计算机大型机.jpg"/>
          <p:cNvPicPr>
            <a:picLocks noChangeAspect="1" noChangeArrowheads="1"/>
          </p:cNvPicPr>
          <p:nvPr/>
        </p:nvPicPr>
        <p:blipFill>
          <a:blip r:embed="rId2" cstate="print"/>
          <a:srcRect l="38452" r="7574" b="35963"/>
          <a:stretch>
            <a:fillRect/>
          </a:stretch>
        </p:blipFill>
        <p:spPr bwMode="auto">
          <a:xfrm>
            <a:off x="107504" y="987574"/>
            <a:ext cx="2952328" cy="2880320"/>
          </a:xfrm>
          <a:prstGeom prst="rect">
            <a:avLst/>
          </a:prstGeom>
          <a:noFill/>
          <a:ln>
            <a:solidFill>
              <a:schemeClr val="accent1"/>
            </a:solidFill>
          </a:ln>
        </p:spPr>
      </p:pic>
      <p:pic>
        <p:nvPicPr>
          <p:cNvPr id="7" name="Picture 3" descr="H:\ZXN\01-学院工作\1--教学课程\05-计算机导论(基础)\本科课程PPT\计算机导论教学课件 - 2017\第1章_计算机基础知识\素材\02-1958年IBM公司研制生产的计算机.jpg"/>
          <p:cNvPicPr>
            <a:picLocks noChangeAspect="1" noChangeArrowheads="1"/>
          </p:cNvPicPr>
          <p:nvPr/>
        </p:nvPicPr>
        <p:blipFill>
          <a:blip r:embed="rId3" cstate="print"/>
          <a:srcRect l="52883" t="14706" b="20588"/>
          <a:stretch>
            <a:fillRect/>
          </a:stretch>
        </p:blipFill>
        <p:spPr bwMode="auto">
          <a:xfrm>
            <a:off x="3131840" y="1059582"/>
            <a:ext cx="2736305" cy="2815211"/>
          </a:xfrm>
          <a:prstGeom prst="rect">
            <a:avLst/>
          </a:prstGeom>
          <a:noFill/>
          <a:ln>
            <a:solidFill>
              <a:schemeClr val="accent1"/>
            </a:solidFill>
          </a:ln>
        </p:spPr>
      </p:pic>
      <p:pic>
        <p:nvPicPr>
          <p:cNvPr id="8" name="Picture 4" descr="H:\ZXN\01-学院工作\1--教学课程\05-计算机导论(基础)\本科课程PPT\计算机导论教学课件 - 2017\第1章_计算机基础知识\素材\03-1973至1976年IBM公司生产的小型计算机.jpg"/>
          <p:cNvPicPr>
            <a:picLocks noChangeAspect="1" noChangeArrowheads="1"/>
          </p:cNvPicPr>
          <p:nvPr/>
        </p:nvPicPr>
        <p:blipFill>
          <a:blip r:embed="rId4" cstate="print"/>
          <a:srcRect l="49084" b="37931"/>
          <a:stretch>
            <a:fillRect/>
          </a:stretch>
        </p:blipFill>
        <p:spPr bwMode="auto">
          <a:xfrm>
            <a:off x="5940568" y="1059582"/>
            <a:ext cx="3074998" cy="2808312"/>
          </a:xfrm>
          <a:prstGeom prst="rect">
            <a:avLst/>
          </a:prstGeom>
          <a:noFill/>
          <a:ln>
            <a:solidFill>
              <a:schemeClr val="accent1"/>
            </a:solidFill>
          </a:ln>
        </p:spPr>
      </p:pic>
      <p:sp>
        <p:nvSpPr>
          <p:cNvPr id="21" name="Rectangle 2"/>
          <p:cNvSpPr>
            <a:spLocks noGrp="1" noChangeArrowheads="1"/>
          </p:cNvSpPr>
          <p:nvPr>
            <p:ph type="title"/>
          </p:nvPr>
        </p:nvSpPr>
        <p:spPr>
          <a:xfrm>
            <a:off x="899592" y="267494"/>
            <a:ext cx="6716712" cy="482204"/>
          </a:xfrm>
        </p:spPr>
        <p:txBody>
          <a:bodyPr>
            <a:noAutofit/>
          </a:bodyPr>
          <a:lstStyle/>
          <a:p>
            <a:r>
              <a:rPr lang="zh-CN" altLang="en-US" sz="3600" b="0" dirty="0"/>
              <a:t>课程预习：二进制与信息表达</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0032" y="1131590"/>
            <a:ext cx="3312368" cy="1102519"/>
          </a:xfrm>
        </p:spPr>
        <p:txBody>
          <a:bodyPr>
            <a:normAutofit/>
          </a:bodyPr>
          <a:lstStyle/>
          <a:p>
            <a:r>
              <a:rPr lang="en-US" altLang="zh-CN" sz="6000" dirty="0"/>
              <a:t>Thanks</a:t>
            </a:r>
            <a:r>
              <a:rPr lang="zh-CN" altLang="en-US" sz="6000" dirty="0"/>
              <a:t>！</a:t>
            </a:r>
          </a:p>
        </p:txBody>
      </p:sp>
    </p:spTree>
    <p:extLst>
      <p:ext uri="{BB962C8B-B14F-4D97-AF65-F5344CB8AC3E}">
        <p14:creationId xmlns:p14="http://schemas.microsoft.com/office/powerpoint/2010/main" val="1741040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42976" y="964395"/>
            <a:ext cx="7143768" cy="461665"/>
          </a:xfrm>
          <a:prstGeom prst="rect">
            <a:avLst/>
          </a:prstGeom>
        </p:spPr>
        <p:txBody>
          <a:bodyPr wrap="square">
            <a:spAutoFit/>
          </a:bodyPr>
          <a:lstStyle/>
          <a:p>
            <a:r>
              <a:rPr lang="zh-CN" altLang="en-US" sz="2400" b="1" dirty="0">
                <a:solidFill>
                  <a:srgbClr val="FF0000"/>
                </a:solidFill>
                <a:latin typeface="微软雅黑" pitchFamily="34" charset="-122"/>
                <a:ea typeface="微软雅黑" pitchFamily="34" charset="-122"/>
              </a:rPr>
              <a:t>从“深蓝”到</a:t>
            </a:r>
            <a:r>
              <a:rPr lang="en-US" altLang="zh-CN" sz="2400" b="1" dirty="0" err="1">
                <a:solidFill>
                  <a:srgbClr val="FF0000"/>
                </a:solidFill>
                <a:latin typeface="微软雅黑" pitchFamily="34" charset="-122"/>
                <a:ea typeface="微软雅黑" pitchFamily="34" charset="-122"/>
              </a:rPr>
              <a:t>AlphaGo</a:t>
            </a:r>
            <a:r>
              <a:rPr lang="zh-CN" altLang="en-US" sz="2400" b="1" dirty="0">
                <a:solidFill>
                  <a:srgbClr val="FF0000"/>
                </a:solidFill>
                <a:latin typeface="微软雅黑" pitchFamily="34" charset="-122"/>
                <a:ea typeface="微软雅黑" pitchFamily="34" charset="-122"/>
              </a:rPr>
              <a:t>：那四场划时代人机大战</a:t>
            </a:r>
          </a:p>
        </p:txBody>
      </p:sp>
      <p:pic>
        <p:nvPicPr>
          <p:cNvPr id="14" name="Picture 2" descr="http://photocdn.sohu.com/20160308/Img439761862.jpg"/>
          <p:cNvPicPr>
            <a:picLocks noChangeAspect="1" noChangeArrowheads="1"/>
          </p:cNvPicPr>
          <p:nvPr/>
        </p:nvPicPr>
        <p:blipFill>
          <a:blip r:embed="rId2" cstate="print"/>
          <a:srcRect/>
          <a:stretch>
            <a:fillRect/>
          </a:stretch>
        </p:blipFill>
        <p:spPr bwMode="auto">
          <a:xfrm>
            <a:off x="141412" y="1563638"/>
            <a:ext cx="2232247" cy="1584176"/>
          </a:xfrm>
          <a:prstGeom prst="rect">
            <a:avLst/>
          </a:prstGeom>
          <a:noFill/>
          <a:ln w="12700">
            <a:solidFill>
              <a:schemeClr val="tx1"/>
            </a:solidFill>
          </a:ln>
        </p:spPr>
      </p:pic>
      <p:pic>
        <p:nvPicPr>
          <p:cNvPr id="7" name="Picture 2" descr="http://photocdn.sohu.com/20160308/Img439761863.jpg"/>
          <p:cNvPicPr>
            <a:picLocks noChangeAspect="1" noChangeArrowheads="1"/>
          </p:cNvPicPr>
          <p:nvPr/>
        </p:nvPicPr>
        <p:blipFill>
          <a:blip r:embed="rId3" cstate="print"/>
          <a:srcRect/>
          <a:stretch>
            <a:fillRect/>
          </a:stretch>
        </p:blipFill>
        <p:spPr bwMode="auto">
          <a:xfrm>
            <a:off x="2483768" y="1563638"/>
            <a:ext cx="2160240" cy="1584176"/>
          </a:xfrm>
          <a:prstGeom prst="rect">
            <a:avLst/>
          </a:prstGeom>
          <a:noFill/>
          <a:ln w="12700">
            <a:solidFill>
              <a:schemeClr val="tx1"/>
            </a:solidFill>
          </a:ln>
        </p:spPr>
      </p:pic>
      <p:pic>
        <p:nvPicPr>
          <p:cNvPr id="8" name="Picture 2" descr="http://photocdn.sohu.com/20160308/Img439761865.jpg"/>
          <p:cNvPicPr>
            <a:picLocks noChangeAspect="1" noChangeArrowheads="1"/>
          </p:cNvPicPr>
          <p:nvPr/>
        </p:nvPicPr>
        <p:blipFill>
          <a:blip r:embed="rId4" cstate="print"/>
          <a:srcRect/>
          <a:stretch>
            <a:fillRect/>
          </a:stretch>
        </p:blipFill>
        <p:spPr bwMode="auto">
          <a:xfrm>
            <a:off x="4746496" y="1563638"/>
            <a:ext cx="2160240" cy="1584176"/>
          </a:xfrm>
          <a:prstGeom prst="rect">
            <a:avLst/>
          </a:prstGeom>
          <a:noFill/>
          <a:ln w="12700">
            <a:solidFill>
              <a:schemeClr val="tx1"/>
            </a:solidFill>
          </a:ln>
        </p:spPr>
      </p:pic>
      <p:pic>
        <p:nvPicPr>
          <p:cNvPr id="10" name="Picture 2" descr="http://m3.biz.itc.cn/pic/new/n/18/71/Img8337118_n.jpg"/>
          <p:cNvPicPr>
            <a:picLocks noChangeAspect="1" noChangeArrowheads="1"/>
          </p:cNvPicPr>
          <p:nvPr/>
        </p:nvPicPr>
        <p:blipFill>
          <a:blip r:embed="rId5" cstate="print"/>
          <a:srcRect/>
          <a:stretch>
            <a:fillRect/>
          </a:stretch>
        </p:blipFill>
        <p:spPr bwMode="auto">
          <a:xfrm>
            <a:off x="7020273" y="1563638"/>
            <a:ext cx="2016224" cy="1584176"/>
          </a:xfrm>
          <a:prstGeom prst="rect">
            <a:avLst/>
          </a:prstGeom>
          <a:noFill/>
          <a:ln w="12700">
            <a:solidFill>
              <a:schemeClr val="tx1"/>
            </a:solidFill>
          </a:ln>
        </p:spPr>
      </p:pic>
      <p:sp>
        <p:nvSpPr>
          <p:cNvPr id="12" name="圆角矩形标注 11"/>
          <p:cNvSpPr/>
          <p:nvPr/>
        </p:nvSpPr>
        <p:spPr>
          <a:xfrm>
            <a:off x="107504" y="3579862"/>
            <a:ext cx="8856984" cy="1080120"/>
          </a:xfrm>
          <a:prstGeom prst="wedgeRoundRectCallout">
            <a:avLst>
              <a:gd name="adj1" fmla="val 37860"/>
              <a:gd name="adj2" fmla="val -8071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1000"/>
              </a:spcBef>
            </a:pPr>
            <a:r>
              <a:rPr lang="en-US" altLang="zh-CN" sz="2000" dirty="0">
                <a:solidFill>
                  <a:srgbClr val="003399"/>
                </a:solidFill>
                <a:latin typeface="微软雅黑" pitchFamily="34" charset="-122"/>
                <a:ea typeface="微软雅黑" pitchFamily="34" charset="-122"/>
              </a:rPr>
              <a:t>2016</a:t>
            </a:r>
            <a:r>
              <a:rPr lang="zh-CN" altLang="en-US" sz="2000" dirty="0">
                <a:solidFill>
                  <a:srgbClr val="003399"/>
                </a:solidFill>
                <a:latin typeface="微软雅黑" pitchFamily="34" charset="-122"/>
                <a:ea typeface="微软雅黑" pitchFamily="34" charset="-122"/>
              </a:rPr>
              <a:t>年</a:t>
            </a:r>
            <a:r>
              <a:rPr lang="en-US" altLang="zh-CN" sz="2000" dirty="0">
                <a:solidFill>
                  <a:srgbClr val="003399"/>
                </a:solidFill>
                <a:latin typeface="微软雅黑" pitchFamily="34" charset="-122"/>
                <a:ea typeface="微软雅黑" pitchFamily="34" charset="-122"/>
              </a:rPr>
              <a:t>3</a:t>
            </a:r>
            <a:r>
              <a:rPr lang="zh-CN" altLang="en-US" sz="2000" dirty="0">
                <a:solidFill>
                  <a:srgbClr val="003399"/>
                </a:solidFill>
                <a:latin typeface="微软雅黑" pitchFamily="34" charset="-122"/>
                <a:ea typeface="微软雅黑" pitchFamily="34" charset="-122"/>
              </a:rPr>
              <a:t>月，阿尔法围棋与围棋世界冠军、职业九段棋手</a:t>
            </a:r>
            <a:r>
              <a:rPr lang="zh-CN" altLang="en-US" sz="2000" b="1" dirty="0">
                <a:solidFill>
                  <a:srgbClr val="003399"/>
                </a:solidFill>
                <a:latin typeface="微软雅黑" pitchFamily="34" charset="-122"/>
                <a:ea typeface="微软雅黑" pitchFamily="34" charset="-122"/>
              </a:rPr>
              <a:t>李世石</a:t>
            </a:r>
            <a:r>
              <a:rPr lang="zh-CN" altLang="en-US" sz="2000" dirty="0">
                <a:solidFill>
                  <a:srgbClr val="003399"/>
                </a:solidFill>
                <a:latin typeface="微软雅黑" pitchFamily="34" charset="-122"/>
                <a:ea typeface="微软雅黑" pitchFamily="34" charset="-122"/>
              </a:rPr>
              <a:t>进行围棋人机大战，以</a:t>
            </a:r>
            <a:r>
              <a:rPr lang="en-US" altLang="zh-CN" sz="2000" b="1" dirty="0">
                <a:solidFill>
                  <a:srgbClr val="FF0000"/>
                </a:solidFill>
                <a:latin typeface="微软雅黑" pitchFamily="34" charset="-122"/>
                <a:ea typeface="微软雅黑" pitchFamily="34" charset="-122"/>
              </a:rPr>
              <a:t>4</a:t>
            </a:r>
            <a:r>
              <a:rPr lang="zh-CN" altLang="en-US" sz="2000" b="1" dirty="0">
                <a:solidFill>
                  <a:srgbClr val="FF0000"/>
                </a:solidFill>
                <a:latin typeface="微软雅黑" pitchFamily="34" charset="-122"/>
                <a:ea typeface="微软雅黑" pitchFamily="34" charset="-122"/>
              </a:rPr>
              <a:t>比</a:t>
            </a:r>
            <a:r>
              <a:rPr lang="en-US" altLang="zh-CN" sz="2000" b="1" dirty="0">
                <a:solidFill>
                  <a:srgbClr val="FF0000"/>
                </a:solidFill>
                <a:latin typeface="微软雅黑" pitchFamily="34" charset="-122"/>
                <a:ea typeface="微软雅黑" pitchFamily="34" charset="-122"/>
              </a:rPr>
              <a:t>1</a:t>
            </a:r>
            <a:r>
              <a:rPr lang="zh-CN" altLang="en-US" sz="2000" b="1" dirty="0">
                <a:solidFill>
                  <a:srgbClr val="FF0000"/>
                </a:solidFill>
                <a:latin typeface="微软雅黑" pitchFamily="34" charset="-122"/>
                <a:ea typeface="微软雅黑" pitchFamily="34" charset="-122"/>
              </a:rPr>
              <a:t>的总比分获胜</a:t>
            </a:r>
            <a:endParaRPr lang="en-US" altLang="zh-CN" sz="2000" b="1" dirty="0">
              <a:solidFill>
                <a:srgbClr val="FF0000"/>
              </a:solidFill>
              <a:latin typeface="微软雅黑" pitchFamily="34" charset="-122"/>
              <a:ea typeface="微软雅黑" pitchFamily="34"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5"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rctx="PPT">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par>
                          <p:cTn id="8" fill="hold">
                            <p:stCondLst>
                              <p:cond delay="0"/>
                            </p:stCondLst>
                            <p:childTnLst>
                              <p:par>
                                <p:cTn id="9" presetID="9" presetClass="emph" presetSubtype="0" nodeType="afterEffect">
                                  <p:stCondLst>
                                    <p:cond delay="0"/>
                                  </p:stCondLst>
                                  <p:childTnLst>
                                    <p:set>
                                      <p:cBhvr rctx="PPT">
                                        <p:cTn id="10" dur="indefinite"/>
                                        <p:tgtEl>
                                          <p:spTgt spid="7"/>
                                        </p:tgtEl>
                                        <p:attrNameLst>
                                          <p:attrName>style.opacity</p:attrName>
                                        </p:attrNameLst>
                                      </p:cBhvr>
                                      <p:to>
                                        <p:strVal val="0.25"/>
                                      </p:to>
                                    </p:set>
                                    <p:animEffect filter="image" prLst="opacity: 0.25">
                                      <p:cBhvr rctx="IE">
                                        <p:cTn id="11" dur="indefinite"/>
                                        <p:tgtEl>
                                          <p:spTgt spid="7"/>
                                        </p:tgtEl>
                                      </p:cBhvr>
                                    </p:animEffect>
                                  </p:childTnLst>
                                </p:cTn>
                              </p:par>
                            </p:childTnLst>
                          </p:cTn>
                        </p:par>
                        <p:par>
                          <p:cTn id="12" fill="hold">
                            <p:stCondLst>
                              <p:cond delay="0"/>
                            </p:stCondLst>
                            <p:childTnLst>
                              <p:par>
                                <p:cTn id="13" presetID="9" presetClass="emph" presetSubtype="0" nodeType="afterEffect">
                                  <p:stCondLst>
                                    <p:cond delay="0"/>
                                  </p:stCondLst>
                                  <p:childTnLst>
                                    <p:set>
                                      <p:cBhvr rctx="PPT">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5a73be91ce906b730a046c3eb2c2b620"/>
          <p:cNvPicPr>
            <a:picLocks noChangeAspect="1"/>
          </p:cNvPicPr>
          <p:nvPr/>
        </p:nvPicPr>
        <p:blipFill>
          <a:blip r:embed="rId2" cstate="print"/>
          <a:stretch>
            <a:fillRect/>
          </a:stretch>
        </p:blipFill>
        <p:spPr>
          <a:xfrm>
            <a:off x="5357819" y="1125131"/>
            <a:ext cx="3500462" cy="1500198"/>
          </a:xfrm>
          <a:prstGeom prst="rect">
            <a:avLst/>
          </a:prstGeom>
        </p:spPr>
      </p:pic>
      <p:sp>
        <p:nvSpPr>
          <p:cNvPr id="11" name="Rectangle 2"/>
          <p:cNvSpPr>
            <a:spLocks noGrp="1" noChangeArrowheads="1"/>
          </p:cNvSpPr>
          <p:nvPr>
            <p:ph idx="1"/>
          </p:nvPr>
        </p:nvSpPr>
        <p:spPr bwMode="auto">
          <a:xfrm>
            <a:off x="142844" y="1217627"/>
            <a:ext cx="4929222" cy="329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17500"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342900" lvl="1" indent="-342900" algn="l" eaLnBrk="1" hangingPunct="1">
              <a:spcBef>
                <a:spcPts val="1000"/>
              </a:spcBef>
              <a:spcAft>
                <a:spcPts val="0"/>
              </a:spcAft>
            </a:pPr>
            <a:r>
              <a:rPr lang="zh-CN" altLang="en-US" sz="2000" dirty="0">
                <a:solidFill>
                  <a:srgbClr val="003399"/>
                </a:solidFill>
                <a:latin typeface="微软雅黑" pitchFamily="34" charset="-122"/>
                <a:ea typeface="微软雅黑" pitchFamily="34" charset="-122"/>
              </a:rPr>
              <a:t>柯洁</a:t>
            </a:r>
            <a:r>
              <a:rPr lang="en-US" altLang="zh-CN" sz="2000" dirty="0" err="1">
                <a:solidFill>
                  <a:srgbClr val="003399"/>
                </a:solidFill>
                <a:latin typeface="微软雅黑" pitchFamily="34" charset="-122"/>
                <a:ea typeface="微软雅黑" pitchFamily="34" charset="-122"/>
              </a:rPr>
              <a:t>赛前彻底看好人类获胜</a:t>
            </a:r>
            <a:r>
              <a:rPr lang="en-US" altLang="zh-CN" sz="2000" dirty="0">
                <a:solidFill>
                  <a:srgbClr val="003399"/>
                </a:solidFill>
                <a:latin typeface="微软雅黑" pitchFamily="34" charset="-122"/>
                <a:ea typeface="微软雅黑" pitchFamily="34" charset="-122"/>
              </a:rPr>
              <a:t>，“</a:t>
            </a:r>
            <a:r>
              <a:rPr lang="en-US" altLang="zh-CN" sz="2000" b="1" dirty="0" err="1">
                <a:solidFill>
                  <a:srgbClr val="FF0000"/>
                </a:solidFill>
                <a:latin typeface="微软雅黑" pitchFamily="34" charset="-122"/>
                <a:ea typeface="微软雅黑" pitchFamily="34" charset="-122"/>
              </a:rPr>
              <a:t>计算机战胜李世石的可能性不到百分之五</a:t>
            </a:r>
            <a:r>
              <a:rPr lang="en-US" altLang="zh-CN" sz="2000" b="1" dirty="0">
                <a:solidFill>
                  <a:srgbClr val="FF0000"/>
                </a:solidFill>
                <a:latin typeface="微软雅黑" pitchFamily="34" charset="-122"/>
                <a:ea typeface="微软雅黑" pitchFamily="34" charset="-122"/>
              </a:rPr>
              <a:t>。”</a:t>
            </a:r>
          </a:p>
          <a:p>
            <a:pPr marL="342900" lvl="1" indent="-342900" algn="l" eaLnBrk="1" hangingPunct="1">
              <a:spcBef>
                <a:spcPts val="1000"/>
              </a:spcBef>
              <a:spcAft>
                <a:spcPts val="0"/>
              </a:spcAft>
            </a:pPr>
            <a:r>
              <a:rPr lang="en-US" altLang="zh-CN" sz="2000" dirty="0">
                <a:solidFill>
                  <a:srgbClr val="003399"/>
                </a:solidFill>
                <a:latin typeface="微软雅黑" pitchFamily="34" charset="-122"/>
                <a:ea typeface="微软雅黑" pitchFamily="34" charset="-122"/>
              </a:rPr>
              <a:t>上述两人代表了棋界的普遍观点，其实连AlphaGo的研发团队，都摸不准AI能表现出什么水平。“如果你问一个伟大棋手如何决定落子位置的，他经常会告诉你‘我觉得那样比较正确’，但这是计算机不擅长的。”研发团队坦言，</a:t>
            </a:r>
            <a:r>
              <a:rPr lang="en-US" altLang="zh-CN" sz="2000" b="1" dirty="0">
                <a:solidFill>
                  <a:srgbClr val="FF0000"/>
                </a:solidFill>
                <a:latin typeface="微软雅黑" pitchFamily="34" charset="-122"/>
                <a:ea typeface="微软雅黑" pitchFamily="34" charset="-122"/>
              </a:rPr>
              <a:t>AI虽然有强大的计算能力，但在大的方面仍处劣势</a:t>
            </a:r>
            <a:r>
              <a:rPr lang="en-US" altLang="zh-CN" sz="2000" dirty="0">
                <a:solidFill>
                  <a:srgbClr val="003399"/>
                </a:solidFill>
                <a:latin typeface="微软雅黑" pitchFamily="34" charset="-122"/>
                <a:ea typeface="微软雅黑" pitchFamily="34" charset="-122"/>
              </a:rPr>
              <a:t>。</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505" y="2839643"/>
            <a:ext cx="3684715" cy="1842358"/>
          </a:xfrm>
          <a:prstGeom prst="rect">
            <a:avLst/>
          </a:prstGeom>
        </p:spPr>
      </p:pic>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3"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idx="1"/>
          </p:nvPr>
        </p:nvSpPr>
        <p:spPr bwMode="auto">
          <a:xfrm>
            <a:off x="142844" y="1179016"/>
            <a:ext cx="4929222" cy="342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17500"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342900" lvl="1" indent="-342900" eaLnBrk="1" hangingPunct="1">
              <a:spcBef>
                <a:spcPts val="1000"/>
              </a:spcBef>
              <a:spcAft>
                <a:spcPts val="0"/>
              </a:spcAft>
            </a:pPr>
            <a:r>
              <a:rPr lang="en-US" altLang="zh-CN" sz="2000" dirty="0">
                <a:solidFill>
                  <a:srgbClr val="003399"/>
                </a:solidFill>
                <a:latin typeface="微软雅黑" pitchFamily="34" charset="-122"/>
                <a:ea typeface="微软雅黑" pitchFamily="34" charset="-122"/>
              </a:rPr>
              <a:t>2016</a:t>
            </a:r>
            <a:r>
              <a:rPr lang="zh-CN" altLang="en-US" sz="2000" dirty="0">
                <a:solidFill>
                  <a:srgbClr val="003399"/>
                </a:solidFill>
                <a:latin typeface="微软雅黑" pitchFamily="34" charset="-122"/>
                <a:ea typeface="微软雅黑" pitchFamily="34" charset="-122"/>
              </a:rPr>
              <a:t>年</a:t>
            </a:r>
            <a:r>
              <a:rPr lang="en-US" altLang="zh-CN" sz="2000" dirty="0">
                <a:solidFill>
                  <a:srgbClr val="003399"/>
                </a:solidFill>
                <a:latin typeface="微软雅黑" pitchFamily="34" charset="-122"/>
                <a:ea typeface="微软雅黑" pitchFamily="34" charset="-122"/>
              </a:rPr>
              <a:t>3</a:t>
            </a:r>
            <a:r>
              <a:rPr lang="zh-CN" altLang="en-US" sz="2000" dirty="0">
                <a:solidFill>
                  <a:srgbClr val="003399"/>
                </a:solidFill>
                <a:latin typeface="微软雅黑" pitchFamily="34" charset="-122"/>
                <a:ea typeface="微软雅黑" pitchFamily="34" charset="-122"/>
              </a:rPr>
              <a:t>月，阿尔法围棋与围棋世界冠军、职业九段棋手</a:t>
            </a:r>
            <a:r>
              <a:rPr lang="zh-CN" altLang="en-US" sz="2000" b="1" dirty="0">
                <a:solidFill>
                  <a:srgbClr val="003399"/>
                </a:solidFill>
                <a:latin typeface="微软雅黑" pitchFamily="34" charset="-122"/>
                <a:ea typeface="微软雅黑" pitchFamily="34" charset="-122"/>
              </a:rPr>
              <a:t>李世石</a:t>
            </a:r>
            <a:r>
              <a:rPr lang="zh-CN" altLang="en-US" sz="2000" dirty="0">
                <a:solidFill>
                  <a:srgbClr val="003399"/>
                </a:solidFill>
                <a:latin typeface="微软雅黑" pitchFamily="34" charset="-122"/>
                <a:ea typeface="微软雅黑" pitchFamily="34" charset="-122"/>
              </a:rPr>
              <a:t>进行围棋人机大战，以</a:t>
            </a:r>
            <a:r>
              <a:rPr lang="en-US" altLang="zh-CN" sz="2000" b="1" dirty="0">
                <a:solidFill>
                  <a:srgbClr val="FF0000"/>
                </a:solidFill>
                <a:latin typeface="微软雅黑" pitchFamily="34" charset="-122"/>
                <a:ea typeface="微软雅黑" pitchFamily="34" charset="-122"/>
              </a:rPr>
              <a:t>4</a:t>
            </a:r>
            <a:r>
              <a:rPr lang="zh-CN" altLang="en-US" sz="2000" b="1" dirty="0">
                <a:solidFill>
                  <a:srgbClr val="FF0000"/>
                </a:solidFill>
                <a:latin typeface="微软雅黑" pitchFamily="34" charset="-122"/>
                <a:ea typeface="微软雅黑" pitchFamily="34" charset="-122"/>
              </a:rPr>
              <a:t>比</a:t>
            </a:r>
            <a:r>
              <a:rPr lang="en-US" altLang="zh-CN" sz="2000" b="1" dirty="0">
                <a:solidFill>
                  <a:srgbClr val="FF0000"/>
                </a:solidFill>
                <a:latin typeface="微软雅黑" pitchFamily="34" charset="-122"/>
                <a:ea typeface="微软雅黑" pitchFamily="34" charset="-122"/>
              </a:rPr>
              <a:t>1</a:t>
            </a:r>
            <a:r>
              <a:rPr lang="zh-CN" altLang="en-US" sz="2000" b="1" dirty="0">
                <a:solidFill>
                  <a:srgbClr val="FF0000"/>
                </a:solidFill>
                <a:latin typeface="微软雅黑" pitchFamily="34" charset="-122"/>
                <a:ea typeface="微软雅黑" pitchFamily="34" charset="-122"/>
              </a:rPr>
              <a:t>的总比分获胜</a:t>
            </a:r>
            <a:endParaRPr lang="en-US" altLang="zh-CN" sz="2000" b="1" dirty="0">
              <a:solidFill>
                <a:srgbClr val="FF0000"/>
              </a:solidFill>
              <a:latin typeface="微软雅黑" pitchFamily="34" charset="-122"/>
              <a:ea typeface="微软雅黑" pitchFamily="34" charset="-122"/>
            </a:endParaRPr>
          </a:p>
          <a:p>
            <a:pPr marL="342900" lvl="1" indent="-342900" eaLnBrk="1" hangingPunct="1">
              <a:spcBef>
                <a:spcPts val="1000"/>
              </a:spcBef>
              <a:spcAft>
                <a:spcPts val="0"/>
              </a:spcAft>
            </a:pPr>
            <a:r>
              <a:rPr lang="en-US" altLang="zh-CN" sz="2000" dirty="0">
                <a:solidFill>
                  <a:srgbClr val="003399"/>
                </a:solidFill>
                <a:latin typeface="微软雅黑" pitchFamily="34" charset="-122"/>
                <a:ea typeface="微软雅黑" pitchFamily="34" charset="-122"/>
              </a:rPr>
              <a:t>2016</a:t>
            </a:r>
            <a:r>
              <a:rPr lang="zh-CN" altLang="en-US" sz="2000" dirty="0">
                <a:solidFill>
                  <a:srgbClr val="003399"/>
                </a:solidFill>
                <a:latin typeface="微软雅黑" pitchFamily="34" charset="-122"/>
                <a:ea typeface="微软雅黑" pitchFamily="34" charset="-122"/>
              </a:rPr>
              <a:t>年末</a:t>
            </a:r>
            <a:r>
              <a:rPr lang="en-US" altLang="zh-CN" sz="2000" dirty="0">
                <a:solidFill>
                  <a:srgbClr val="003399"/>
                </a:solidFill>
                <a:latin typeface="微软雅黑" pitchFamily="34" charset="-122"/>
                <a:ea typeface="微软雅黑" pitchFamily="34" charset="-122"/>
              </a:rPr>
              <a:t>2017</a:t>
            </a:r>
            <a:r>
              <a:rPr lang="zh-CN" altLang="en-US" sz="2000" dirty="0">
                <a:solidFill>
                  <a:srgbClr val="003399"/>
                </a:solidFill>
                <a:latin typeface="微软雅黑" pitchFamily="34" charset="-122"/>
                <a:ea typeface="微软雅黑" pitchFamily="34" charset="-122"/>
              </a:rPr>
              <a:t>年初，该程序在中国棋类网站上以“大师”（</a:t>
            </a:r>
            <a:r>
              <a:rPr lang="en-US" altLang="zh-CN" sz="2000" dirty="0">
                <a:solidFill>
                  <a:srgbClr val="003399"/>
                </a:solidFill>
                <a:latin typeface="微软雅黑" pitchFamily="34" charset="-122"/>
                <a:ea typeface="微软雅黑" pitchFamily="34" charset="-122"/>
              </a:rPr>
              <a:t>Master</a:t>
            </a:r>
            <a:r>
              <a:rPr lang="zh-CN" altLang="en-US" sz="2000" dirty="0">
                <a:solidFill>
                  <a:srgbClr val="003399"/>
                </a:solidFill>
                <a:latin typeface="微软雅黑" pitchFamily="34" charset="-122"/>
                <a:ea typeface="微软雅黑" pitchFamily="34" charset="-122"/>
              </a:rPr>
              <a:t>）为注册帐号与中日韩数十位围棋高手进行快棋对决，</a:t>
            </a:r>
            <a:r>
              <a:rPr lang="zh-CN" altLang="en-US" sz="2000" b="1" dirty="0">
                <a:solidFill>
                  <a:srgbClr val="FF0000"/>
                </a:solidFill>
                <a:latin typeface="微软雅黑" pitchFamily="34" charset="-122"/>
                <a:ea typeface="微软雅黑" pitchFamily="34" charset="-122"/>
              </a:rPr>
              <a:t>连续</a:t>
            </a:r>
            <a:r>
              <a:rPr lang="en-US" altLang="zh-CN" sz="2000" b="1" dirty="0">
                <a:solidFill>
                  <a:srgbClr val="FF0000"/>
                </a:solidFill>
                <a:latin typeface="微软雅黑" pitchFamily="34" charset="-122"/>
                <a:ea typeface="微软雅黑" pitchFamily="34" charset="-122"/>
              </a:rPr>
              <a:t>60</a:t>
            </a:r>
            <a:r>
              <a:rPr lang="zh-CN" altLang="en-US" sz="2000" b="1" dirty="0">
                <a:solidFill>
                  <a:srgbClr val="FF0000"/>
                </a:solidFill>
                <a:latin typeface="微软雅黑" pitchFamily="34" charset="-122"/>
                <a:ea typeface="微软雅黑" pitchFamily="34" charset="-122"/>
              </a:rPr>
              <a:t>局无一败绩</a:t>
            </a:r>
            <a:endParaRPr lang="en-US" altLang="zh-CN" sz="2000" b="1" dirty="0">
              <a:solidFill>
                <a:srgbClr val="FF0000"/>
              </a:solidFill>
              <a:latin typeface="微软雅黑" pitchFamily="34" charset="-122"/>
              <a:ea typeface="微软雅黑" pitchFamily="34" charset="-122"/>
            </a:endParaRPr>
          </a:p>
          <a:p>
            <a:pPr marL="342900" lvl="1" indent="-342900" eaLnBrk="1" hangingPunct="1">
              <a:spcBef>
                <a:spcPts val="1000"/>
              </a:spcBef>
              <a:spcAft>
                <a:spcPts val="0"/>
              </a:spcAft>
            </a:pPr>
            <a:r>
              <a:rPr lang="en-US" altLang="zh-CN" sz="2000" dirty="0">
                <a:solidFill>
                  <a:srgbClr val="003399"/>
                </a:solidFill>
                <a:latin typeface="微软雅黑" pitchFamily="34" charset="-122"/>
                <a:ea typeface="微软雅黑" pitchFamily="34" charset="-122"/>
              </a:rPr>
              <a:t>2017</a:t>
            </a:r>
            <a:r>
              <a:rPr lang="zh-CN" altLang="en-US" sz="2000" dirty="0">
                <a:solidFill>
                  <a:srgbClr val="003399"/>
                </a:solidFill>
                <a:latin typeface="微软雅黑" pitchFamily="34" charset="-122"/>
                <a:ea typeface="微软雅黑" pitchFamily="34" charset="-122"/>
              </a:rPr>
              <a:t>年</a:t>
            </a:r>
            <a:r>
              <a:rPr lang="en-US" altLang="zh-CN" sz="2000" dirty="0">
                <a:solidFill>
                  <a:srgbClr val="003399"/>
                </a:solidFill>
                <a:latin typeface="微软雅黑" pitchFamily="34" charset="-122"/>
                <a:ea typeface="微软雅黑" pitchFamily="34" charset="-122"/>
              </a:rPr>
              <a:t>5</a:t>
            </a:r>
            <a:r>
              <a:rPr lang="zh-CN" altLang="en-US" sz="2000" dirty="0">
                <a:solidFill>
                  <a:srgbClr val="003399"/>
                </a:solidFill>
                <a:latin typeface="微软雅黑" pitchFamily="34" charset="-122"/>
                <a:ea typeface="微软雅黑" pitchFamily="34" charset="-122"/>
              </a:rPr>
              <a:t>月，在中国乌镇围棋峰会上，它与排名世界第一的世界围棋冠军</a:t>
            </a:r>
            <a:r>
              <a:rPr lang="zh-CN" altLang="en-US" sz="2000" b="1" dirty="0">
                <a:solidFill>
                  <a:srgbClr val="003399"/>
                </a:solidFill>
                <a:latin typeface="微软雅黑" pitchFamily="34" charset="-122"/>
                <a:ea typeface="微软雅黑" pitchFamily="34" charset="-122"/>
              </a:rPr>
              <a:t>柯洁</a:t>
            </a:r>
            <a:r>
              <a:rPr lang="zh-CN" altLang="en-US" sz="2000" dirty="0">
                <a:solidFill>
                  <a:srgbClr val="003399"/>
                </a:solidFill>
                <a:latin typeface="微软雅黑" pitchFamily="34" charset="-122"/>
                <a:ea typeface="微软雅黑" pitchFamily="34" charset="-122"/>
              </a:rPr>
              <a:t>对战，</a:t>
            </a:r>
            <a:r>
              <a:rPr lang="zh-CN" altLang="en-US" sz="2000" b="1" dirty="0">
                <a:solidFill>
                  <a:srgbClr val="FF0000"/>
                </a:solidFill>
                <a:latin typeface="微软雅黑" pitchFamily="34" charset="-122"/>
                <a:ea typeface="微软雅黑" pitchFamily="34" charset="-122"/>
              </a:rPr>
              <a:t>以</a:t>
            </a:r>
            <a:r>
              <a:rPr lang="en-US" altLang="zh-CN" sz="2000" b="1" dirty="0">
                <a:solidFill>
                  <a:srgbClr val="FF0000"/>
                </a:solidFill>
                <a:latin typeface="微软雅黑" pitchFamily="34" charset="-122"/>
                <a:ea typeface="微软雅黑" pitchFamily="34" charset="-122"/>
              </a:rPr>
              <a:t>3</a:t>
            </a:r>
            <a:r>
              <a:rPr lang="zh-CN" altLang="en-US" sz="2000" b="1" dirty="0">
                <a:solidFill>
                  <a:srgbClr val="FF0000"/>
                </a:solidFill>
                <a:latin typeface="微软雅黑" pitchFamily="34" charset="-122"/>
                <a:ea typeface="微软雅黑" pitchFamily="34" charset="-122"/>
              </a:rPr>
              <a:t>比</a:t>
            </a:r>
            <a:r>
              <a:rPr lang="en-US" altLang="zh-CN" sz="2000" b="1" dirty="0">
                <a:solidFill>
                  <a:srgbClr val="FF0000"/>
                </a:solidFill>
                <a:latin typeface="微软雅黑" pitchFamily="34" charset="-122"/>
                <a:ea typeface="微软雅黑" pitchFamily="34" charset="-122"/>
              </a:rPr>
              <a:t>0</a:t>
            </a:r>
            <a:r>
              <a:rPr lang="zh-CN" altLang="en-US" sz="2000" b="1" dirty="0">
                <a:solidFill>
                  <a:srgbClr val="FF0000"/>
                </a:solidFill>
                <a:latin typeface="微软雅黑" pitchFamily="34" charset="-122"/>
                <a:ea typeface="微软雅黑" pitchFamily="34" charset="-122"/>
              </a:rPr>
              <a:t>的总比分获胜</a:t>
            </a:r>
            <a:endParaRPr lang="en-US" altLang="zh-CN" sz="2000" b="1" dirty="0">
              <a:solidFill>
                <a:srgbClr val="FF0000"/>
              </a:solidFill>
              <a:latin typeface="微软雅黑" pitchFamily="34" charset="-122"/>
              <a:ea typeface="微软雅黑" pitchFamily="34" charset="-122"/>
            </a:endParaRPr>
          </a:p>
        </p:txBody>
      </p:sp>
      <p:pic>
        <p:nvPicPr>
          <p:cNvPr id="795650" name="Picture 2"/>
          <p:cNvPicPr>
            <a:picLocks noChangeAspect="1" noChangeArrowheads="1"/>
          </p:cNvPicPr>
          <p:nvPr/>
        </p:nvPicPr>
        <p:blipFill>
          <a:blip r:embed="rId2" cstate="print"/>
          <a:srcRect/>
          <a:stretch>
            <a:fillRect/>
          </a:stretch>
        </p:blipFill>
        <p:spPr bwMode="auto">
          <a:xfrm>
            <a:off x="5357818" y="2946799"/>
            <a:ext cx="3500462" cy="1718408"/>
          </a:xfrm>
          <a:prstGeom prst="rect">
            <a:avLst/>
          </a:prstGeom>
          <a:noFill/>
          <a:ln w="9525">
            <a:noFill/>
            <a:miter lim="800000"/>
            <a:headEnd/>
            <a:tailEnd/>
          </a:ln>
          <a:effectLst/>
        </p:spPr>
      </p:pic>
      <p:pic>
        <p:nvPicPr>
          <p:cNvPr id="795651" name="Picture 3"/>
          <p:cNvPicPr>
            <a:picLocks noChangeAspect="1" noChangeArrowheads="1"/>
          </p:cNvPicPr>
          <p:nvPr/>
        </p:nvPicPr>
        <p:blipFill>
          <a:blip r:embed="rId3" cstate="print"/>
          <a:srcRect/>
          <a:stretch>
            <a:fillRect/>
          </a:stretch>
        </p:blipFill>
        <p:spPr bwMode="auto">
          <a:xfrm>
            <a:off x="5357818" y="1071553"/>
            <a:ext cx="3429024" cy="1718408"/>
          </a:xfrm>
          <a:prstGeom prst="rect">
            <a:avLst/>
          </a:prstGeom>
          <a:noFill/>
          <a:ln w="9525">
            <a:noFill/>
            <a:miter lim="800000"/>
            <a:headEnd/>
            <a:tailEnd/>
          </a:ln>
          <a:effectLst/>
        </p:spPr>
      </p:pic>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0"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6674" name="Picture 2"/>
          <p:cNvPicPr>
            <a:picLocks noChangeAspect="1" noChangeArrowheads="1"/>
          </p:cNvPicPr>
          <p:nvPr/>
        </p:nvPicPr>
        <p:blipFill>
          <a:blip r:embed="rId2" cstate="print"/>
          <a:srcRect/>
          <a:stretch>
            <a:fillRect/>
          </a:stretch>
        </p:blipFill>
        <p:spPr bwMode="auto">
          <a:xfrm>
            <a:off x="714349" y="2089544"/>
            <a:ext cx="3086425" cy="1714512"/>
          </a:xfrm>
          <a:prstGeom prst="rect">
            <a:avLst/>
          </a:prstGeom>
          <a:noFill/>
          <a:ln w="9525">
            <a:noFill/>
            <a:miter lim="800000"/>
            <a:headEnd/>
            <a:tailEnd/>
          </a:ln>
          <a:effectLst/>
        </p:spPr>
      </p:pic>
      <p:sp>
        <p:nvSpPr>
          <p:cNvPr id="7" name="矩形 6"/>
          <p:cNvSpPr/>
          <p:nvPr/>
        </p:nvSpPr>
        <p:spPr>
          <a:xfrm>
            <a:off x="428596" y="1017974"/>
            <a:ext cx="8429684" cy="1200329"/>
          </a:xfrm>
          <a:prstGeom prst="rect">
            <a:avLst/>
          </a:prstGeom>
        </p:spPr>
        <p:txBody>
          <a:bodyPr wrap="square">
            <a:spAutoFit/>
          </a:bodyPr>
          <a:lstStyle/>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扫雷小游戏</a:t>
            </a:r>
            <a:r>
              <a:rPr lang="zh-CN" altLang="en-US" sz="2400" b="1" dirty="0">
                <a:solidFill>
                  <a:srgbClr val="003399"/>
                </a:solidFill>
                <a:latin typeface="微软雅黑" pitchFamily="34" charset="-122"/>
                <a:ea typeface="微软雅黑" pitchFamily="34" charset="-122"/>
              </a:rPr>
              <a:t>：</a:t>
            </a:r>
            <a:r>
              <a:rPr lang="en-US" altLang="zh-CN" sz="2400" b="1" dirty="0">
                <a:solidFill>
                  <a:srgbClr val="003399"/>
                </a:solidFill>
                <a:latin typeface="微软雅黑" pitchFamily="34" charset="-122"/>
                <a:ea typeface="微软雅黑" pitchFamily="34" charset="-122"/>
              </a:rPr>
              <a:t> </a:t>
            </a:r>
            <a:r>
              <a:rPr lang="zh-CN" altLang="en-US" sz="2400" b="1" dirty="0">
                <a:solidFill>
                  <a:srgbClr val="003399"/>
                </a:solidFill>
                <a:latin typeface="微软雅黑" pitchFamily="34" charset="-122"/>
                <a:ea typeface="微软雅黑" pitchFamily="34" charset="-122"/>
              </a:rPr>
              <a:t>从</a:t>
            </a:r>
            <a:r>
              <a:rPr lang="en-US" altLang="zh-CN" sz="2400" b="1" dirty="0">
                <a:solidFill>
                  <a:srgbClr val="003399"/>
                </a:solidFill>
                <a:latin typeface="微软雅黑" pitchFamily="34" charset="-122"/>
                <a:ea typeface="微软雅黑" pitchFamily="34" charset="-122"/>
              </a:rPr>
              <a:t>1992</a:t>
            </a:r>
            <a:r>
              <a:rPr lang="zh-CN" altLang="en-US" sz="2400" b="1" dirty="0">
                <a:solidFill>
                  <a:srgbClr val="003399"/>
                </a:solidFill>
                <a:latin typeface="微软雅黑" pitchFamily="34" charset="-122"/>
                <a:ea typeface="微软雅黑" pitchFamily="34" charset="-122"/>
              </a:rPr>
              <a:t>年出品的</a:t>
            </a:r>
            <a:r>
              <a:rPr lang="en-US" altLang="zh-CN" sz="2400" b="1" dirty="0">
                <a:solidFill>
                  <a:srgbClr val="003399"/>
                </a:solidFill>
                <a:latin typeface="微软雅黑" pitchFamily="34" charset="-122"/>
                <a:ea typeface="微软雅黑" pitchFamily="34" charset="-122"/>
              </a:rPr>
              <a:t>Windows 3.1</a:t>
            </a:r>
            <a:r>
              <a:rPr lang="zh-CN" altLang="en-US" sz="2400" b="1" dirty="0">
                <a:solidFill>
                  <a:srgbClr val="003399"/>
                </a:solidFill>
                <a:latin typeface="微软雅黑" pitchFamily="34" charset="-122"/>
                <a:ea typeface="微软雅黑" pitchFamily="34" charset="-122"/>
              </a:rPr>
              <a:t>开始就有</a:t>
            </a:r>
            <a:endParaRPr lang="en-US" altLang="zh-CN" sz="2400" b="1" dirty="0">
              <a:solidFill>
                <a:srgbClr val="003399"/>
              </a:solidFill>
              <a:latin typeface="微软雅黑" pitchFamily="34" charset="-122"/>
              <a:ea typeface="微软雅黑" pitchFamily="34" charset="-122"/>
            </a:endParaRPr>
          </a:p>
          <a:p>
            <a:pPr algn="l">
              <a:lnSpc>
                <a:spcPct val="150000"/>
              </a:lnSpc>
              <a:buFont typeface="Wingdings" pitchFamily="2" charset="2"/>
              <a:buChar char="ü"/>
            </a:pPr>
            <a:r>
              <a:rPr lang="zh-CN" altLang="en-US" sz="2400" b="1" dirty="0">
                <a:solidFill>
                  <a:srgbClr val="003399"/>
                </a:solidFill>
                <a:latin typeface="微软雅黑" pitchFamily="34" charset="-122"/>
                <a:ea typeface="微软雅黑" pitchFamily="34" charset="-122"/>
              </a:rPr>
              <a:t>玩法简单，但总是会有发烧友会彻夜不眠的进行此项游戏</a:t>
            </a:r>
          </a:p>
        </p:txBody>
      </p:sp>
      <p:sp>
        <p:nvSpPr>
          <p:cNvPr id="9" name="矩形 8"/>
          <p:cNvSpPr/>
          <p:nvPr/>
        </p:nvSpPr>
        <p:spPr>
          <a:xfrm>
            <a:off x="714348" y="3795886"/>
            <a:ext cx="2071702" cy="1015663"/>
          </a:xfrm>
          <a:prstGeom prst="rect">
            <a:avLst/>
          </a:prstGeom>
        </p:spPr>
        <p:txBody>
          <a:bodyPr wrap="square">
            <a:spAutoFit/>
          </a:bodyPr>
          <a:lstStyle/>
          <a:p>
            <a:pPr marL="360363" indent="-360363" algn="l">
              <a:lnSpc>
                <a:spcPct val="150000"/>
              </a:lnSpc>
              <a:buBlip>
                <a:blip r:embed="rId3"/>
              </a:buBlip>
            </a:pPr>
            <a:r>
              <a:rPr lang="zh-CN" altLang="en-US" sz="2000" b="1" dirty="0">
                <a:solidFill>
                  <a:srgbClr val="003399"/>
                </a:solidFill>
                <a:latin typeface="微软雅黑" pitchFamily="34" charset="-122"/>
                <a:ea typeface="微软雅黑" pitchFamily="34" charset="-122"/>
              </a:rPr>
              <a:t>如何</a:t>
            </a:r>
            <a:r>
              <a:rPr lang="zh-CN" altLang="en-US" sz="2000" b="1" dirty="0">
                <a:solidFill>
                  <a:srgbClr val="FF0000"/>
                </a:solidFill>
                <a:latin typeface="微软雅黑" pitchFamily="34" charset="-122"/>
                <a:ea typeface="微软雅黑" pitchFamily="34" charset="-122"/>
              </a:rPr>
              <a:t>更快</a:t>
            </a:r>
            <a:r>
              <a:rPr lang="zh-CN" altLang="en-US" sz="2000" b="1" dirty="0">
                <a:solidFill>
                  <a:srgbClr val="003399"/>
                </a:solidFill>
                <a:latin typeface="微软雅黑" pitchFamily="34" charset="-122"/>
                <a:ea typeface="微软雅黑" pitchFamily="34" charset="-122"/>
              </a:rPr>
              <a:t>？</a:t>
            </a:r>
            <a:endParaRPr lang="en-US" altLang="zh-CN" sz="2000" b="1" dirty="0">
              <a:solidFill>
                <a:srgbClr val="003399"/>
              </a:solidFill>
              <a:latin typeface="微软雅黑" pitchFamily="34" charset="-122"/>
              <a:ea typeface="微软雅黑" pitchFamily="34" charset="-122"/>
            </a:endParaRPr>
          </a:p>
          <a:p>
            <a:pPr marL="360363" indent="-360363" algn="l">
              <a:lnSpc>
                <a:spcPct val="150000"/>
              </a:lnSpc>
              <a:buBlip>
                <a:blip r:embed="rId3"/>
              </a:buBlip>
            </a:pPr>
            <a:r>
              <a:rPr lang="zh-CN" altLang="en-US" sz="2000" b="1" dirty="0">
                <a:solidFill>
                  <a:srgbClr val="003399"/>
                </a:solidFill>
                <a:latin typeface="微软雅黑" pitchFamily="34" charset="-122"/>
                <a:ea typeface="微软雅黑" pitchFamily="34" charset="-122"/>
              </a:rPr>
              <a:t>如何</a:t>
            </a:r>
            <a:r>
              <a:rPr lang="zh-CN" altLang="en-US" sz="2000" b="1" dirty="0">
                <a:solidFill>
                  <a:srgbClr val="FF0000"/>
                </a:solidFill>
                <a:latin typeface="微软雅黑" pitchFamily="34" charset="-122"/>
                <a:ea typeface="微软雅黑" pitchFamily="34" charset="-122"/>
              </a:rPr>
              <a:t>更准</a:t>
            </a:r>
            <a:r>
              <a:rPr lang="zh-CN" altLang="en-US" sz="2000" b="1" dirty="0">
                <a:solidFill>
                  <a:srgbClr val="003399"/>
                </a:solidFill>
                <a:latin typeface="微软雅黑" pitchFamily="34" charset="-122"/>
                <a:ea typeface="微软雅黑" pitchFamily="34" charset="-122"/>
              </a:rPr>
              <a:t>？</a:t>
            </a:r>
          </a:p>
        </p:txBody>
      </p:sp>
      <p:grpSp>
        <p:nvGrpSpPr>
          <p:cNvPr id="2" name="组合 11"/>
          <p:cNvGrpSpPr/>
          <p:nvPr/>
        </p:nvGrpSpPr>
        <p:grpSpPr>
          <a:xfrm>
            <a:off x="2786051" y="4125525"/>
            <a:ext cx="3432695" cy="461665"/>
            <a:chOff x="2786051" y="5500702"/>
            <a:chExt cx="3432695" cy="615554"/>
          </a:xfrm>
        </p:grpSpPr>
        <p:sp>
          <p:nvSpPr>
            <p:cNvPr id="10" name="下箭头 9"/>
            <p:cNvSpPr/>
            <p:nvPr/>
          </p:nvSpPr>
          <p:spPr>
            <a:xfrm rot="16200000">
              <a:off x="2786050" y="5500703"/>
              <a:ext cx="500063"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1" name="矩形 10"/>
            <p:cNvSpPr/>
            <p:nvPr/>
          </p:nvSpPr>
          <p:spPr>
            <a:xfrm>
              <a:off x="3571868" y="5500702"/>
              <a:ext cx="2646878" cy="615554"/>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自动扫雷软件？！</a:t>
              </a:r>
              <a:endParaRPr lang="zh-CN" altLang="en-US" dirty="0"/>
            </a:p>
          </p:txBody>
        </p:sp>
      </p:grpSp>
      <p:sp>
        <p:nvSpPr>
          <p:cNvPr id="796675" name="Rectangle 3"/>
          <p:cNvSpPr>
            <a:spLocks noChangeArrowheads="1"/>
          </p:cNvSpPr>
          <p:nvPr/>
        </p:nvSpPr>
        <p:spPr bwMode="auto">
          <a:xfrm>
            <a:off x="4000496" y="2205593"/>
            <a:ext cx="4963992" cy="1838989"/>
          </a:xfrm>
          <a:prstGeom prst="rect">
            <a:avLst/>
          </a:prstGeom>
          <a:noFill/>
          <a:ln w="9525">
            <a:noFill/>
            <a:miter lim="800000"/>
            <a:headEnd/>
            <a:tailEnd/>
          </a:ln>
          <a:effectLst/>
        </p:spPr>
        <p:txBody>
          <a:bodyPr vert="horz" wrap="square" lIns="0" tIns="63480" rIns="0" bIns="63480" numCol="1" anchor="ctr" anchorCtr="0" compatLnSpc="1">
            <a:prstTxWarp prst="textNoShape">
              <a:avLst/>
            </a:prstTxWarp>
            <a:spAutoFit/>
          </a:bodyPr>
          <a:lstStyle/>
          <a:p>
            <a:pPr marL="360363" marR="0" lvl="0" indent="-360363" algn="l" defTabSz="914400" eaLnBrk="1" latinLnBrk="0" hangingPunct="1">
              <a:lnSpc>
                <a:spcPct val="120000"/>
              </a:lnSpc>
              <a:spcAft>
                <a:spcPts val="600"/>
              </a:spcAft>
              <a:buClrTx/>
              <a:buSzTx/>
              <a:buBlip>
                <a:blip r:embed="rId3"/>
              </a:buBlip>
              <a:tabLst/>
            </a:pPr>
            <a:r>
              <a:rPr lang="zh-CN" altLang="en-US" b="1" dirty="0">
                <a:solidFill>
                  <a:srgbClr val="003399"/>
                </a:solidFill>
                <a:latin typeface="微软雅黑" pitchFamily="34" charset="-122"/>
                <a:ea typeface="微软雅黑" pitchFamily="34" charset="-122"/>
              </a:rPr>
              <a:t>现在扫雷高级的官方纪录是</a:t>
            </a:r>
            <a:r>
              <a:rPr lang="zh-CN" altLang="zh-CN" b="1" dirty="0">
                <a:solidFill>
                  <a:srgbClr val="FF0000"/>
                </a:solidFill>
                <a:latin typeface="微软雅黑" pitchFamily="34" charset="-122"/>
                <a:ea typeface="微软雅黑" pitchFamily="34" charset="-122"/>
              </a:rPr>
              <a:t>38.589</a:t>
            </a:r>
            <a:r>
              <a:rPr lang="zh-CN" altLang="en-US" b="1" dirty="0">
                <a:solidFill>
                  <a:srgbClr val="FF0000"/>
                </a:solidFill>
                <a:latin typeface="微软雅黑" pitchFamily="34" charset="-122"/>
                <a:ea typeface="微软雅黑" pitchFamily="34" charset="-122"/>
              </a:rPr>
              <a:t>秒</a:t>
            </a:r>
            <a:r>
              <a:rPr lang="zh-CN" altLang="zh-CN" b="1" dirty="0">
                <a:solidFill>
                  <a:srgbClr val="003399"/>
                </a:solidFill>
                <a:latin typeface="微软雅黑" pitchFamily="34" charset="-122"/>
                <a:ea typeface="微软雅黑" pitchFamily="34" charset="-122"/>
              </a:rPr>
              <a:t>,</a:t>
            </a:r>
            <a:r>
              <a:rPr lang="zh-CN" altLang="en-US" b="1" dirty="0">
                <a:solidFill>
                  <a:srgbClr val="003399"/>
                </a:solidFill>
                <a:latin typeface="微软雅黑" pitchFamily="34" charset="-122"/>
                <a:ea typeface="微软雅黑" pitchFamily="34" charset="-122"/>
              </a:rPr>
              <a:t>纪录的保持者是迪昂．提乌</a:t>
            </a:r>
            <a:r>
              <a:rPr lang="zh-CN" altLang="zh-CN" b="1" dirty="0">
                <a:solidFill>
                  <a:srgbClr val="003399"/>
                </a:solidFill>
                <a:latin typeface="微软雅黑" pitchFamily="34" charset="-122"/>
                <a:ea typeface="微软雅黑" pitchFamily="34" charset="-122"/>
              </a:rPr>
              <a:t>(DionTiu),</a:t>
            </a:r>
            <a:r>
              <a:rPr lang="zh-CN" altLang="en-US" b="1" dirty="0">
                <a:solidFill>
                  <a:srgbClr val="003399"/>
                </a:solidFill>
                <a:latin typeface="微软雅黑" pitchFamily="34" charset="-122"/>
                <a:ea typeface="微软雅黑" pitchFamily="34" charset="-122"/>
              </a:rPr>
              <a:t>在</a:t>
            </a:r>
            <a:r>
              <a:rPr lang="zh-CN" altLang="zh-CN" b="1" dirty="0">
                <a:solidFill>
                  <a:srgbClr val="003399"/>
                </a:solidFill>
                <a:latin typeface="微软雅黑" pitchFamily="34" charset="-122"/>
                <a:ea typeface="微软雅黑" pitchFamily="34" charset="-122"/>
              </a:rPr>
              <a:t>2006</a:t>
            </a:r>
            <a:r>
              <a:rPr lang="zh-CN" altLang="en-US" b="1" dirty="0">
                <a:solidFill>
                  <a:srgbClr val="003399"/>
                </a:solidFill>
                <a:latin typeface="微软雅黑" pitchFamily="34" charset="-122"/>
                <a:ea typeface="微软雅黑" pitchFamily="34" charset="-122"/>
              </a:rPr>
              <a:t>年</a:t>
            </a:r>
            <a:r>
              <a:rPr lang="zh-CN" altLang="zh-CN" b="1" dirty="0">
                <a:solidFill>
                  <a:srgbClr val="003399"/>
                </a:solidFill>
                <a:latin typeface="微软雅黑" pitchFamily="34" charset="-122"/>
                <a:ea typeface="微软雅黑" pitchFamily="34" charset="-122"/>
              </a:rPr>
              <a:t>5</a:t>
            </a:r>
            <a:r>
              <a:rPr lang="zh-CN" altLang="en-US" b="1" dirty="0">
                <a:solidFill>
                  <a:srgbClr val="003399"/>
                </a:solidFill>
                <a:latin typeface="微软雅黑" pitchFamily="34" charset="-122"/>
                <a:ea typeface="微软雅黑" pitchFamily="34" charset="-122"/>
              </a:rPr>
              <a:t>月</a:t>
            </a:r>
            <a:r>
              <a:rPr lang="zh-CN" altLang="zh-CN" b="1" dirty="0">
                <a:solidFill>
                  <a:srgbClr val="003399"/>
                </a:solidFill>
                <a:latin typeface="微软雅黑" pitchFamily="34" charset="-122"/>
                <a:ea typeface="微软雅黑" pitchFamily="34" charset="-122"/>
              </a:rPr>
              <a:t>9</a:t>
            </a:r>
            <a:r>
              <a:rPr lang="zh-CN" altLang="en-US" b="1" dirty="0">
                <a:solidFill>
                  <a:srgbClr val="003399"/>
                </a:solidFill>
                <a:latin typeface="微软雅黑" pitchFamily="34" charset="-122"/>
                <a:ea typeface="微软雅黑" pitchFamily="34" charset="-122"/>
              </a:rPr>
              <a:t>日创造 </a:t>
            </a:r>
            <a:endParaRPr lang="en-US" altLang="zh-CN" b="1" dirty="0">
              <a:solidFill>
                <a:srgbClr val="003399"/>
              </a:solidFill>
              <a:latin typeface="微软雅黑" pitchFamily="34" charset="-122"/>
              <a:ea typeface="微软雅黑" pitchFamily="34" charset="-122"/>
            </a:endParaRPr>
          </a:p>
          <a:p>
            <a:pPr marL="360363" indent="-360363" algn="l">
              <a:lnSpc>
                <a:spcPct val="120000"/>
              </a:lnSpc>
              <a:spcAft>
                <a:spcPts val="600"/>
              </a:spcAft>
              <a:buBlip>
                <a:blip r:embed="rId3"/>
              </a:buBlip>
            </a:pPr>
            <a:r>
              <a:rPr lang="zh-CN" altLang="en-US" b="1" dirty="0">
                <a:solidFill>
                  <a:srgbClr val="003399"/>
                </a:solidFill>
                <a:latin typeface="微软雅黑" pitchFamily="34" charset="-122"/>
                <a:ea typeface="微软雅黑" pitchFamily="34" charset="-122"/>
              </a:rPr>
              <a:t>中级最高的官方纪录是</a:t>
            </a:r>
            <a:r>
              <a:rPr lang="en-US" altLang="zh-CN" b="1" dirty="0">
                <a:solidFill>
                  <a:srgbClr val="FF0000"/>
                </a:solidFill>
                <a:latin typeface="微软雅黑" pitchFamily="34" charset="-122"/>
                <a:ea typeface="微软雅黑" pitchFamily="34" charset="-122"/>
              </a:rPr>
              <a:t>10</a:t>
            </a:r>
            <a:r>
              <a:rPr lang="zh-CN" altLang="en-US" b="1" dirty="0">
                <a:solidFill>
                  <a:srgbClr val="FF0000"/>
                </a:solidFill>
                <a:latin typeface="微软雅黑" pitchFamily="34" charset="-122"/>
                <a:ea typeface="微软雅黑" pitchFamily="34" charset="-122"/>
              </a:rPr>
              <a:t>秒</a:t>
            </a:r>
            <a:r>
              <a:rPr lang="en-US" altLang="zh-CN" b="1" dirty="0">
                <a:solidFill>
                  <a:srgbClr val="003399"/>
                </a:solidFill>
                <a:latin typeface="微软雅黑" pitchFamily="34" charset="-122"/>
                <a:ea typeface="微软雅黑" pitchFamily="34" charset="-122"/>
              </a:rPr>
              <a:t>,</a:t>
            </a:r>
            <a:r>
              <a:rPr lang="zh-CN" altLang="en-US" b="1" dirty="0">
                <a:solidFill>
                  <a:srgbClr val="003399"/>
                </a:solidFill>
                <a:latin typeface="微软雅黑" pitchFamily="34" charset="-122"/>
                <a:ea typeface="微软雅黑" pitchFamily="34" charset="-122"/>
              </a:rPr>
              <a:t>由美国玩家</a:t>
            </a:r>
            <a:r>
              <a:rPr lang="en-US" altLang="zh-CN" b="1" dirty="0">
                <a:solidFill>
                  <a:srgbClr val="003399"/>
                </a:solidFill>
                <a:latin typeface="微软雅黑" pitchFamily="34" charset="-122"/>
                <a:ea typeface="微软雅黑" pitchFamily="34" charset="-122"/>
              </a:rPr>
              <a:t>Matt</a:t>
            </a:r>
            <a:r>
              <a:rPr lang="zh-CN" altLang="en-US" b="1" dirty="0">
                <a:solidFill>
                  <a:srgbClr val="003399"/>
                </a:solidFill>
                <a:latin typeface="微软雅黑" pitchFamily="34" charset="-122"/>
                <a:ea typeface="微软雅黑" pitchFamily="34" charset="-122"/>
              </a:rPr>
              <a:t> </a:t>
            </a:r>
            <a:r>
              <a:rPr lang="en-US" altLang="zh-CN" b="1" dirty="0">
                <a:solidFill>
                  <a:srgbClr val="003399"/>
                </a:solidFill>
                <a:latin typeface="微软雅黑" pitchFamily="34" charset="-122"/>
                <a:ea typeface="微软雅黑" pitchFamily="34" charset="-122"/>
              </a:rPr>
              <a:t>McGinley</a:t>
            </a:r>
            <a:r>
              <a:rPr lang="zh-CN" altLang="en-US" b="1" dirty="0">
                <a:solidFill>
                  <a:srgbClr val="003399"/>
                </a:solidFill>
                <a:latin typeface="微软雅黑" pitchFamily="34" charset="-122"/>
                <a:ea typeface="微软雅黑" pitchFamily="34" charset="-122"/>
              </a:rPr>
              <a:t>保持</a:t>
            </a: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-2</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6674" name="Picture 2"/>
          <p:cNvPicPr>
            <a:picLocks noChangeAspect="1" noChangeArrowheads="1"/>
          </p:cNvPicPr>
          <p:nvPr/>
        </p:nvPicPr>
        <p:blipFill>
          <a:blip r:embed="rId2" cstate="print"/>
          <a:srcRect/>
          <a:stretch>
            <a:fillRect/>
          </a:stretch>
        </p:blipFill>
        <p:spPr bwMode="auto">
          <a:xfrm>
            <a:off x="500035" y="1553759"/>
            <a:ext cx="3086425" cy="1714512"/>
          </a:xfrm>
          <a:prstGeom prst="rect">
            <a:avLst/>
          </a:prstGeom>
          <a:noFill/>
          <a:ln w="9525">
            <a:noFill/>
            <a:miter lim="800000"/>
            <a:headEnd/>
            <a:tailEnd/>
          </a:ln>
          <a:effectLst/>
        </p:spPr>
      </p:pic>
      <p:sp>
        <p:nvSpPr>
          <p:cNvPr id="7" name="矩形 6"/>
          <p:cNvSpPr/>
          <p:nvPr/>
        </p:nvSpPr>
        <p:spPr>
          <a:xfrm>
            <a:off x="428596" y="1017974"/>
            <a:ext cx="8429684" cy="646331"/>
          </a:xfrm>
          <a:prstGeom prst="rect">
            <a:avLst/>
          </a:prstGeom>
        </p:spPr>
        <p:txBody>
          <a:bodyPr wrap="square">
            <a:spAutoFit/>
          </a:bodyPr>
          <a:lstStyle/>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自动扫雷软件</a:t>
            </a:r>
            <a:endParaRPr lang="zh-CN" altLang="en-US" sz="2400" b="1" dirty="0">
              <a:solidFill>
                <a:srgbClr val="003399"/>
              </a:solidFill>
              <a:latin typeface="微软雅黑" pitchFamily="34" charset="-122"/>
              <a:ea typeface="微软雅黑" pitchFamily="34" charset="-122"/>
            </a:endParaRPr>
          </a:p>
        </p:txBody>
      </p:sp>
      <p:sp>
        <p:nvSpPr>
          <p:cNvPr id="8" name="矩形 7"/>
          <p:cNvSpPr/>
          <p:nvPr/>
        </p:nvSpPr>
        <p:spPr>
          <a:xfrm>
            <a:off x="500034" y="3375428"/>
            <a:ext cx="4786346" cy="1323439"/>
          </a:xfrm>
          <a:prstGeom prst="rect">
            <a:avLst/>
          </a:prstGeom>
        </p:spPr>
        <p:txBody>
          <a:bodyPr wrap="square">
            <a:spAutoFit/>
          </a:bodyPr>
          <a:lstStyle/>
          <a:p>
            <a:pPr marL="360363" indent="-360363" algn="l">
              <a:buBlip>
                <a:blip r:embed="rId3"/>
              </a:buBlip>
            </a:pPr>
            <a:r>
              <a:rPr lang="zh-CN" altLang="en-US" sz="2000" b="1" dirty="0">
                <a:solidFill>
                  <a:srgbClr val="003399"/>
                </a:solidFill>
                <a:latin typeface="微软雅黑" pitchFamily="34" charset="-122"/>
                <a:ea typeface="微软雅黑" pitchFamily="34" charset="-122"/>
              </a:rPr>
              <a:t>截图</a:t>
            </a:r>
            <a:endParaRPr lang="en-US" altLang="zh-CN" sz="2000" b="1" dirty="0">
              <a:solidFill>
                <a:srgbClr val="003399"/>
              </a:solidFill>
              <a:latin typeface="微软雅黑" pitchFamily="34" charset="-122"/>
              <a:ea typeface="微软雅黑" pitchFamily="34" charset="-122"/>
            </a:endParaRPr>
          </a:p>
          <a:p>
            <a:pPr marL="360363" indent="-360363" algn="l">
              <a:buBlip>
                <a:blip r:embed="rId3"/>
              </a:buBlip>
            </a:pPr>
            <a:r>
              <a:rPr lang="zh-CN" altLang="en-US" sz="2000" b="1" dirty="0">
                <a:solidFill>
                  <a:srgbClr val="003399"/>
                </a:solidFill>
                <a:latin typeface="微软雅黑" pitchFamily="34" charset="-122"/>
                <a:ea typeface="微软雅黑" pitchFamily="34" charset="-122"/>
              </a:rPr>
              <a:t>分析图片</a:t>
            </a:r>
            <a:endParaRPr lang="en-US" altLang="zh-CN" sz="2000" b="1" dirty="0">
              <a:solidFill>
                <a:srgbClr val="003399"/>
              </a:solidFill>
              <a:latin typeface="微软雅黑" pitchFamily="34" charset="-122"/>
              <a:ea typeface="微软雅黑" pitchFamily="34" charset="-122"/>
            </a:endParaRPr>
          </a:p>
          <a:p>
            <a:pPr marL="360363" indent="-360363" algn="l">
              <a:buBlip>
                <a:blip r:embed="rId3"/>
              </a:buBlip>
            </a:pPr>
            <a:r>
              <a:rPr lang="zh-CN" altLang="en-US" sz="2000" b="1" dirty="0">
                <a:solidFill>
                  <a:srgbClr val="003399"/>
                </a:solidFill>
                <a:latin typeface="微软雅黑" pitchFamily="34" charset="-122"/>
                <a:ea typeface="微软雅黑" pitchFamily="34" charset="-122"/>
              </a:rPr>
              <a:t>计算方块的“雷”概率</a:t>
            </a:r>
            <a:endParaRPr lang="en-US" altLang="zh-CN" sz="2000" b="1" dirty="0">
              <a:solidFill>
                <a:srgbClr val="003399"/>
              </a:solidFill>
              <a:latin typeface="微软雅黑" pitchFamily="34" charset="-122"/>
              <a:ea typeface="微软雅黑" pitchFamily="34" charset="-122"/>
            </a:endParaRPr>
          </a:p>
          <a:p>
            <a:pPr marL="360363" indent="-360363" algn="l">
              <a:buBlip>
                <a:blip r:embed="rId3"/>
              </a:buBlip>
            </a:pPr>
            <a:r>
              <a:rPr lang="zh-CN" altLang="en-US" sz="2000" b="1" dirty="0">
                <a:solidFill>
                  <a:srgbClr val="003399"/>
                </a:solidFill>
                <a:latin typeface="微软雅黑" pitchFamily="34" charset="-122"/>
                <a:ea typeface="微软雅黑" pitchFamily="34" charset="-122"/>
              </a:rPr>
              <a:t>移动鼠标</a:t>
            </a:r>
          </a:p>
        </p:txBody>
      </p:sp>
      <p:grpSp>
        <p:nvGrpSpPr>
          <p:cNvPr id="2" name="组合 20"/>
          <p:cNvGrpSpPr/>
          <p:nvPr/>
        </p:nvGrpSpPr>
        <p:grpSpPr>
          <a:xfrm>
            <a:off x="4572000" y="1017973"/>
            <a:ext cx="3929090" cy="3638589"/>
            <a:chOff x="4572000" y="1357298"/>
            <a:chExt cx="3929090" cy="4851451"/>
          </a:xfrm>
        </p:grpSpPr>
        <p:sp>
          <p:nvSpPr>
            <p:cNvPr id="12" name="矩形 11"/>
            <p:cNvSpPr/>
            <p:nvPr/>
          </p:nvSpPr>
          <p:spPr bwMode="auto">
            <a:xfrm>
              <a:off x="4572000" y="1357298"/>
              <a:ext cx="3929090" cy="57150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99"/>
                  </a:solidFill>
                  <a:effectLst/>
                  <a:latin typeface="微软雅黑" pitchFamily="34" charset="-122"/>
                  <a:ea typeface="微软雅黑" pitchFamily="34" charset="-122"/>
                </a:rPr>
                <a:t>截取指定屏幕区域</a:t>
              </a:r>
            </a:p>
          </p:txBody>
        </p:sp>
        <p:sp>
          <p:nvSpPr>
            <p:cNvPr id="13" name="下箭头 12"/>
            <p:cNvSpPr/>
            <p:nvPr/>
          </p:nvSpPr>
          <p:spPr bwMode="auto">
            <a:xfrm>
              <a:off x="6215074" y="1988841"/>
              <a:ext cx="642942" cy="357191"/>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z="2000" b="1">
                <a:solidFill>
                  <a:srgbClr val="003399"/>
                </a:solidFill>
                <a:latin typeface="微软雅黑" pitchFamily="34" charset="-122"/>
                <a:ea typeface="微软雅黑" pitchFamily="34" charset="-122"/>
              </a:endParaRPr>
            </a:p>
          </p:txBody>
        </p:sp>
        <p:sp>
          <p:nvSpPr>
            <p:cNvPr id="14" name="矩形 13"/>
            <p:cNvSpPr/>
            <p:nvPr/>
          </p:nvSpPr>
          <p:spPr bwMode="auto">
            <a:xfrm>
              <a:off x="4572000" y="2372883"/>
              <a:ext cx="3929090" cy="57150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99"/>
                  </a:solidFill>
                  <a:effectLst/>
                  <a:latin typeface="微软雅黑" pitchFamily="34" charset="-122"/>
                  <a:ea typeface="微软雅黑" pitchFamily="34" charset="-122"/>
                </a:rPr>
                <a:t>分析图片，定位每个方块</a:t>
              </a:r>
            </a:p>
          </p:txBody>
        </p:sp>
        <p:sp>
          <p:nvSpPr>
            <p:cNvPr id="15" name="下箭头 14"/>
            <p:cNvSpPr/>
            <p:nvPr/>
          </p:nvSpPr>
          <p:spPr bwMode="auto">
            <a:xfrm>
              <a:off x="6215074" y="3044958"/>
              <a:ext cx="642942" cy="357191"/>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z="2000" b="1">
                <a:solidFill>
                  <a:srgbClr val="003399"/>
                </a:solidFill>
                <a:latin typeface="微软雅黑" pitchFamily="34" charset="-122"/>
                <a:ea typeface="微软雅黑" pitchFamily="34" charset="-122"/>
              </a:endParaRPr>
            </a:p>
          </p:txBody>
        </p:sp>
        <p:sp>
          <p:nvSpPr>
            <p:cNvPr id="16" name="矩形 15"/>
            <p:cNvSpPr/>
            <p:nvPr/>
          </p:nvSpPr>
          <p:spPr bwMode="auto">
            <a:xfrm>
              <a:off x="4572000" y="3429000"/>
              <a:ext cx="3929090" cy="57150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99"/>
                  </a:solidFill>
                  <a:effectLst/>
                  <a:latin typeface="微软雅黑" pitchFamily="34" charset="-122"/>
                  <a:ea typeface="微软雅黑" pitchFamily="34" charset="-122"/>
                </a:rPr>
                <a:t>识别每个方块上的数字</a:t>
              </a:r>
            </a:p>
          </p:txBody>
        </p:sp>
        <p:sp>
          <p:nvSpPr>
            <p:cNvPr id="17" name="下箭头 16"/>
            <p:cNvSpPr/>
            <p:nvPr/>
          </p:nvSpPr>
          <p:spPr bwMode="auto">
            <a:xfrm>
              <a:off x="6215074" y="4101075"/>
              <a:ext cx="642942" cy="357191"/>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z="2000" b="1">
                <a:solidFill>
                  <a:srgbClr val="003399"/>
                </a:solidFill>
                <a:latin typeface="微软雅黑" pitchFamily="34" charset="-122"/>
                <a:ea typeface="微软雅黑" pitchFamily="34" charset="-122"/>
              </a:endParaRPr>
            </a:p>
          </p:txBody>
        </p:sp>
        <p:sp>
          <p:nvSpPr>
            <p:cNvPr id="18" name="矩形 17"/>
            <p:cNvSpPr/>
            <p:nvPr/>
          </p:nvSpPr>
          <p:spPr bwMode="auto">
            <a:xfrm>
              <a:off x="4572000" y="4485118"/>
              <a:ext cx="3929090" cy="57150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1" dirty="0">
                  <a:solidFill>
                    <a:srgbClr val="003399"/>
                  </a:solidFill>
                  <a:latin typeface="微软雅黑" pitchFamily="34" charset="-122"/>
                  <a:ea typeface="微软雅黑" pitchFamily="34" charset="-122"/>
                </a:rPr>
                <a:t>遍历计算</a:t>
              </a:r>
              <a:r>
                <a:rPr kumimoji="0" lang="zh-CN" altLang="en-US" sz="2000" b="1" i="0" u="none" strike="noStrike" cap="none" normalizeH="0" baseline="0" dirty="0">
                  <a:ln>
                    <a:noFill/>
                  </a:ln>
                  <a:solidFill>
                    <a:srgbClr val="003399"/>
                  </a:solidFill>
                  <a:effectLst/>
                  <a:latin typeface="微软雅黑" pitchFamily="34" charset="-122"/>
                  <a:ea typeface="微软雅黑" pitchFamily="34" charset="-122"/>
                </a:rPr>
                <a:t>每个方块的雷概率</a:t>
              </a:r>
            </a:p>
          </p:txBody>
        </p:sp>
        <p:sp>
          <p:nvSpPr>
            <p:cNvPr id="19" name="下箭头 18"/>
            <p:cNvSpPr/>
            <p:nvPr/>
          </p:nvSpPr>
          <p:spPr bwMode="auto">
            <a:xfrm>
              <a:off x="6215074" y="5157192"/>
              <a:ext cx="642942" cy="357191"/>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z="2000" b="1">
                <a:solidFill>
                  <a:srgbClr val="003399"/>
                </a:solidFill>
                <a:latin typeface="微软雅黑" pitchFamily="34" charset="-122"/>
                <a:ea typeface="微软雅黑" pitchFamily="34" charset="-122"/>
              </a:endParaRPr>
            </a:p>
          </p:txBody>
        </p:sp>
        <p:sp>
          <p:nvSpPr>
            <p:cNvPr id="20" name="矩形 19"/>
            <p:cNvSpPr/>
            <p:nvPr/>
          </p:nvSpPr>
          <p:spPr bwMode="auto">
            <a:xfrm>
              <a:off x="4572000" y="5637245"/>
              <a:ext cx="3929090" cy="57150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3399"/>
                  </a:solidFill>
                  <a:effectLst/>
                  <a:latin typeface="微软雅黑" pitchFamily="34" charset="-122"/>
                  <a:ea typeface="微软雅黑" pitchFamily="34" charset="-122"/>
                </a:rPr>
                <a:t>模拟鼠标操作</a:t>
              </a:r>
            </a:p>
          </p:txBody>
        </p:sp>
      </p:grpSp>
      <p:sp>
        <p:nvSpPr>
          <p:cNvPr id="22"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-2</a:t>
            </a:r>
            <a:endParaRPr lang="zh-CN" altLang="en-US" sz="3600" dirty="0"/>
          </a:p>
        </p:txBody>
      </p:sp>
      <p:sp>
        <p:nvSpPr>
          <p:cNvPr id="2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6674" name="Picture 2"/>
          <p:cNvPicPr>
            <a:picLocks noChangeAspect="1" noChangeArrowheads="1"/>
          </p:cNvPicPr>
          <p:nvPr/>
        </p:nvPicPr>
        <p:blipFill>
          <a:blip r:embed="rId2" cstate="print"/>
          <a:srcRect/>
          <a:stretch>
            <a:fillRect/>
          </a:stretch>
        </p:blipFill>
        <p:spPr bwMode="auto">
          <a:xfrm>
            <a:off x="500035" y="1553759"/>
            <a:ext cx="3086425" cy="1393041"/>
          </a:xfrm>
          <a:prstGeom prst="rect">
            <a:avLst/>
          </a:prstGeom>
          <a:noFill/>
          <a:ln w="9525">
            <a:noFill/>
            <a:miter lim="800000"/>
            <a:headEnd/>
            <a:tailEnd/>
          </a:ln>
          <a:effectLst/>
        </p:spPr>
      </p:pic>
      <p:sp>
        <p:nvSpPr>
          <p:cNvPr id="7" name="矩形 6"/>
          <p:cNvSpPr/>
          <p:nvPr/>
        </p:nvSpPr>
        <p:spPr>
          <a:xfrm>
            <a:off x="428596" y="1017974"/>
            <a:ext cx="3143272" cy="646331"/>
          </a:xfrm>
          <a:prstGeom prst="rect">
            <a:avLst/>
          </a:prstGeom>
        </p:spPr>
        <p:txBody>
          <a:bodyPr wrap="square">
            <a:spAutoFit/>
          </a:bodyPr>
          <a:lstStyle/>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自动扫雷软件</a:t>
            </a:r>
            <a:endParaRPr lang="zh-CN" altLang="en-US" sz="2400" b="1" dirty="0">
              <a:solidFill>
                <a:srgbClr val="003399"/>
              </a:solidFill>
              <a:latin typeface="微软雅黑" pitchFamily="34" charset="-122"/>
              <a:ea typeface="微软雅黑" pitchFamily="34" charset="-122"/>
            </a:endParaRPr>
          </a:p>
        </p:txBody>
      </p:sp>
      <p:sp>
        <p:nvSpPr>
          <p:cNvPr id="21" name="下箭头 20"/>
          <p:cNvSpPr/>
          <p:nvPr/>
        </p:nvSpPr>
        <p:spPr bwMode="auto">
          <a:xfrm rot="16200000">
            <a:off x="4152302" y="1902019"/>
            <a:ext cx="482207" cy="642942"/>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zh-CN" altLang="en-US" sz="2000" b="1">
              <a:solidFill>
                <a:srgbClr val="003399"/>
              </a:solidFill>
              <a:latin typeface="微软雅黑" pitchFamily="34" charset="-122"/>
              <a:ea typeface="微软雅黑" pitchFamily="34" charset="-122"/>
            </a:endParaRPr>
          </a:p>
        </p:txBody>
      </p:sp>
      <p:sp>
        <p:nvSpPr>
          <p:cNvPr id="22" name="矩形 21"/>
          <p:cNvSpPr/>
          <p:nvPr/>
        </p:nvSpPr>
        <p:spPr>
          <a:xfrm>
            <a:off x="5214942" y="1577476"/>
            <a:ext cx="3143272" cy="1754326"/>
          </a:xfrm>
          <a:prstGeom prst="rect">
            <a:avLst/>
          </a:prstGeom>
        </p:spPr>
        <p:txBody>
          <a:bodyPr wrap="square">
            <a:spAutoFit/>
          </a:bodyPr>
          <a:lstStyle/>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自动五子棋软件</a:t>
            </a:r>
            <a:endParaRPr lang="en-US" altLang="zh-CN" sz="2400" b="1" dirty="0">
              <a:solidFill>
                <a:srgbClr val="FF0000"/>
              </a:solidFill>
              <a:latin typeface="微软雅黑" pitchFamily="34" charset="-122"/>
              <a:ea typeface="微软雅黑" pitchFamily="34" charset="-122"/>
            </a:endParaRPr>
          </a:p>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自动中国象棋软件</a:t>
            </a:r>
            <a:endParaRPr lang="en-US" altLang="zh-CN" sz="2400" b="1" dirty="0">
              <a:solidFill>
                <a:srgbClr val="FF0000"/>
              </a:solidFill>
              <a:latin typeface="微软雅黑" pitchFamily="34" charset="-122"/>
              <a:ea typeface="微软雅黑" pitchFamily="34" charset="-122"/>
            </a:endParaRPr>
          </a:p>
          <a:p>
            <a:pPr algn="l">
              <a:lnSpc>
                <a:spcPct val="150000"/>
              </a:lnSpc>
              <a:buFont typeface="Wingdings" pitchFamily="2" charset="2"/>
              <a:buChar char="ü"/>
            </a:pPr>
            <a:r>
              <a:rPr lang="zh-CN" altLang="en-US" sz="2400" b="1" dirty="0">
                <a:solidFill>
                  <a:srgbClr val="FF0000"/>
                </a:solidFill>
                <a:latin typeface="微软雅黑" pitchFamily="34" charset="-122"/>
                <a:ea typeface="微软雅黑" pitchFamily="34" charset="-122"/>
              </a:rPr>
              <a:t>自动</a:t>
            </a:r>
            <a:r>
              <a:rPr lang="en-US" altLang="zh-CN" sz="2400" b="1" dirty="0">
                <a:solidFill>
                  <a:srgbClr val="FF0000"/>
                </a:solidFill>
                <a:latin typeface="微软雅黑" pitchFamily="34" charset="-122"/>
                <a:ea typeface="微软雅黑" pitchFamily="34" charset="-122"/>
              </a:rPr>
              <a:t>……</a:t>
            </a:r>
            <a:r>
              <a:rPr lang="zh-CN" altLang="en-US" sz="2400" b="1" dirty="0">
                <a:solidFill>
                  <a:srgbClr val="FF0000"/>
                </a:solidFill>
                <a:latin typeface="微软雅黑" pitchFamily="34" charset="-122"/>
                <a:ea typeface="微软雅黑" pitchFamily="34" charset="-122"/>
              </a:rPr>
              <a:t>软件</a:t>
            </a:r>
            <a:endParaRPr lang="zh-CN" altLang="en-US" sz="2400" b="1" dirty="0">
              <a:solidFill>
                <a:srgbClr val="003399"/>
              </a:solidFill>
              <a:latin typeface="微软雅黑" pitchFamily="34" charset="-122"/>
              <a:ea typeface="微软雅黑" pitchFamily="34" charset="-122"/>
            </a:endParaRPr>
          </a:p>
        </p:txBody>
      </p:sp>
      <p:sp>
        <p:nvSpPr>
          <p:cNvPr id="23" name="矩形 22"/>
          <p:cNvSpPr/>
          <p:nvPr/>
        </p:nvSpPr>
        <p:spPr>
          <a:xfrm>
            <a:off x="428596" y="3090804"/>
            <a:ext cx="8143932" cy="1569660"/>
          </a:xfrm>
          <a:prstGeom prst="rect">
            <a:avLst/>
          </a:prstGeom>
        </p:spPr>
        <p:txBody>
          <a:bodyPr wrap="square">
            <a:spAutoFit/>
          </a:bodyPr>
          <a:lstStyle/>
          <a:p>
            <a:pPr algn="l"/>
            <a:r>
              <a:rPr lang="zh-CN" altLang="en-US" sz="2400" b="1" dirty="0">
                <a:solidFill>
                  <a:srgbClr val="003399"/>
                </a:solidFill>
                <a:latin typeface="微软雅黑" pitchFamily="34" charset="-122"/>
                <a:ea typeface="微软雅黑" pitchFamily="34" charset="-122"/>
              </a:rPr>
              <a:t>我们对计算机软件的需求：</a:t>
            </a:r>
            <a:endParaRPr lang="en-US" altLang="zh-CN" sz="2400" b="1" dirty="0">
              <a:solidFill>
                <a:srgbClr val="003399"/>
              </a:solidFill>
              <a:latin typeface="微软雅黑" pitchFamily="34" charset="-122"/>
              <a:ea typeface="微软雅黑" pitchFamily="34" charset="-122"/>
            </a:endParaRPr>
          </a:p>
          <a:p>
            <a:pPr algn="l">
              <a:buFont typeface="Wingdings" pitchFamily="2" charset="2"/>
              <a:buChar char="ü"/>
            </a:pPr>
            <a:r>
              <a:rPr lang="zh-CN" altLang="en-US" sz="2400" b="1" dirty="0">
                <a:solidFill>
                  <a:srgbClr val="003399"/>
                </a:solidFill>
                <a:latin typeface="微软雅黑" pitchFamily="34" charset="-122"/>
                <a:ea typeface="微软雅黑" pitchFamily="34" charset="-122"/>
              </a:rPr>
              <a:t> 可以代替人进行一部分工作</a:t>
            </a:r>
            <a:endParaRPr lang="en-US" altLang="zh-CN" sz="2400" b="1" dirty="0">
              <a:solidFill>
                <a:srgbClr val="003399"/>
              </a:solidFill>
              <a:latin typeface="微软雅黑" pitchFamily="34" charset="-122"/>
              <a:ea typeface="微软雅黑" pitchFamily="34" charset="-122"/>
            </a:endParaRPr>
          </a:p>
          <a:p>
            <a:pPr algn="l">
              <a:buFont typeface="Wingdings" pitchFamily="2" charset="2"/>
              <a:buChar char="ü"/>
            </a:pPr>
            <a:r>
              <a:rPr lang="zh-CN" altLang="en-US" sz="2400" b="1" dirty="0">
                <a:solidFill>
                  <a:srgbClr val="003399"/>
                </a:solidFill>
                <a:latin typeface="微软雅黑" pitchFamily="34" charset="-122"/>
                <a:ea typeface="微软雅黑" pitchFamily="34" charset="-122"/>
              </a:rPr>
              <a:t> 可以象人一样进行计算与推理判断（ ★ ）</a:t>
            </a:r>
            <a:endParaRPr lang="en-US" altLang="zh-CN" sz="2400" b="1" dirty="0">
              <a:solidFill>
                <a:srgbClr val="003399"/>
              </a:solidFill>
              <a:latin typeface="微软雅黑" pitchFamily="34" charset="-122"/>
              <a:ea typeface="微软雅黑" pitchFamily="34" charset="-122"/>
            </a:endParaRPr>
          </a:p>
          <a:p>
            <a:pPr algn="l">
              <a:buFont typeface="Wingdings" pitchFamily="2" charset="2"/>
              <a:buChar char="ü"/>
            </a:pPr>
            <a:r>
              <a:rPr lang="en-US" altLang="zh-CN" sz="2400" b="1" dirty="0">
                <a:solidFill>
                  <a:srgbClr val="003399"/>
                </a:solidFill>
                <a:latin typeface="微软雅黑" pitchFamily="34" charset="-122"/>
                <a:ea typeface="微软雅黑" pitchFamily="34" charset="-122"/>
              </a:rPr>
              <a:t>……</a:t>
            </a:r>
            <a:endParaRPr lang="zh-CN" altLang="en-US" dirty="0"/>
          </a:p>
        </p:txBody>
      </p:sp>
      <p:sp>
        <p:nvSpPr>
          <p:cNvPr id="10"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-2</a:t>
            </a:r>
            <a:endParaRPr lang="zh-CN" altLang="en-US" sz="3600" dirty="0"/>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178594"/>
            <a:ext cx="8219256" cy="651272"/>
          </a:xfrm>
        </p:spPr>
        <p:txBody>
          <a:bodyPr>
            <a:normAutofit/>
          </a:bodyPr>
          <a:lstStyle/>
          <a:p>
            <a:r>
              <a:rPr lang="zh-CN" altLang="en-US" sz="3600" dirty="0"/>
              <a:t>计算机名人</a:t>
            </a:r>
            <a:r>
              <a:rPr lang="en-US" altLang="zh-CN" sz="3600" dirty="0"/>
              <a:t>-1</a:t>
            </a:r>
            <a:endParaRPr lang="zh-CN" altLang="en-US" sz="3600" dirty="0"/>
          </a:p>
        </p:txBody>
      </p:sp>
      <p:pic>
        <p:nvPicPr>
          <p:cNvPr id="8" name="图片 7" descr="40bOOOPICfb_1024.jpg"/>
          <p:cNvPicPr>
            <a:picLocks noChangeAspect="1"/>
          </p:cNvPicPr>
          <p:nvPr/>
        </p:nvPicPr>
        <p:blipFill>
          <a:blip r:embed="rId2" cstate="print"/>
          <a:srcRect l="3859" t="4054" r="3531" b="4054"/>
          <a:stretch>
            <a:fillRect/>
          </a:stretch>
        </p:blipFill>
        <p:spPr>
          <a:xfrm>
            <a:off x="857224" y="1131590"/>
            <a:ext cx="7463136" cy="3528392"/>
          </a:xfrm>
          <a:prstGeom prst="rect">
            <a:avLst/>
          </a:prstGeom>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3" descr="a9d3fd1f4134970a9029305f95cad1c8a7865d63.jpg"/>
          <p:cNvPicPr>
            <a:picLocks noChangeAspect="1"/>
          </p:cNvPicPr>
          <p:nvPr/>
        </p:nvPicPr>
        <p:blipFill>
          <a:blip r:embed="rId2" cstate="print"/>
          <a:stretch>
            <a:fillRect/>
          </a:stretch>
        </p:blipFill>
        <p:spPr>
          <a:xfrm>
            <a:off x="357159" y="3019000"/>
            <a:ext cx="2361511" cy="1807464"/>
          </a:xfrm>
          <a:prstGeom prst="rect">
            <a:avLst/>
          </a:prstGeom>
        </p:spPr>
      </p:pic>
      <p:sp>
        <p:nvSpPr>
          <p:cNvPr id="14" name="矩形 13"/>
          <p:cNvSpPr/>
          <p:nvPr/>
        </p:nvSpPr>
        <p:spPr>
          <a:xfrm>
            <a:off x="3000363" y="3462477"/>
            <a:ext cx="6068031" cy="1021433"/>
          </a:xfrm>
          <a:prstGeom prst="rect">
            <a:avLst/>
          </a:prstGeom>
        </p:spPr>
        <p:txBody>
          <a:bodyPr wrap="square">
            <a:spAutoFit/>
          </a:bodyPr>
          <a:lstStyle/>
          <a:p>
            <a:pPr marL="360363" indent="-360363" algn="l">
              <a:lnSpc>
                <a:spcPct val="130000"/>
              </a:lnSpc>
              <a:buBlip>
                <a:blip r:embed="rId3"/>
              </a:buBlip>
            </a:pPr>
            <a:r>
              <a:rPr lang="en-US" altLang="zh-CN" sz="1600" b="1" dirty="0">
                <a:solidFill>
                  <a:srgbClr val="003399"/>
                </a:solidFill>
                <a:latin typeface="微软雅黑" pitchFamily="34" charset="-122"/>
                <a:ea typeface="微软雅黑" pitchFamily="34" charset="-122"/>
              </a:rPr>
              <a:t>2004</a:t>
            </a:r>
            <a:r>
              <a:rPr lang="zh-CN" altLang="en-US" sz="1600" b="1" dirty="0">
                <a:solidFill>
                  <a:srgbClr val="003399"/>
                </a:solidFill>
                <a:latin typeface="微软雅黑" pitchFamily="34" charset="-122"/>
                <a:ea typeface="微软雅黑" pitchFamily="34" charset="-122"/>
              </a:rPr>
              <a:t>年图灵奖</a:t>
            </a:r>
            <a:endParaRPr lang="en-US" altLang="zh-CN" sz="1600" b="1" dirty="0">
              <a:solidFill>
                <a:srgbClr val="003399"/>
              </a:solidFill>
              <a:latin typeface="微软雅黑" pitchFamily="34" charset="-122"/>
              <a:ea typeface="微软雅黑" pitchFamily="34" charset="-122"/>
            </a:endParaRPr>
          </a:p>
          <a:p>
            <a:pPr marL="360363" indent="-360363" algn="l">
              <a:lnSpc>
                <a:spcPct val="130000"/>
              </a:lnSpc>
              <a:buBlip>
                <a:blip r:embed="rId3"/>
              </a:buBlip>
            </a:pPr>
            <a:r>
              <a:rPr lang="zh-CN" altLang="en-US" sz="1600" b="1" dirty="0">
                <a:solidFill>
                  <a:srgbClr val="003399"/>
                </a:solidFill>
                <a:latin typeface="微软雅黑" pitchFamily="34" charset="-122"/>
                <a:ea typeface="微软雅黑" pitchFamily="34" charset="-122"/>
              </a:rPr>
              <a:t>互联网之父</a:t>
            </a:r>
            <a:endParaRPr lang="en-US" altLang="zh-CN" sz="1600" b="1" dirty="0">
              <a:solidFill>
                <a:srgbClr val="003399"/>
              </a:solidFill>
              <a:latin typeface="微软雅黑" pitchFamily="34" charset="-122"/>
              <a:ea typeface="微软雅黑" pitchFamily="34" charset="-122"/>
            </a:endParaRPr>
          </a:p>
          <a:p>
            <a:pPr marL="360363" indent="-360363" algn="l">
              <a:lnSpc>
                <a:spcPct val="130000"/>
              </a:lnSpc>
              <a:buBlip>
                <a:blip r:embed="rId3"/>
              </a:buBlip>
            </a:pPr>
            <a:r>
              <a:rPr lang="zh-CN" altLang="en-US" sz="1600" b="1" dirty="0">
                <a:solidFill>
                  <a:srgbClr val="003399"/>
                </a:solidFill>
                <a:latin typeface="微软雅黑" pitchFamily="34" charset="-122"/>
                <a:ea typeface="微软雅黑" pitchFamily="34" charset="-122"/>
              </a:rPr>
              <a:t>和罗伯特</a:t>
            </a:r>
            <a:r>
              <a:rPr lang="en-US" altLang="zh-CN" sz="1600" b="1" dirty="0">
                <a:solidFill>
                  <a:srgbClr val="003399"/>
                </a:solidFill>
                <a:latin typeface="微软雅黑" pitchFamily="34" charset="-122"/>
                <a:ea typeface="微软雅黑" pitchFamily="34" charset="-122"/>
              </a:rPr>
              <a:t>·</a:t>
            </a:r>
            <a:r>
              <a:rPr lang="zh-CN" altLang="en-US" sz="1600" b="1" dirty="0">
                <a:solidFill>
                  <a:srgbClr val="003399"/>
                </a:solidFill>
                <a:latin typeface="微软雅黑" pitchFamily="34" charset="-122"/>
                <a:ea typeface="微软雅黑" pitchFamily="34" charset="-122"/>
              </a:rPr>
              <a:t>卡恩合作设计了</a:t>
            </a:r>
            <a:r>
              <a:rPr lang="en-US" altLang="zh-CN" sz="1600" b="1" dirty="0">
                <a:solidFill>
                  <a:srgbClr val="003399"/>
                </a:solidFill>
                <a:latin typeface="微软雅黑" pitchFamily="34" charset="-122"/>
                <a:ea typeface="微软雅黑" pitchFamily="34" charset="-122"/>
              </a:rPr>
              <a:t>TCP/IP</a:t>
            </a:r>
            <a:r>
              <a:rPr lang="zh-CN" altLang="en-US" sz="1600" b="1" dirty="0">
                <a:solidFill>
                  <a:srgbClr val="003399"/>
                </a:solidFill>
                <a:latin typeface="微软雅黑" pitchFamily="34" charset="-122"/>
                <a:ea typeface="微软雅黑" pitchFamily="34" charset="-122"/>
              </a:rPr>
              <a:t>协议及互联网基础体系结构</a:t>
            </a:r>
          </a:p>
        </p:txBody>
      </p:sp>
      <p:pic>
        <p:nvPicPr>
          <p:cNvPr id="15" name="图片 14" descr="d000baa1cd11728b2fa6e767c8fcc3cec2fd2cef.jpg"/>
          <p:cNvPicPr>
            <a:picLocks noChangeAspect="1"/>
          </p:cNvPicPr>
          <p:nvPr/>
        </p:nvPicPr>
        <p:blipFill>
          <a:blip r:embed="rId4" cstate="print"/>
          <a:stretch>
            <a:fillRect/>
          </a:stretch>
        </p:blipFill>
        <p:spPr>
          <a:xfrm>
            <a:off x="357158" y="1090174"/>
            <a:ext cx="2357454" cy="1836204"/>
          </a:xfrm>
          <a:prstGeom prst="rect">
            <a:avLst/>
          </a:prstGeom>
        </p:spPr>
      </p:pic>
      <p:sp>
        <p:nvSpPr>
          <p:cNvPr id="16" name="矩形 15"/>
          <p:cNvSpPr/>
          <p:nvPr/>
        </p:nvSpPr>
        <p:spPr>
          <a:xfrm>
            <a:off x="3000363" y="1491630"/>
            <a:ext cx="5831107" cy="1052596"/>
          </a:xfrm>
          <a:prstGeom prst="rect">
            <a:avLst/>
          </a:prstGeom>
        </p:spPr>
        <p:txBody>
          <a:bodyPr wrap="square">
            <a:spAutoFit/>
          </a:bodyPr>
          <a:lstStyle/>
          <a:p>
            <a:pPr marL="360363" indent="-360363" algn="l">
              <a:lnSpc>
                <a:spcPct val="130000"/>
              </a:lnSpc>
              <a:buBlip>
                <a:blip r:embed="rId3"/>
              </a:buBlip>
            </a:pPr>
            <a:r>
              <a:rPr lang="en-US" altLang="zh-CN" sz="1600" b="1" dirty="0">
                <a:solidFill>
                  <a:srgbClr val="003399"/>
                </a:solidFill>
                <a:latin typeface="微软雅黑" pitchFamily="34" charset="-122"/>
                <a:ea typeface="微软雅黑" pitchFamily="34" charset="-122"/>
              </a:rPr>
              <a:t>1988</a:t>
            </a:r>
            <a:r>
              <a:rPr lang="zh-CN" altLang="en-US" sz="1600" b="1" dirty="0">
                <a:solidFill>
                  <a:srgbClr val="003399"/>
                </a:solidFill>
                <a:latin typeface="微软雅黑" pitchFamily="34" charset="-122"/>
                <a:ea typeface="微软雅黑" pitchFamily="34" charset="-122"/>
              </a:rPr>
              <a:t>年图灵奖</a:t>
            </a:r>
            <a:endParaRPr lang="en-US" altLang="zh-CN" sz="1600" b="1" dirty="0">
              <a:solidFill>
                <a:srgbClr val="003399"/>
              </a:solidFill>
              <a:latin typeface="微软雅黑" pitchFamily="34" charset="-122"/>
              <a:ea typeface="微软雅黑" pitchFamily="34" charset="-122"/>
            </a:endParaRPr>
          </a:p>
          <a:p>
            <a:pPr marL="360363" indent="-360363" algn="l">
              <a:lnSpc>
                <a:spcPct val="130000"/>
              </a:lnSpc>
              <a:buBlip>
                <a:blip r:embed="rId3"/>
              </a:buBlip>
            </a:pPr>
            <a:r>
              <a:rPr lang="zh-CN" altLang="en-US" sz="1600" b="1" dirty="0">
                <a:solidFill>
                  <a:srgbClr val="003399"/>
                </a:solidFill>
                <a:latin typeface="微软雅黑" pitchFamily="34" charset="-122"/>
                <a:ea typeface="微软雅黑" pitchFamily="34" charset="-122"/>
              </a:rPr>
              <a:t>计算机图形学之父和虚拟现实之父</a:t>
            </a:r>
            <a:endParaRPr lang="en-US" altLang="zh-CN" sz="1600" b="1" dirty="0">
              <a:solidFill>
                <a:srgbClr val="003399"/>
              </a:solidFill>
              <a:latin typeface="微软雅黑" pitchFamily="34" charset="-122"/>
              <a:ea typeface="微软雅黑" pitchFamily="34" charset="-122"/>
            </a:endParaRPr>
          </a:p>
          <a:p>
            <a:pPr marL="360363" indent="-360363" algn="l">
              <a:lnSpc>
                <a:spcPct val="130000"/>
              </a:lnSpc>
              <a:buBlip>
                <a:blip r:embed="rId3"/>
              </a:buBlip>
            </a:pPr>
            <a:r>
              <a:rPr lang="zh-CN" altLang="en-US" sz="1600" b="1" dirty="0">
                <a:solidFill>
                  <a:srgbClr val="003399"/>
                </a:solidFill>
                <a:latin typeface="微软雅黑" pitchFamily="34" charset="-122"/>
                <a:ea typeface="微软雅黑" pitchFamily="34" charset="-122"/>
              </a:rPr>
              <a:t>创建第一个交互式绘图系统，也是交互式电脑绘图的开端</a:t>
            </a:r>
          </a:p>
        </p:txBody>
      </p:sp>
      <p:sp>
        <p:nvSpPr>
          <p:cNvPr id="17" name="矩形 16"/>
          <p:cNvSpPr/>
          <p:nvPr/>
        </p:nvSpPr>
        <p:spPr>
          <a:xfrm>
            <a:off x="3000364" y="1071552"/>
            <a:ext cx="5572164" cy="453457"/>
          </a:xfrm>
          <a:prstGeom prst="rect">
            <a:avLst/>
          </a:prstGeom>
        </p:spPr>
        <p:txBody>
          <a:bodyPr wrap="square">
            <a:spAutoFit/>
          </a:bodyPr>
          <a:lstStyle/>
          <a:p>
            <a:pPr marL="360363" indent="-360363" algn="l">
              <a:lnSpc>
                <a:spcPct val="130000"/>
              </a:lnSpc>
              <a:buBlip>
                <a:blip r:embed="rId3"/>
              </a:buBlip>
            </a:pPr>
            <a:r>
              <a:rPr lang="en-US" altLang="zh-CN" sz="2000" b="1" dirty="0">
                <a:solidFill>
                  <a:srgbClr val="FF0000"/>
                </a:solidFill>
                <a:latin typeface="微软雅黑" pitchFamily="34" charset="-122"/>
                <a:ea typeface="微软雅黑" pitchFamily="34" charset="-122"/>
              </a:rPr>
              <a:t>Ivan Sutherland</a:t>
            </a:r>
            <a:r>
              <a:rPr lang="zh-CN" altLang="en-US" sz="2000" b="1" dirty="0">
                <a:solidFill>
                  <a:srgbClr val="FF0000"/>
                </a:solidFill>
                <a:latin typeface="微软雅黑" pitchFamily="34" charset="-122"/>
                <a:ea typeface="微软雅黑" pitchFamily="34" charset="-122"/>
              </a:rPr>
              <a:t>（伊凡</a:t>
            </a:r>
            <a:r>
              <a:rPr lang="en-US" altLang="zh-CN" sz="2000" b="1" dirty="0">
                <a:solidFill>
                  <a:srgbClr val="FF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苏泽兰）</a:t>
            </a:r>
          </a:p>
        </p:txBody>
      </p:sp>
      <p:sp>
        <p:nvSpPr>
          <p:cNvPr id="18" name="矩形 17"/>
          <p:cNvSpPr/>
          <p:nvPr/>
        </p:nvSpPr>
        <p:spPr>
          <a:xfrm>
            <a:off x="3000364" y="3070263"/>
            <a:ext cx="5286412" cy="453457"/>
          </a:xfrm>
          <a:prstGeom prst="rect">
            <a:avLst/>
          </a:prstGeom>
        </p:spPr>
        <p:txBody>
          <a:bodyPr wrap="square">
            <a:spAutoFit/>
          </a:bodyPr>
          <a:lstStyle/>
          <a:p>
            <a:pPr marL="360363" indent="-360363" algn="l">
              <a:lnSpc>
                <a:spcPct val="130000"/>
              </a:lnSpc>
              <a:buBlip>
                <a:blip r:embed="rId3"/>
              </a:buBlip>
            </a:pPr>
            <a:r>
              <a:rPr lang="en-US" altLang="zh-CN" sz="2000" b="1" dirty="0">
                <a:solidFill>
                  <a:srgbClr val="FF0000"/>
                </a:solidFill>
                <a:latin typeface="微软雅黑" pitchFamily="34" charset="-122"/>
                <a:ea typeface="微软雅黑" pitchFamily="34" charset="-122"/>
              </a:rPr>
              <a:t>Vinton G. Cerf</a:t>
            </a:r>
            <a:r>
              <a:rPr lang="zh-CN" altLang="en-US" sz="2000" b="1" dirty="0">
                <a:solidFill>
                  <a:srgbClr val="FF0000"/>
                </a:solidFill>
                <a:latin typeface="微软雅黑" pitchFamily="34" charset="-122"/>
                <a:ea typeface="微软雅黑" pitchFamily="34" charset="-122"/>
              </a:rPr>
              <a:t>（文特</a:t>
            </a:r>
            <a:r>
              <a:rPr lang="en-US" altLang="zh-CN" sz="2000" b="1" dirty="0">
                <a:solidFill>
                  <a:srgbClr val="FF0000"/>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瑟夫）</a:t>
            </a:r>
          </a:p>
        </p:txBody>
      </p:sp>
      <p:sp>
        <p:nvSpPr>
          <p:cNvPr id="11" name="标题 1"/>
          <p:cNvSpPr>
            <a:spLocks noGrp="1"/>
          </p:cNvSpPr>
          <p:nvPr>
            <p:ph type="title"/>
          </p:nvPr>
        </p:nvSpPr>
        <p:spPr>
          <a:xfrm>
            <a:off x="457200" y="178594"/>
            <a:ext cx="8219256" cy="651272"/>
          </a:xfrm>
        </p:spPr>
        <p:txBody>
          <a:bodyPr>
            <a:normAutofit/>
          </a:bodyPr>
          <a:lstStyle/>
          <a:p>
            <a:r>
              <a:rPr lang="zh-CN" altLang="en-US" sz="3600" dirty="0"/>
              <a:t>计算机名人</a:t>
            </a:r>
            <a:r>
              <a:rPr lang="en-US" altLang="zh-CN" sz="3600" dirty="0"/>
              <a:t>-2</a:t>
            </a:r>
            <a:endParaRPr lang="zh-CN" altLang="en-US" sz="3600" dirty="0"/>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178594"/>
            <a:ext cx="8219256" cy="651272"/>
          </a:xfrm>
        </p:spPr>
        <p:txBody>
          <a:bodyPr>
            <a:normAutofit/>
          </a:bodyPr>
          <a:lstStyle/>
          <a:p>
            <a:r>
              <a:rPr lang="zh-CN" altLang="en-US" sz="3600" dirty="0"/>
              <a:t>计算机导论课程目标</a:t>
            </a:r>
          </a:p>
        </p:txBody>
      </p:sp>
      <p:sp>
        <p:nvSpPr>
          <p:cNvPr id="11" name="矩形 10"/>
          <p:cNvSpPr/>
          <p:nvPr/>
        </p:nvSpPr>
        <p:spPr>
          <a:xfrm>
            <a:off x="1428728" y="964395"/>
            <a:ext cx="6500858" cy="1754326"/>
          </a:xfrm>
          <a:prstGeom prst="rect">
            <a:avLst/>
          </a:prstGeom>
        </p:spPr>
        <p:txBody>
          <a:bodyPr wrap="square">
            <a:spAutoFit/>
          </a:bodyPr>
          <a:lstStyle/>
          <a:p>
            <a:pPr marL="360363" indent="-360363" algn="l">
              <a:lnSpc>
                <a:spcPct val="150000"/>
              </a:lnSpc>
              <a:buBlip>
                <a:blip r:embed="rId2"/>
              </a:buBlip>
            </a:pPr>
            <a:r>
              <a:rPr lang="zh-CN" altLang="en-US" sz="2400" b="1" dirty="0">
                <a:solidFill>
                  <a:srgbClr val="FF0000"/>
                </a:solidFill>
                <a:latin typeface="微软雅黑" pitchFamily="34" charset="-122"/>
                <a:ea typeface="微软雅黑" pitchFamily="34" charset="-122"/>
              </a:rPr>
              <a:t>掌握</a:t>
            </a:r>
            <a:r>
              <a:rPr lang="zh-CN" altLang="en-US" sz="2400" b="1" dirty="0">
                <a:solidFill>
                  <a:srgbClr val="003399"/>
                </a:solidFill>
                <a:latin typeface="微软雅黑" pitchFamily="34" charset="-122"/>
                <a:ea typeface="微软雅黑" pitchFamily="34" charset="-122"/>
              </a:rPr>
              <a:t>计算机基本知识与原理</a:t>
            </a:r>
            <a:endParaRPr lang="en-US" altLang="zh-CN" sz="2400" b="1" dirty="0">
              <a:solidFill>
                <a:srgbClr val="003399"/>
              </a:solidFill>
              <a:latin typeface="微软雅黑" pitchFamily="34" charset="-122"/>
              <a:ea typeface="微软雅黑" pitchFamily="34" charset="-122"/>
            </a:endParaRPr>
          </a:p>
          <a:p>
            <a:pPr marL="360363" indent="-360363" algn="l">
              <a:lnSpc>
                <a:spcPct val="150000"/>
              </a:lnSpc>
              <a:buBlip>
                <a:blip r:embed="rId2"/>
              </a:buBlip>
            </a:pPr>
            <a:r>
              <a:rPr lang="zh-CN" altLang="en-US" sz="2400" b="1" dirty="0">
                <a:solidFill>
                  <a:srgbClr val="FF0000"/>
                </a:solidFill>
                <a:latin typeface="微软雅黑" pitchFamily="34" charset="-122"/>
                <a:ea typeface="微软雅黑" pitchFamily="34" charset="-122"/>
              </a:rPr>
              <a:t>认知</a:t>
            </a:r>
            <a:r>
              <a:rPr lang="zh-CN" altLang="en-US" sz="2400" b="1" dirty="0">
                <a:solidFill>
                  <a:srgbClr val="003399"/>
                </a:solidFill>
                <a:latin typeface="微软雅黑" pitchFamily="34" charset="-122"/>
                <a:ea typeface="微软雅黑" pitchFamily="34" charset="-122"/>
              </a:rPr>
              <a:t>计算机思维</a:t>
            </a:r>
            <a:endParaRPr lang="en-US" altLang="zh-CN" sz="2400" b="1" dirty="0">
              <a:solidFill>
                <a:srgbClr val="003399"/>
              </a:solidFill>
              <a:latin typeface="微软雅黑" pitchFamily="34" charset="-122"/>
              <a:ea typeface="微软雅黑" pitchFamily="34" charset="-122"/>
            </a:endParaRPr>
          </a:p>
          <a:p>
            <a:pPr marL="360363" indent="-360363" algn="l">
              <a:lnSpc>
                <a:spcPct val="150000"/>
              </a:lnSpc>
              <a:buBlip>
                <a:blip r:embed="rId2"/>
              </a:buBlip>
            </a:pPr>
            <a:r>
              <a:rPr lang="zh-CN" altLang="en-US" sz="2400" b="1" dirty="0">
                <a:solidFill>
                  <a:srgbClr val="FF0000"/>
                </a:solidFill>
                <a:latin typeface="微软雅黑" pitchFamily="34" charset="-122"/>
                <a:ea typeface="微软雅黑" pitchFamily="34" charset="-122"/>
              </a:rPr>
              <a:t>理解</a:t>
            </a:r>
            <a:r>
              <a:rPr lang="zh-CN" altLang="en-US" sz="2400" b="1" dirty="0">
                <a:solidFill>
                  <a:srgbClr val="003399"/>
                </a:solidFill>
                <a:latin typeface="微软雅黑" pitchFamily="34" charset="-122"/>
                <a:ea typeface="微软雅黑" pitchFamily="34" charset="-122"/>
              </a:rPr>
              <a:t>计算机问题求解思路</a:t>
            </a:r>
          </a:p>
        </p:txBody>
      </p:sp>
      <p:sp>
        <p:nvSpPr>
          <p:cNvPr id="7" name="Rectangle 6"/>
          <p:cNvSpPr>
            <a:spLocks noChangeArrowheads="1"/>
          </p:cNvSpPr>
          <p:nvPr/>
        </p:nvSpPr>
        <p:spPr bwMode="white">
          <a:xfrm>
            <a:off x="285720" y="1232287"/>
            <a:ext cx="785818" cy="803678"/>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基</a:t>
            </a:r>
            <a:endParaRPr lang="en-US" altLang="zh-CN" sz="2600" b="1" dirty="0">
              <a:solidFill>
                <a:schemeClr val="tx2"/>
              </a:solidFill>
              <a:ea typeface="黑体" pitchFamily="2" charset="-122"/>
            </a:endParaRPr>
          </a:p>
          <a:p>
            <a:pPr marL="1117600" indent="-1117600" algn="ctr"/>
            <a:r>
              <a:rPr lang="zh-CN" altLang="en-US" sz="2600" b="1" dirty="0">
                <a:solidFill>
                  <a:schemeClr val="tx2"/>
                </a:solidFill>
                <a:ea typeface="黑体" pitchFamily="2" charset="-122"/>
              </a:rPr>
              <a:t>础</a:t>
            </a:r>
          </a:p>
        </p:txBody>
      </p:sp>
      <p:grpSp>
        <p:nvGrpSpPr>
          <p:cNvPr id="2" name="组合 12"/>
          <p:cNvGrpSpPr/>
          <p:nvPr/>
        </p:nvGrpSpPr>
        <p:grpSpPr>
          <a:xfrm>
            <a:off x="285720" y="2833648"/>
            <a:ext cx="7643866" cy="1754326"/>
            <a:chOff x="285720" y="3643314"/>
            <a:chExt cx="7643866" cy="2339100"/>
          </a:xfrm>
        </p:grpSpPr>
        <p:sp>
          <p:nvSpPr>
            <p:cNvPr id="8" name="矩形 7"/>
            <p:cNvSpPr/>
            <p:nvPr/>
          </p:nvSpPr>
          <p:spPr>
            <a:xfrm>
              <a:off x="1428728" y="3643314"/>
              <a:ext cx="6500858" cy="2339100"/>
            </a:xfrm>
            <a:prstGeom prst="rect">
              <a:avLst/>
            </a:prstGeom>
          </p:spPr>
          <p:txBody>
            <a:bodyPr wrap="square">
              <a:spAutoFit/>
            </a:bodyPr>
            <a:lstStyle/>
            <a:p>
              <a:pPr marL="360363" indent="-360363" algn="l">
                <a:lnSpc>
                  <a:spcPct val="150000"/>
                </a:lnSpc>
                <a:buBlip>
                  <a:blip r:embed="rId2"/>
                </a:buBlip>
              </a:pPr>
              <a:r>
                <a:rPr lang="zh-CN" altLang="en-US" sz="2400" b="1" dirty="0">
                  <a:solidFill>
                    <a:srgbClr val="003399"/>
                  </a:solidFill>
                  <a:latin typeface="微软雅黑" pitchFamily="34" charset="-122"/>
                  <a:ea typeface="微软雅黑" pitchFamily="34" charset="-122"/>
                </a:rPr>
                <a:t>了解计算机算法、程序设计</a:t>
              </a:r>
              <a:endParaRPr lang="en-US" altLang="zh-CN" sz="2400" b="1" dirty="0">
                <a:solidFill>
                  <a:srgbClr val="003399"/>
                </a:solidFill>
                <a:latin typeface="微软雅黑" pitchFamily="34" charset="-122"/>
                <a:ea typeface="微软雅黑" pitchFamily="34" charset="-122"/>
              </a:endParaRPr>
            </a:p>
            <a:p>
              <a:pPr marL="360363" indent="-360363" algn="l">
                <a:lnSpc>
                  <a:spcPct val="150000"/>
                </a:lnSpc>
                <a:buBlip>
                  <a:blip r:embed="rId2"/>
                </a:buBlip>
              </a:pPr>
              <a:r>
                <a:rPr lang="zh-CN" altLang="en-US" sz="2400" b="1" dirty="0">
                  <a:solidFill>
                    <a:srgbClr val="003399"/>
                  </a:solidFill>
                  <a:latin typeface="微软雅黑" pitchFamily="34" charset="-122"/>
                  <a:ea typeface="微软雅黑" pitchFamily="34" charset="-122"/>
                </a:rPr>
                <a:t>了解问题求解基本方法</a:t>
              </a:r>
              <a:endParaRPr lang="en-US" altLang="zh-CN" sz="2400" b="1" dirty="0">
                <a:solidFill>
                  <a:srgbClr val="003399"/>
                </a:solidFill>
                <a:latin typeface="微软雅黑" pitchFamily="34" charset="-122"/>
                <a:ea typeface="微软雅黑" pitchFamily="34" charset="-122"/>
              </a:endParaRPr>
            </a:p>
            <a:p>
              <a:pPr marL="360363" indent="-360363" algn="l">
                <a:lnSpc>
                  <a:spcPct val="150000"/>
                </a:lnSpc>
                <a:buBlip>
                  <a:blip r:embed="rId2"/>
                </a:buBlip>
              </a:pPr>
              <a:r>
                <a:rPr lang="zh-CN" altLang="en-US" sz="2400" b="1" dirty="0">
                  <a:solidFill>
                    <a:srgbClr val="003399"/>
                  </a:solidFill>
                  <a:latin typeface="微软雅黑" pitchFamily="34" charset="-122"/>
                  <a:ea typeface="微软雅黑" pitchFamily="34" charset="-122"/>
                </a:rPr>
                <a:t>计算机问题求解实践</a:t>
              </a:r>
            </a:p>
          </p:txBody>
        </p:sp>
        <p:sp>
          <p:nvSpPr>
            <p:cNvPr id="9" name="Rectangle 6"/>
            <p:cNvSpPr>
              <a:spLocks noChangeArrowheads="1"/>
            </p:cNvSpPr>
            <p:nvPr/>
          </p:nvSpPr>
          <p:spPr bwMode="white">
            <a:xfrm>
              <a:off x="285720" y="4000504"/>
              <a:ext cx="785818" cy="1071570"/>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深</a:t>
              </a:r>
              <a:endParaRPr lang="en-US" altLang="zh-CN" sz="2600" b="1" dirty="0">
                <a:solidFill>
                  <a:schemeClr val="tx2"/>
                </a:solidFill>
                <a:ea typeface="黑体" pitchFamily="2" charset="-122"/>
              </a:endParaRPr>
            </a:p>
            <a:p>
              <a:pPr marL="1117600" indent="-1117600" algn="ctr"/>
              <a:r>
                <a:rPr lang="zh-CN" altLang="en-US" sz="2600" b="1" dirty="0">
                  <a:solidFill>
                    <a:schemeClr val="tx2"/>
                  </a:solidFill>
                  <a:ea typeface="黑体" pitchFamily="2" charset="-122"/>
                </a:rPr>
                <a:t>入</a:t>
              </a:r>
            </a:p>
          </p:txBody>
        </p:sp>
      </p:gr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bwMode="auto">
          <a:xfrm>
            <a:off x="457200" y="259546"/>
            <a:ext cx="8435280" cy="544115"/>
          </a:xfrm>
          <a:noFill/>
          <a:ln>
            <a:miter lim="800000"/>
            <a:headEnd/>
            <a:tailEnd/>
          </a:ln>
        </p:spPr>
        <p:txBody>
          <a:bodyPr vert="horz" wrap="square" lIns="91440" tIns="45720" rIns="91440" bIns="45720" numCol="1" anchor="t" anchorCtr="0" compatLnSpc="1">
            <a:prstTxWarp prst="textNoShape">
              <a:avLst/>
            </a:prstTxWarp>
            <a:noAutofit/>
          </a:bodyPr>
          <a:lstStyle/>
          <a:p>
            <a:r>
              <a:rPr lang="zh-CN" altLang="en-US" sz="3600" b="1" dirty="0"/>
              <a:t>课程计划</a:t>
            </a:r>
          </a:p>
        </p:txBody>
      </p:sp>
      <p:sp>
        <p:nvSpPr>
          <p:cNvPr id="6147" name="内容占位符 2"/>
          <p:cNvSpPr>
            <a:spLocks noGrp="1"/>
          </p:cNvSpPr>
          <p:nvPr>
            <p:ph idx="1"/>
          </p:nvPr>
        </p:nvSpPr>
        <p:spPr bwMode="auto">
          <a:xfrm>
            <a:off x="714348" y="1071554"/>
            <a:ext cx="6686550" cy="3053975"/>
          </a:xfrm>
          <a:noFill/>
          <a:ln>
            <a:miter lim="800000"/>
            <a:headEnd/>
            <a:tailEnd/>
          </a:ln>
        </p:spPr>
        <p:txBody>
          <a:bodyPr vert="horz" wrap="square" lIns="91440" tIns="45720" rIns="91440" bIns="45720" numCol="1" anchor="t" anchorCtr="0" compatLnSpc="1">
            <a:prstTxWarp prst="textNoShape">
              <a:avLst/>
            </a:prstTxWarp>
            <a:normAutofit/>
          </a:bodyPr>
          <a:lstStyle/>
          <a:p>
            <a:r>
              <a:rPr lang="zh-CN" altLang="en-US" sz="2800" dirty="0">
                <a:latin typeface="微软雅黑" pitchFamily="34" charset="-122"/>
                <a:ea typeface="微软雅黑" pitchFamily="34" charset="-122"/>
              </a:rPr>
              <a:t>讲课：第</a:t>
            </a:r>
            <a:r>
              <a:rPr lang="en-US" altLang="zh-CN" sz="2800" dirty="0">
                <a:latin typeface="微软雅黑" pitchFamily="34" charset="-122"/>
                <a:ea typeface="微软雅黑" pitchFamily="34" charset="-122"/>
              </a:rPr>
              <a:t>5-12</a:t>
            </a:r>
            <a:r>
              <a:rPr lang="zh-CN" altLang="en-US" sz="2800" dirty="0">
                <a:latin typeface="微软雅黑" pitchFamily="34" charset="-122"/>
                <a:ea typeface="微软雅黑" pitchFamily="34" charset="-122"/>
              </a:rPr>
              <a:t>周</a:t>
            </a:r>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内容：</a:t>
            </a:r>
            <a:endParaRPr lang="en-US" altLang="zh-CN" sz="2800" dirty="0">
              <a:latin typeface="微软雅黑" pitchFamily="34" charset="-122"/>
              <a:ea typeface="微软雅黑" pitchFamily="34" charset="-122"/>
            </a:endParaRPr>
          </a:p>
          <a:p>
            <a:pPr lvl="1">
              <a:buNone/>
            </a:pPr>
            <a:r>
              <a:rPr lang="zh-CN" altLang="en-US" sz="2200" dirty="0"/>
              <a:t>第</a:t>
            </a:r>
            <a:r>
              <a:rPr lang="en-US" altLang="zh-CN" sz="2200" dirty="0"/>
              <a:t>1</a:t>
            </a:r>
            <a:r>
              <a:rPr lang="zh-CN" altLang="en-US" sz="2200" dirty="0"/>
              <a:t>章   </a:t>
            </a:r>
            <a:r>
              <a:rPr lang="zh-CN" altLang="zh-CN" sz="2200" dirty="0"/>
              <a:t>计算机与计算思维基础</a:t>
            </a:r>
            <a:endParaRPr lang="en-US" altLang="zh-CN" sz="2200" dirty="0"/>
          </a:p>
          <a:p>
            <a:pPr lvl="1">
              <a:buNone/>
            </a:pPr>
            <a:r>
              <a:rPr lang="zh-CN" altLang="en-US" sz="2200" dirty="0"/>
              <a:t>第</a:t>
            </a:r>
            <a:r>
              <a:rPr lang="en-US" altLang="zh-CN" sz="2200" dirty="0"/>
              <a:t>2</a:t>
            </a:r>
            <a:r>
              <a:rPr lang="zh-CN" altLang="en-US" sz="2200" dirty="0"/>
              <a:t>章   </a:t>
            </a:r>
            <a:r>
              <a:rPr lang="zh-CN" altLang="zh-CN" sz="2200" dirty="0"/>
              <a:t>信息表达与逻辑思维</a:t>
            </a:r>
            <a:endParaRPr lang="en-US" altLang="zh-CN" sz="2200" dirty="0"/>
          </a:p>
          <a:p>
            <a:pPr lvl="1">
              <a:buNone/>
            </a:pPr>
            <a:r>
              <a:rPr lang="zh-CN" altLang="en-US" sz="2200" dirty="0"/>
              <a:t>第</a:t>
            </a:r>
            <a:r>
              <a:rPr lang="en-US" altLang="zh-CN" sz="2200" dirty="0"/>
              <a:t>3</a:t>
            </a:r>
            <a:r>
              <a:rPr lang="zh-CN" altLang="en-US" sz="2200" dirty="0"/>
              <a:t>章   </a:t>
            </a:r>
            <a:r>
              <a:rPr lang="zh-CN" altLang="zh-CN" sz="2200" dirty="0"/>
              <a:t>计算机系统与系统思维</a:t>
            </a:r>
            <a:endParaRPr lang="en-US" altLang="zh-CN" sz="2200" dirty="0"/>
          </a:p>
          <a:p>
            <a:pPr lvl="1">
              <a:buNone/>
            </a:pPr>
            <a:r>
              <a:rPr lang="zh-CN" altLang="en-US" sz="2200" dirty="0"/>
              <a:t>第</a:t>
            </a:r>
            <a:r>
              <a:rPr lang="en-US" altLang="zh-CN" sz="2200" dirty="0"/>
              <a:t>4</a:t>
            </a:r>
            <a:r>
              <a:rPr lang="zh-CN" altLang="en-US" sz="2200" dirty="0"/>
              <a:t>章   </a:t>
            </a:r>
            <a:r>
              <a:rPr lang="zh-CN" altLang="zh-CN" sz="2200" dirty="0"/>
              <a:t>计算机网络与网络思维</a:t>
            </a:r>
            <a:endParaRPr lang="en-US" altLang="zh-CN" sz="2200" dirty="0"/>
          </a:p>
          <a:p>
            <a:pPr lvl="1">
              <a:buNone/>
            </a:pPr>
            <a:r>
              <a:rPr lang="zh-CN" altLang="en-US" sz="2200" dirty="0"/>
              <a:t>第</a:t>
            </a:r>
            <a:r>
              <a:rPr lang="en-US" altLang="zh-CN" sz="2200" dirty="0"/>
              <a:t>5</a:t>
            </a:r>
            <a:r>
              <a:rPr lang="zh-CN" altLang="en-US" sz="2200" dirty="0"/>
              <a:t>章   </a:t>
            </a:r>
            <a:r>
              <a:rPr lang="zh-CN" altLang="zh-CN" sz="2200" dirty="0"/>
              <a:t>问题求解与计算思维实训</a:t>
            </a:r>
            <a:endParaRPr lang="en-US" altLang="zh-CN" sz="2200" dirty="0"/>
          </a:p>
        </p:txBody>
      </p:sp>
      <p:sp>
        <p:nvSpPr>
          <p:cNvPr id="4" name="灯片编号占位符 3"/>
          <p:cNvSpPr>
            <a:spLocks noGrp="1"/>
          </p:cNvSpPr>
          <p:nvPr>
            <p:ph type="sldNum" sz="quarter" idx="4294967295"/>
          </p:nvPr>
        </p:nvSpPr>
        <p:spPr>
          <a:xfrm>
            <a:off x="7452320" y="4803998"/>
            <a:ext cx="1616075" cy="217884"/>
          </a:xfrm>
          <a:prstGeom prst="rect">
            <a:avLst/>
          </a:prstGeom>
        </p:spPr>
        <p:txBody>
          <a:bodyPr/>
          <a:lstStyle/>
          <a:p>
            <a:pPr algn="r">
              <a:defRPr/>
            </a:pPr>
            <a:fld id="{66606AAF-FDC2-4271-BA67-FC2756D80E0C}" type="slidenum">
              <a:rPr lang="en-US" altLang="zh-CN" sz="1400" smtClean="0">
                <a:solidFill>
                  <a:schemeClr val="bg1"/>
                </a:solidFill>
              </a:rPr>
              <a:pPr algn="r">
                <a:defRPr/>
              </a:pPr>
              <a:t>2</a:t>
            </a:fld>
            <a:endParaRPr lang="en-US" altLang="zh-CN" sz="1400" dirty="0">
              <a:solidFill>
                <a:schemeClr val="bg1"/>
              </a:solidFill>
            </a:endParaRPr>
          </a:p>
        </p:txBody>
      </p:sp>
      <p:sp>
        <p:nvSpPr>
          <p:cNvPr id="5" name="Rectangle 6"/>
          <p:cNvSpPr>
            <a:spLocks noChangeArrowheads="1"/>
          </p:cNvSpPr>
          <p:nvPr/>
        </p:nvSpPr>
        <p:spPr bwMode="white">
          <a:xfrm>
            <a:off x="6357953" y="1059582"/>
            <a:ext cx="1643063"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见闻</a:t>
            </a:r>
          </a:p>
        </p:txBody>
      </p:sp>
      <p:sp>
        <p:nvSpPr>
          <p:cNvPr id="6" name="Rectangle 6"/>
          <p:cNvSpPr>
            <a:spLocks noChangeArrowheads="1"/>
          </p:cNvSpPr>
          <p:nvPr/>
        </p:nvSpPr>
        <p:spPr bwMode="white">
          <a:xfrm>
            <a:off x="6429388" y="2018036"/>
            <a:ext cx="1643062"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启发</a:t>
            </a:r>
          </a:p>
        </p:txBody>
      </p:sp>
      <p:sp>
        <p:nvSpPr>
          <p:cNvPr id="7" name="Rectangle 6"/>
          <p:cNvSpPr>
            <a:spLocks noChangeArrowheads="1"/>
          </p:cNvSpPr>
          <p:nvPr/>
        </p:nvSpPr>
        <p:spPr bwMode="white">
          <a:xfrm>
            <a:off x="6429388" y="2928863"/>
            <a:ext cx="1643062"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规划</a:t>
            </a:r>
          </a:p>
        </p:txBody>
      </p:sp>
      <p:sp>
        <p:nvSpPr>
          <p:cNvPr id="8" name="下箭头 7"/>
          <p:cNvSpPr/>
          <p:nvPr/>
        </p:nvSpPr>
        <p:spPr>
          <a:xfrm>
            <a:off x="6929453" y="1589411"/>
            <a:ext cx="500063" cy="375047"/>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9" name="下箭头 8"/>
          <p:cNvSpPr/>
          <p:nvPr/>
        </p:nvSpPr>
        <p:spPr>
          <a:xfrm>
            <a:off x="6929453" y="2553817"/>
            <a:ext cx="500063" cy="375047"/>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0" name="Rectangle 6"/>
          <p:cNvSpPr>
            <a:spLocks noChangeArrowheads="1"/>
          </p:cNvSpPr>
          <p:nvPr/>
        </p:nvSpPr>
        <p:spPr bwMode="white">
          <a:xfrm>
            <a:off x="1156656" y="4227934"/>
            <a:ext cx="928694"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博学</a:t>
            </a:r>
          </a:p>
        </p:txBody>
      </p:sp>
      <p:sp>
        <p:nvSpPr>
          <p:cNvPr id="11" name="下箭头 10"/>
          <p:cNvSpPr/>
          <p:nvPr/>
        </p:nvSpPr>
        <p:spPr>
          <a:xfrm rot="16200000">
            <a:off x="2362175" y="4219003"/>
            <a:ext cx="375047"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2" name="Rectangle 6"/>
          <p:cNvSpPr>
            <a:spLocks noChangeArrowheads="1"/>
          </p:cNvSpPr>
          <p:nvPr/>
        </p:nvSpPr>
        <p:spPr bwMode="white">
          <a:xfrm>
            <a:off x="3014044" y="4227934"/>
            <a:ext cx="928694"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思考</a:t>
            </a:r>
          </a:p>
        </p:txBody>
      </p:sp>
      <p:sp>
        <p:nvSpPr>
          <p:cNvPr id="13" name="下箭头 12"/>
          <p:cNvSpPr/>
          <p:nvPr/>
        </p:nvSpPr>
        <p:spPr>
          <a:xfrm rot="16200000">
            <a:off x="4148125" y="4219004"/>
            <a:ext cx="375047"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4" name="Rectangle 6"/>
          <p:cNvSpPr>
            <a:spLocks noChangeArrowheads="1"/>
          </p:cNvSpPr>
          <p:nvPr/>
        </p:nvSpPr>
        <p:spPr bwMode="white">
          <a:xfrm>
            <a:off x="4799994" y="4227934"/>
            <a:ext cx="928694" cy="422672"/>
          </a:xfrm>
          <a:prstGeom prst="rect">
            <a:avLst/>
          </a:prstGeom>
          <a:noFill/>
          <a:ln w="9525">
            <a:noFill/>
            <a:miter lim="800000"/>
            <a:headEnd/>
            <a:tailEnd/>
          </a:ln>
        </p:spPr>
        <p:txBody>
          <a:bodyPr anchor="ctr"/>
          <a:lstStyle/>
          <a:p>
            <a:pPr marL="1117600" indent="-1117600" algn="ctr"/>
            <a:r>
              <a:rPr lang="zh-CN" altLang="en-US" sz="2600" b="1" dirty="0">
                <a:solidFill>
                  <a:schemeClr val="tx2"/>
                </a:solidFill>
                <a:ea typeface="黑体" pitchFamily="2" charset="-122"/>
              </a:rPr>
              <a:t>设计</a:t>
            </a:r>
          </a:p>
        </p:txBody>
      </p:sp>
      <p:sp>
        <p:nvSpPr>
          <p:cNvPr id="15" name="下箭头 14"/>
          <p:cNvSpPr/>
          <p:nvPr/>
        </p:nvSpPr>
        <p:spPr>
          <a:xfrm rot="16200000">
            <a:off x="5862637" y="4219003"/>
            <a:ext cx="375047"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6" name="下箭头 15"/>
          <p:cNvSpPr/>
          <p:nvPr/>
        </p:nvSpPr>
        <p:spPr>
          <a:xfrm>
            <a:off x="6929457" y="3363458"/>
            <a:ext cx="500063" cy="375047"/>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pic>
        <p:nvPicPr>
          <p:cNvPr id="538627" name="Picture 3"/>
          <p:cNvPicPr>
            <a:picLocks noChangeAspect="1" noChangeArrowheads="1"/>
          </p:cNvPicPr>
          <p:nvPr/>
        </p:nvPicPr>
        <p:blipFill>
          <a:blip r:embed="rId3" cstate="print"/>
          <a:srcRect/>
          <a:stretch>
            <a:fillRect/>
          </a:stretch>
        </p:blipFill>
        <p:spPr bwMode="auto">
          <a:xfrm>
            <a:off x="6660232" y="3867894"/>
            <a:ext cx="1084828" cy="84295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8627"/>
                                        </p:tgtEl>
                                        <p:attrNameLst>
                                          <p:attrName>style.visibility</p:attrName>
                                        </p:attrNameLst>
                                      </p:cBhvr>
                                      <p:to>
                                        <p:strVal val="visible"/>
                                      </p:to>
                                    </p:set>
                                    <p:animEffect transition="in" filter="blinds(horizontal)">
                                      <p:cBhvr>
                                        <p:cTn id="7" dur="500"/>
                                        <p:tgtEl>
                                          <p:spTgt spid="538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59832" y="1109191"/>
            <a:ext cx="5940152" cy="1102519"/>
          </a:xfrm>
        </p:spPr>
        <p:txBody>
          <a:bodyPr>
            <a:normAutofit fontScale="90000"/>
          </a:bodyPr>
          <a:lstStyle/>
          <a:p>
            <a:pPr algn="r">
              <a:lnSpc>
                <a:spcPct val="150000"/>
              </a:lnSpc>
            </a:pPr>
            <a:r>
              <a:rPr lang="zh-CN" altLang="en-US" sz="4800" dirty="0">
                <a:solidFill>
                  <a:srgbClr val="FFFF00"/>
                </a:solidFill>
              </a:rPr>
              <a:t>第</a:t>
            </a:r>
            <a:r>
              <a:rPr lang="en-US" altLang="zh-CN" sz="4800" dirty="0">
                <a:solidFill>
                  <a:srgbClr val="FFFF00"/>
                </a:solidFill>
              </a:rPr>
              <a:t>1</a:t>
            </a:r>
            <a:r>
              <a:rPr lang="zh-CN" altLang="en-US" sz="4800" dirty="0">
                <a:solidFill>
                  <a:srgbClr val="FFFF00"/>
                </a:solidFill>
              </a:rPr>
              <a:t>章 </a:t>
            </a:r>
            <a:br>
              <a:rPr lang="en-US" altLang="zh-CN" sz="4800" dirty="0">
                <a:solidFill>
                  <a:srgbClr val="FFFF00"/>
                </a:solidFill>
              </a:rPr>
            </a:br>
            <a:r>
              <a:rPr lang="zh-CN" altLang="en-US" sz="4800" dirty="0">
                <a:solidFill>
                  <a:srgbClr val="FFFF00"/>
                </a:solidFill>
              </a:rPr>
              <a:t>计算机与计算思维基础</a:t>
            </a:r>
          </a:p>
        </p:txBody>
      </p:sp>
      <p:sp>
        <p:nvSpPr>
          <p:cNvPr id="3" name="副标题 2"/>
          <p:cNvSpPr>
            <a:spLocks noGrp="1"/>
          </p:cNvSpPr>
          <p:nvPr>
            <p:ph type="subTitle" idx="1"/>
          </p:nvPr>
        </p:nvSpPr>
        <p:spPr>
          <a:xfrm>
            <a:off x="1979712" y="4371950"/>
            <a:ext cx="5112568" cy="576064"/>
          </a:xfrm>
        </p:spPr>
        <p:txBody>
          <a:bodyPr>
            <a:normAutofit/>
          </a:bodyPr>
          <a:lstStyle/>
          <a:p>
            <a:r>
              <a:rPr lang="zh-CN" altLang="en-US" sz="2400" dirty="0">
                <a:latin typeface="微软雅黑" pitchFamily="34" charset="-122"/>
                <a:ea typeface="微软雅黑" pitchFamily="34" charset="-122"/>
              </a:rPr>
              <a:t>武汉大学    计算机学院</a:t>
            </a:r>
          </a:p>
        </p:txBody>
      </p:sp>
      <p:sp>
        <p:nvSpPr>
          <p:cNvPr id="4" name="Rectangle 2"/>
          <p:cNvSpPr txBox="1">
            <a:spLocks noChangeArrowheads="1"/>
          </p:cNvSpPr>
          <p:nvPr/>
        </p:nvSpPr>
        <p:spPr bwMode="gray">
          <a:xfrm>
            <a:off x="0" y="0"/>
            <a:ext cx="3203848" cy="6429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FFFF00"/>
                </a:solidFill>
                <a:latin typeface="微软雅黑" pitchFamily="34" charset="-122"/>
                <a:ea typeface="微软雅黑" pitchFamily="34" charset="-122"/>
                <a:cs typeface="+mj-cs"/>
              </a:rPr>
              <a:t>计算机科学导论</a:t>
            </a:r>
            <a:endParaRPr kumimoji="0" lang="en-US" altLang="zh-CN"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8750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第一章 计算机与计算思维</a:t>
            </a:r>
          </a:p>
        </p:txBody>
      </p:sp>
      <p:sp>
        <p:nvSpPr>
          <p:cNvPr id="3" name="副标题 2"/>
          <p:cNvSpPr>
            <a:spLocks noGrp="1"/>
          </p:cNvSpPr>
          <p:nvPr>
            <p:ph idx="1"/>
          </p:nvPr>
        </p:nvSpPr>
        <p:spPr>
          <a:xfrm>
            <a:off x="457200" y="1488183"/>
            <a:ext cx="8229600" cy="2595735"/>
          </a:xfrm>
        </p:spPr>
        <p:txBody>
          <a:bodyPr>
            <a:normAutofit/>
          </a:bodyPr>
          <a:lstStyle/>
          <a:p>
            <a:r>
              <a:rPr lang="zh-CN" altLang="en-US" dirty="0"/>
              <a:t>主题</a:t>
            </a:r>
            <a:r>
              <a:rPr lang="en-US" altLang="zh-CN" dirty="0"/>
              <a:t>1</a:t>
            </a:r>
            <a:r>
              <a:rPr lang="zh-CN" altLang="en-US" dirty="0"/>
              <a:t>、   关于计算思维的理解</a:t>
            </a:r>
            <a:endParaRPr lang="en-US" altLang="zh-CN" dirty="0"/>
          </a:p>
          <a:p>
            <a:r>
              <a:rPr lang="zh-CN" altLang="en-US" dirty="0"/>
              <a:t>主题</a:t>
            </a:r>
            <a:r>
              <a:rPr lang="en-US" altLang="zh-CN" dirty="0"/>
              <a:t>2</a:t>
            </a:r>
            <a:r>
              <a:rPr lang="zh-CN" altLang="en-US" dirty="0"/>
              <a:t>、   计算机理论模型</a:t>
            </a:r>
            <a:r>
              <a:rPr lang="en-US" altLang="zh-CN" dirty="0"/>
              <a:t>--</a:t>
            </a:r>
            <a:r>
              <a:rPr lang="zh-CN" altLang="en-US" dirty="0"/>
              <a:t>图灵机</a:t>
            </a:r>
            <a:endParaRPr lang="en-US" altLang="zh-CN" dirty="0"/>
          </a:p>
          <a:p>
            <a:r>
              <a:rPr lang="zh-CN" altLang="en-US" dirty="0"/>
              <a:t>主题</a:t>
            </a:r>
            <a:r>
              <a:rPr lang="en-US" altLang="zh-CN" dirty="0"/>
              <a:t>3</a:t>
            </a:r>
            <a:r>
              <a:rPr lang="zh-CN" altLang="en-US" dirty="0"/>
              <a:t>、   现代计算机结构</a:t>
            </a:r>
            <a:r>
              <a:rPr lang="en-US" altLang="zh-CN" dirty="0"/>
              <a:t>—</a:t>
            </a:r>
            <a:r>
              <a:rPr lang="zh-CN" altLang="en-US" dirty="0"/>
              <a:t>冯诺依曼机</a:t>
            </a:r>
            <a:endParaRPr lang="en-US" altLang="zh-CN" dirty="0"/>
          </a:p>
          <a:p>
            <a:r>
              <a:rPr lang="zh-CN" altLang="en-US" dirty="0"/>
              <a:t>主题</a:t>
            </a:r>
            <a:r>
              <a:rPr lang="en-US" altLang="zh-CN" dirty="0"/>
              <a:t>4</a:t>
            </a:r>
            <a:r>
              <a:rPr lang="zh-CN" altLang="en-US" dirty="0"/>
              <a:t>、   计算机发展与学科体系</a:t>
            </a: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B9DD6103-7948-4BDB-93A3-BC9C8D98B8A7}"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65423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
        <p:nvSpPr>
          <p:cNvPr id="7" name="矩形 6"/>
          <p:cNvSpPr/>
          <p:nvPr/>
        </p:nvSpPr>
        <p:spPr>
          <a:xfrm>
            <a:off x="683568" y="1203598"/>
            <a:ext cx="4123245" cy="461665"/>
          </a:xfrm>
          <a:prstGeom prst="rect">
            <a:avLst/>
          </a:prstGeom>
        </p:spPr>
        <p:txBody>
          <a:bodyPr wrap="none">
            <a:spAutoFit/>
          </a:bodyPr>
          <a:lstStyle/>
          <a:p>
            <a:r>
              <a:rPr lang="en-US" altLang="zh-CN" sz="2400" b="1" dirty="0"/>
              <a:t>1 + 2 + 3 + … + n-1 + n</a:t>
            </a:r>
            <a:r>
              <a:rPr lang="zh-CN" altLang="en-US" sz="2400" b="1" dirty="0"/>
              <a:t> </a:t>
            </a:r>
            <a:r>
              <a:rPr lang="en-US" altLang="zh-CN" sz="2400" b="1" dirty="0"/>
              <a:t>=</a:t>
            </a:r>
            <a:r>
              <a:rPr lang="zh-CN" altLang="en-US" sz="2400" b="1" dirty="0"/>
              <a:t> ？</a:t>
            </a:r>
          </a:p>
        </p:txBody>
      </p:sp>
      <p:grpSp>
        <p:nvGrpSpPr>
          <p:cNvPr id="19" name="组合 18"/>
          <p:cNvGrpSpPr/>
          <p:nvPr/>
        </p:nvGrpSpPr>
        <p:grpSpPr>
          <a:xfrm>
            <a:off x="179512" y="1923678"/>
            <a:ext cx="2160240" cy="2641069"/>
            <a:chOff x="179512" y="1923678"/>
            <a:chExt cx="2160240" cy="2641069"/>
          </a:xfrm>
        </p:grpSpPr>
        <p:pic>
          <p:nvPicPr>
            <p:cNvPr id="8" name="Picture 17" descr="abacus"/>
            <p:cNvPicPr>
              <a:picLocks noChangeAspect="1" noChangeArrowheads="1"/>
            </p:cNvPicPr>
            <p:nvPr/>
          </p:nvPicPr>
          <p:blipFill>
            <a:blip r:embed="rId4" cstate="print"/>
            <a:srcRect/>
            <a:stretch>
              <a:fillRect/>
            </a:stretch>
          </p:blipFill>
          <p:spPr bwMode="auto">
            <a:xfrm>
              <a:off x="179512" y="1923678"/>
              <a:ext cx="2160240" cy="1357322"/>
            </a:xfrm>
            <a:prstGeom prst="rect">
              <a:avLst/>
            </a:prstGeom>
            <a:noFill/>
            <a:ln w="9525">
              <a:noFill/>
              <a:miter lim="800000"/>
              <a:headEnd/>
              <a:tailEnd/>
            </a:ln>
          </p:spPr>
        </p:pic>
        <p:sp>
          <p:nvSpPr>
            <p:cNvPr id="9" name="矩形 8"/>
            <p:cNvSpPr/>
            <p:nvPr/>
          </p:nvSpPr>
          <p:spPr>
            <a:xfrm>
              <a:off x="467544" y="3579862"/>
              <a:ext cx="1579278" cy="984885"/>
            </a:xfrm>
            <a:prstGeom prst="rect">
              <a:avLst/>
            </a:prstGeom>
          </p:spPr>
          <p:txBody>
            <a:bodyPr wrap="none">
              <a:spAutoFit/>
            </a:bodyPr>
            <a:lstStyle/>
            <a:p>
              <a:pPr algn="ctr"/>
              <a:r>
                <a:rPr lang="zh-CN" altLang="en-US" b="1" kern="0" dirty="0">
                  <a:solidFill>
                    <a:srgbClr val="000000"/>
                  </a:solidFill>
                  <a:latin typeface="黑体" pitchFamily="49" charset="-122"/>
                  <a:ea typeface="黑体" pitchFamily="49" charset="-122"/>
                </a:rPr>
                <a:t>早期计算工具</a:t>
              </a:r>
              <a:endParaRPr lang="en-US" altLang="zh-CN" b="1" kern="0" dirty="0">
                <a:solidFill>
                  <a:srgbClr val="000000"/>
                </a:solidFill>
                <a:latin typeface="黑体" pitchFamily="49" charset="-122"/>
                <a:ea typeface="黑体" pitchFamily="49" charset="-122"/>
              </a:endParaRPr>
            </a:p>
            <a:p>
              <a:pPr algn="ctr"/>
              <a:r>
                <a:rPr lang="en-US" altLang="zh-CN" sz="2000" b="1" i="1" kern="0" dirty="0">
                  <a:solidFill>
                    <a:srgbClr val="FF0000"/>
                  </a:solidFill>
                  <a:latin typeface="Tahoma"/>
                  <a:ea typeface="宋体"/>
                </a:rPr>
                <a:t>Abacus</a:t>
              </a:r>
            </a:p>
            <a:p>
              <a:pPr algn="ctr"/>
              <a:r>
                <a:rPr lang="en-US" altLang="zh-CN" b="1" kern="0" dirty="0">
                  <a:solidFill>
                    <a:srgbClr val="000000"/>
                  </a:solidFill>
                  <a:latin typeface="黑体" pitchFamily="49" charset="-122"/>
                  <a:ea typeface="黑体" pitchFamily="49" charset="-122"/>
                </a:rPr>
                <a:t>220 </a:t>
              </a:r>
              <a:r>
                <a:rPr lang="zh-CN" altLang="en-US" b="1" kern="0" dirty="0">
                  <a:solidFill>
                    <a:srgbClr val="000000"/>
                  </a:solidFill>
                  <a:latin typeface="黑体" pitchFamily="49" charset="-122"/>
                  <a:ea typeface="黑体" pitchFamily="49" charset="-122"/>
                </a:rPr>
                <a:t>？</a:t>
              </a:r>
            </a:p>
          </p:txBody>
        </p:sp>
      </p:grpSp>
      <p:grpSp>
        <p:nvGrpSpPr>
          <p:cNvPr id="20" name="组合 19"/>
          <p:cNvGrpSpPr/>
          <p:nvPr/>
        </p:nvGrpSpPr>
        <p:grpSpPr>
          <a:xfrm>
            <a:off x="2411760" y="1923678"/>
            <a:ext cx="2044149" cy="2579514"/>
            <a:chOff x="2411760" y="1923678"/>
            <a:chExt cx="2044149" cy="2579514"/>
          </a:xfrm>
        </p:grpSpPr>
        <p:graphicFrame>
          <p:nvGraphicFramePr>
            <p:cNvPr id="10" name="Object 4"/>
            <p:cNvGraphicFramePr>
              <a:graphicFrameLocks noChangeAspect="1"/>
            </p:cNvGraphicFramePr>
            <p:nvPr/>
          </p:nvGraphicFramePr>
          <p:xfrm>
            <a:off x="2483768" y="1923678"/>
            <a:ext cx="1944216" cy="1404938"/>
          </p:xfrm>
          <a:graphic>
            <a:graphicData uri="http://schemas.openxmlformats.org/presentationml/2006/ole">
              <mc:AlternateContent xmlns:mc="http://schemas.openxmlformats.org/markup-compatibility/2006">
                <mc:Choice xmlns:v="urn:schemas-microsoft-com:vml" Requires="v">
                  <p:oleObj spid="_x0000_s126023" name="Image" r:id="rId5" imgW="2147547" imgH="1358730" progId="">
                    <p:embed/>
                  </p:oleObj>
                </mc:Choice>
                <mc:Fallback>
                  <p:oleObj name="Image" r:id="rId5" imgW="2147547" imgH="135873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1923678"/>
                          <a:ext cx="1944216"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矩形 12"/>
            <p:cNvSpPr/>
            <p:nvPr/>
          </p:nvSpPr>
          <p:spPr>
            <a:xfrm>
              <a:off x="2411760" y="3579862"/>
              <a:ext cx="2044149" cy="923330"/>
            </a:xfrm>
            <a:prstGeom prst="rect">
              <a:avLst/>
            </a:prstGeom>
          </p:spPr>
          <p:txBody>
            <a:bodyPr wrap="none">
              <a:spAutoFit/>
            </a:bodyPr>
            <a:lstStyle/>
            <a:p>
              <a:pPr algn="ctr"/>
              <a:r>
                <a:rPr lang="zh-CN" altLang="en-US" b="1" kern="0" dirty="0">
                  <a:solidFill>
                    <a:srgbClr val="000000"/>
                  </a:solidFill>
                  <a:latin typeface="黑体" pitchFamily="49" charset="-122"/>
                  <a:ea typeface="黑体" pitchFamily="49" charset="-122"/>
                </a:rPr>
                <a:t>帕斯卡机械计算机</a:t>
              </a:r>
              <a:endParaRPr lang="en-US" altLang="zh-CN" b="1" kern="0" dirty="0">
                <a:solidFill>
                  <a:srgbClr val="000000"/>
                </a:solidFill>
                <a:latin typeface="黑体" pitchFamily="49" charset="-122"/>
                <a:ea typeface="黑体" pitchFamily="49" charset="-122"/>
              </a:endParaRPr>
            </a:p>
            <a:p>
              <a:pPr algn="ctr"/>
              <a:r>
                <a:rPr kumimoji="1" lang="en-US" altLang="zh-CN" b="1" i="1" kern="0" dirty="0" err="1">
                  <a:solidFill>
                    <a:srgbClr val="3333CC"/>
                  </a:solidFill>
                  <a:latin typeface="Arial" charset="0"/>
                </a:rPr>
                <a:t>Pascaline</a:t>
              </a:r>
              <a:endParaRPr kumimoji="1" lang="en-US" altLang="zh-CN" b="1" i="1" kern="0" dirty="0">
                <a:solidFill>
                  <a:srgbClr val="3333CC"/>
                </a:solidFill>
                <a:latin typeface="Arial" charset="0"/>
              </a:endParaRPr>
            </a:p>
            <a:p>
              <a:pPr algn="ctr"/>
              <a:r>
                <a:rPr lang="en-US" altLang="zh-CN" b="1" kern="0" dirty="0">
                  <a:solidFill>
                    <a:srgbClr val="000000"/>
                  </a:solidFill>
                  <a:latin typeface="黑体" pitchFamily="49" charset="-122"/>
                  <a:ea typeface="黑体" pitchFamily="49" charset="-122"/>
                </a:rPr>
                <a:t>1642</a:t>
              </a:r>
              <a:r>
                <a:rPr lang="zh-CN" altLang="en-US" b="1" kern="0" dirty="0">
                  <a:solidFill>
                    <a:srgbClr val="000000"/>
                  </a:solidFill>
                  <a:latin typeface="黑体" pitchFamily="49" charset="-122"/>
                  <a:ea typeface="黑体" pitchFamily="49" charset="-122"/>
                </a:rPr>
                <a:t> </a:t>
              </a:r>
            </a:p>
          </p:txBody>
        </p:sp>
      </p:grpSp>
      <p:grpSp>
        <p:nvGrpSpPr>
          <p:cNvPr id="21" name="组合 20"/>
          <p:cNvGrpSpPr/>
          <p:nvPr/>
        </p:nvGrpSpPr>
        <p:grpSpPr>
          <a:xfrm>
            <a:off x="4508459" y="1923679"/>
            <a:ext cx="2146742" cy="2579513"/>
            <a:chOff x="4508459" y="1923679"/>
            <a:chExt cx="2146742" cy="2579513"/>
          </a:xfrm>
        </p:grpSpPr>
        <p:graphicFrame>
          <p:nvGraphicFramePr>
            <p:cNvPr id="14" name="Object 11"/>
            <p:cNvGraphicFramePr>
              <a:graphicFrameLocks/>
            </p:cNvGraphicFramePr>
            <p:nvPr/>
          </p:nvGraphicFramePr>
          <p:xfrm>
            <a:off x="4644008" y="1923679"/>
            <a:ext cx="1944216" cy="1440159"/>
          </p:xfrm>
          <a:graphic>
            <a:graphicData uri="http://schemas.openxmlformats.org/presentationml/2006/ole">
              <mc:AlternateContent xmlns:mc="http://schemas.openxmlformats.org/markup-compatibility/2006">
                <mc:Choice xmlns:v="urn:schemas-microsoft-com:vml" Requires="v">
                  <p:oleObj spid="_x0000_s126024" name="Image" r:id="rId7" imgW="1612698" imgH="1777778" progId="">
                    <p:embed/>
                  </p:oleObj>
                </mc:Choice>
                <mc:Fallback>
                  <p:oleObj name="Image" r:id="rId7" imgW="1612698" imgH="1777778" progId="">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008" y="1923679"/>
                          <a:ext cx="1944216" cy="144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矩形 14"/>
            <p:cNvSpPr/>
            <p:nvPr/>
          </p:nvSpPr>
          <p:spPr>
            <a:xfrm>
              <a:off x="4508459" y="3579862"/>
              <a:ext cx="2146742" cy="923330"/>
            </a:xfrm>
            <a:prstGeom prst="rect">
              <a:avLst/>
            </a:prstGeom>
          </p:spPr>
          <p:txBody>
            <a:bodyPr wrap="none">
              <a:spAutoFit/>
            </a:bodyPr>
            <a:lstStyle/>
            <a:p>
              <a:pPr algn="ctr"/>
              <a:r>
                <a:rPr lang="zh-CN" altLang="en-US" b="1" kern="0" dirty="0">
                  <a:solidFill>
                    <a:srgbClr val="000000"/>
                  </a:solidFill>
                  <a:latin typeface="黑体" pitchFamily="49" charset="-122"/>
                  <a:ea typeface="黑体" pitchFamily="49" charset="-122"/>
                </a:rPr>
                <a:t>巴贝奇差分机</a:t>
              </a:r>
              <a:endParaRPr lang="en-US" altLang="zh-CN" b="1" kern="0" dirty="0">
                <a:solidFill>
                  <a:srgbClr val="000000"/>
                </a:solidFill>
                <a:latin typeface="黑体" pitchFamily="49" charset="-122"/>
                <a:ea typeface="黑体" pitchFamily="49" charset="-122"/>
              </a:endParaRPr>
            </a:p>
            <a:p>
              <a:pPr algn="ctr"/>
              <a:r>
                <a:rPr kumimoji="1" lang="en-US" altLang="zh-CN" b="1" dirty="0">
                  <a:solidFill>
                    <a:srgbClr val="3333CC"/>
                  </a:solidFill>
                  <a:latin typeface="Arial" charset="0"/>
                </a:rPr>
                <a:t>Difference Engine</a:t>
              </a:r>
              <a:endParaRPr kumimoji="1" lang="en-US" altLang="zh-CN" b="1" i="1" kern="0" dirty="0">
                <a:solidFill>
                  <a:srgbClr val="3333CC"/>
                </a:solidFill>
                <a:latin typeface="Arial" charset="0"/>
              </a:endParaRPr>
            </a:p>
            <a:p>
              <a:pPr algn="ctr"/>
              <a:r>
                <a:rPr lang="en-US" altLang="zh-CN" b="1" kern="0" dirty="0">
                  <a:solidFill>
                    <a:srgbClr val="000000"/>
                  </a:solidFill>
                  <a:latin typeface="黑体" pitchFamily="49" charset="-122"/>
                  <a:ea typeface="黑体" pitchFamily="49" charset="-122"/>
                </a:rPr>
                <a:t>1822</a:t>
              </a:r>
              <a:r>
                <a:rPr lang="zh-CN" altLang="en-US" b="1" kern="0" dirty="0">
                  <a:solidFill>
                    <a:srgbClr val="000000"/>
                  </a:solidFill>
                  <a:latin typeface="黑体" pitchFamily="49" charset="-122"/>
                  <a:ea typeface="黑体" pitchFamily="49" charset="-122"/>
                </a:rPr>
                <a:t> </a:t>
              </a:r>
            </a:p>
          </p:txBody>
        </p:sp>
      </p:grpSp>
      <p:grpSp>
        <p:nvGrpSpPr>
          <p:cNvPr id="22" name="组合 21"/>
          <p:cNvGrpSpPr/>
          <p:nvPr/>
        </p:nvGrpSpPr>
        <p:grpSpPr>
          <a:xfrm>
            <a:off x="6804249" y="1923678"/>
            <a:ext cx="2163676" cy="2579514"/>
            <a:chOff x="6804249" y="1923678"/>
            <a:chExt cx="2163676" cy="2579514"/>
          </a:xfrm>
        </p:grpSpPr>
        <p:graphicFrame>
          <p:nvGraphicFramePr>
            <p:cNvPr id="16" name="Object 14"/>
            <p:cNvGraphicFramePr>
              <a:graphicFrameLocks/>
            </p:cNvGraphicFramePr>
            <p:nvPr/>
          </p:nvGraphicFramePr>
          <p:xfrm>
            <a:off x="6804249" y="1923678"/>
            <a:ext cx="2160240" cy="1440160"/>
          </p:xfrm>
          <a:graphic>
            <a:graphicData uri="http://schemas.openxmlformats.org/presentationml/2006/ole">
              <mc:AlternateContent xmlns:mc="http://schemas.openxmlformats.org/markup-compatibility/2006">
                <mc:Choice xmlns:v="urn:schemas-microsoft-com:vml" Requires="v">
                  <p:oleObj spid="_x0000_s126025" name="Image" r:id="rId9" imgW="2198376" imgH="1422222" progId="">
                    <p:embed/>
                  </p:oleObj>
                </mc:Choice>
                <mc:Fallback>
                  <p:oleObj name="Image" r:id="rId9" imgW="2198376" imgH="1422222" progId="">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249" y="1923678"/>
                          <a:ext cx="216024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矩形 16"/>
            <p:cNvSpPr/>
            <p:nvPr/>
          </p:nvSpPr>
          <p:spPr>
            <a:xfrm>
              <a:off x="6821183" y="3579862"/>
              <a:ext cx="2146742" cy="923330"/>
            </a:xfrm>
            <a:prstGeom prst="rect">
              <a:avLst/>
            </a:prstGeom>
          </p:spPr>
          <p:txBody>
            <a:bodyPr wrap="none">
              <a:spAutoFit/>
            </a:bodyPr>
            <a:lstStyle/>
            <a:p>
              <a:pPr algn="ctr"/>
              <a:r>
                <a:rPr lang="zh-CN" altLang="en-US" b="1" kern="0" dirty="0">
                  <a:solidFill>
                    <a:srgbClr val="000000"/>
                  </a:solidFill>
                  <a:latin typeface="黑体" pitchFamily="49" charset="-122"/>
                  <a:ea typeface="黑体" pitchFamily="49" charset="-122"/>
                </a:rPr>
                <a:t>巴贝奇分析机</a:t>
              </a:r>
              <a:endParaRPr lang="en-US" altLang="zh-CN" b="1" kern="0" dirty="0">
                <a:solidFill>
                  <a:srgbClr val="000000"/>
                </a:solidFill>
                <a:latin typeface="黑体" pitchFamily="49" charset="-122"/>
                <a:ea typeface="黑体" pitchFamily="49" charset="-122"/>
              </a:endParaRPr>
            </a:p>
            <a:p>
              <a:pPr algn="ctr"/>
              <a:r>
                <a:rPr kumimoji="1" lang="en-US" altLang="zh-CN" b="1" dirty="0">
                  <a:solidFill>
                    <a:srgbClr val="3333CC"/>
                  </a:solidFill>
                  <a:latin typeface="Arial" charset="0"/>
                </a:rPr>
                <a:t>Analytical Engine</a:t>
              </a:r>
              <a:endParaRPr kumimoji="1" lang="en-US" altLang="zh-CN" b="1" i="1" kern="0" dirty="0">
                <a:solidFill>
                  <a:srgbClr val="3333CC"/>
                </a:solidFill>
                <a:latin typeface="Arial" charset="0"/>
              </a:endParaRPr>
            </a:p>
            <a:p>
              <a:pPr algn="ctr"/>
              <a:r>
                <a:rPr lang="en-US" altLang="zh-CN" b="1" kern="0" dirty="0">
                  <a:solidFill>
                    <a:srgbClr val="000000"/>
                  </a:solidFill>
                  <a:latin typeface="黑体" pitchFamily="49" charset="-122"/>
                  <a:ea typeface="黑体" pitchFamily="49" charset="-122"/>
                </a:rPr>
                <a:t>1833</a:t>
              </a:r>
              <a:r>
                <a:rPr lang="zh-CN" altLang="en-US" b="1" kern="0" dirty="0">
                  <a:solidFill>
                    <a:srgbClr val="000000"/>
                  </a:solidFill>
                  <a:latin typeface="黑体" pitchFamily="49" charset="-122"/>
                  <a:ea typeface="黑体" pitchFamily="49" charset="-122"/>
                </a:rPr>
                <a:t> </a:t>
              </a:r>
            </a:p>
          </p:txBody>
        </p:sp>
      </p:grpSp>
      <p:pic>
        <p:nvPicPr>
          <p:cNvPr id="18" name="Picture 1039" descr="425-1"/>
          <p:cNvPicPr>
            <a:picLocks noChangeAspect="1" noChangeArrowheads="1"/>
          </p:cNvPicPr>
          <p:nvPr/>
        </p:nvPicPr>
        <p:blipFill>
          <a:blip r:embed="rId11" cstate="print"/>
          <a:srcRect l="18267" b="55038"/>
          <a:stretch>
            <a:fillRect/>
          </a:stretch>
        </p:blipFill>
        <p:spPr bwMode="auto">
          <a:xfrm>
            <a:off x="7774220" y="1038376"/>
            <a:ext cx="1152128" cy="841668"/>
          </a:xfrm>
          <a:prstGeom prst="rect">
            <a:avLst/>
          </a:prstGeom>
          <a:noFill/>
          <a:ln w="9525">
            <a:noFill/>
            <a:miter lim="800000"/>
            <a:headEnd/>
            <a:tailEnd/>
          </a:ln>
        </p:spPr>
      </p:pic>
      <p:sp>
        <p:nvSpPr>
          <p:cNvPr id="2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532540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
        <p:nvSpPr>
          <p:cNvPr id="13" name="内容占位符 2">
            <a:extLst>
              <a:ext uri="{FF2B5EF4-FFF2-40B4-BE49-F238E27FC236}">
                <a16:creationId xmlns:a16="http://schemas.microsoft.com/office/drawing/2014/main" id="{72B89BA0-F4C0-40D2-95DF-0953CEBA8600}"/>
              </a:ext>
            </a:extLst>
          </p:cNvPr>
          <p:cNvSpPr>
            <a:spLocks noGrp="1"/>
          </p:cNvSpPr>
          <p:nvPr>
            <p:ph idx="1"/>
          </p:nvPr>
        </p:nvSpPr>
        <p:spPr>
          <a:xfrm>
            <a:off x="251520" y="1131590"/>
            <a:ext cx="6984776" cy="3744416"/>
          </a:xfrm>
        </p:spPr>
        <p:txBody>
          <a:bodyPr>
            <a:normAutofit fontScale="77500" lnSpcReduction="20000"/>
          </a:bodyPr>
          <a:lstStyle/>
          <a:p>
            <a:r>
              <a:rPr lang="zh-CN" altLang="en-US" sz="2300" b="1" kern="0" dirty="0">
                <a:solidFill>
                  <a:srgbClr val="000000"/>
                </a:solidFill>
                <a:latin typeface="黑体" pitchFamily="49" charset="-122"/>
                <a:ea typeface="黑体" pitchFamily="49" charset="-122"/>
              </a:rPr>
              <a:t>人：建立刻画火炮弹道的微分方程（物理学）</a:t>
            </a:r>
            <a:endParaRPr lang="en-US" altLang="zh-CN" sz="2300" b="1" kern="0" dirty="0">
              <a:solidFill>
                <a:srgbClr val="000000"/>
              </a:solidFill>
              <a:latin typeface="黑体" pitchFamily="49" charset="-122"/>
              <a:ea typeface="黑体" pitchFamily="49" charset="-122"/>
            </a:endParaRPr>
          </a:p>
          <a:p>
            <a:pPr lvl="1">
              <a:lnSpc>
                <a:spcPct val="120000"/>
              </a:lnSpc>
              <a:spcBef>
                <a:spcPts val="0"/>
              </a:spcBef>
              <a:spcAft>
                <a:spcPts val="600"/>
              </a:spcAft>
            </a:pPr>
            <a:r>
              <a:rPr lang="zh-CN" altLang="en-US" sz="2200" dirty="0"/>
              <a:t>模拟、连续的炮弹飞行过程</a:t>
            </a:r>
            <a:endParaRPr lang="en-US" altLang="zh-CN" sz="2200" dirty="0"/>
          </a:p>
          <a:p>
            <a:r>
              <a:rPr lang="zh-CN" altLang="en-US" sz="2300" b="1" kern="0" dirty="0">
                <a:solidFill>
                  <a:srgbClr val="000000"/>
                </a:solidFill>
                <a:latin typeface="黑体" pitchFamily="49" charset="-122"/>
                <a:ea typeface="黑体" pitchFamily="49" charset="-122"/>
              </a:rPr>
              <a:t>人：从微分方程导出算法（物理学与计算机科学）</a:t>
            </a:r>
            <a:endParaRPr lang="en-US" altLang="zh-CN" sz="2300" b="1" kern="0" dirty="0">
              <a:solidFill>
                <a:srgbClr val="000000"/>
              </a:solidFill>
              <a:latin typeface="黑体" pitchFamily="49" charset="-122"/>
              <a:ea typeface="黑体" pitchFamily="49" charset="-122"/>
            </a:endParaRPr>
          </a:p>
          <a:p>
            <a:pPr lvl="1"/>
            <a:r>
              <a:rPr lang="zh-CN" altLang="en-US" sz="2200" dirty="0"/>
              <a:t>离散、数字化；巧妙地构造出相应的计算过程</a:t>
            </a:r>
            <a:endParaRPr lang="en-US" altLang="zh-CN" sz="2200" dirty="0"/>
          </a:p>
          <a:p>
            <a:pPr lvl="1">
              <a:lnSpc>
                <a:spcPct val="120000"/>
              </a:lnSpc>
              <a:spcBef>
                <a:spcPts val="0"/>
              </a:spcBef>
              <a:spcAft>
                <a:spcPts val="600"/>
              </a:spcAft>
            </a:pPr>
            <a:r>
              <a:rPr lang="zh-CN" altLang="en-US" sz="2200" dirty="0"/>
              <a:t>算法是计算过程的简洁刻画</a:t>
            </a:r>
            <a:endParaRPr lang="en-US" altLang="zh-CN" sz="2200" dirty="0"/>
          </a:p>
          <a:p>
            <a:r>
              <a:rPr lang="zh-CN" altLang="en-US" sz="2300" b="1" kern="0" dirty="0">
                <a:solidFill>
                  <a:srgbClr val="000000"/>
                </a:solidFill>
                <a:latin typeface="黑体" pitchFamily="49" charset="-122"/>
                <a:ea typeface="黑体" pitchFamily="49" charset="-122"/>
              </a:rPr>
              <a:t>计算机：自动执行算法，算出射表（计算机科学）</a:t>
            </a:r>
            <a:endParaRPr lang="en-US" altLang="zh-CN" sz="2300" b="1" kern="0" dirty="0">
              <a:solidFill>
                <a:srgbClr val="000000"/>
              </a:solidFill>
              <a:latin typeface="黑体" pitchFamily="49" charset="-122"/>
              <a:ea typeface="黑体" pitchFamily="49" charset="-122"/>
            </a:endParaRPr>
          </a:p>
          <a:p>
            <a:pPr lvl="1"/>
            <a:r>
              <a:rPr lang="zh-CN" altLang="en-US" sz="2200" dirty="0"/>
              <a:t>算法必须能够通过编程被计算机自动执行，且停机</a:t>
            </a:r>
            <a:endParaRPr lang="en-US" altLang="zh-CN" sz="2200" dirty="0"/>
          </a:p>
          <a:p>
            <a:pPr lvl="1">
              <a:lnSpc>
                <a:spcPct val="120000"/>
              </a:lnSpc>
              <a:spcBef>
                <a:spcPts val="0"/>
              </a:spcBef>
              <a:spcAft>
                <a:spcPts val="600"/>
              </a:spcAft>
            </a:pPr>
            <a:r>
              <a:rPr lang="zh-CN" altLang="en-US" sz="2200" dirty="0"/>
              <a:t>很多过程不满足上述要求，需要改造</a:t>
            </a:r>
            <a:endParaRPr lang="en-US" altLang="zh-CN" sz="2200" dirty="0"/>
          </a:p>
          <a:p>
            <a:r>
              <a:rPr lang="zh-CN" altLang="en-US" sz="2300" b="1" kern="0" dirty="0">
                <a:solidFill>
                  <a:srgbClr val="000000"/>
                </a:solidFill>
                <a:latin typeface="黑体" pitchFamily="49" charset="-122"/>
                <a:ea typeface="黑体" pitchFamily="49" charset="-122"/>
              </a:rPr>
              <a:t>人：根据射表操纵火炮（炮兵）</a:t>
            </a:r>
            <a:endParaRPr lang="en-US" altLang="zh-CN" sz="2300" b="1" kern="0" dirty="0">
              <a:solidFill>
                <a:srgbClr val="000000"/>
              </a:solidFill>
              <a:latin typeface="黑体" pitchFamily="49" charset="-122"/>
              <a:ea typeface="黑体" pitchFamily="49" charset="-122"/>
            </a:endParaRPr>
          </a:p>
          <a:p>
            <a:endParaRPr lang="en-US" altLang="zh-CN" sz="2600" dirty="0"/>
          </a:p>
          <a:p>
            <a:pPr>
              <a:lnSpc>
                <a:spcPct val="120000"/>
              </a:lnSpc>
            </a:pPr>
            <a:r>
              <a:rPr lang="zh-CN" altLang="en-US" sz="2100" b="1" kern="0" dirty="0">
                <a:solidFill>
                  <a:srgbClr val="000000"/>
                </a:solidFill>
                <a:latin typeface="黑体" pitchFamily="49" charset="-122"/>
                <a:ea typeface="黑体" pitchFamily="49" charset="-122"/>
              </a:rPr>
              <a:t>计算过程是火炮精准发射过程其中的一部分</a:t>
            </a:r>
            <a:endParaRPr lang="en-US" altLang="zh-CN" sz="2100" b="1" kern="0" dirty="0">
              <a:solidFill>
                <a:srgbClr val="000000"/>
              </a:solidFill>
              <a:latin typeface="黑体" pitchFamily="49" charset="-122"/>
              <a:ea typeface="黑体" pitchFamily="49" charset="-122"/>
            </a:endParaRPr>
          </a:p>
          <a:p>
            <a:pPr>
              <a:lnSpc>
                <a:spcPct val="120000"/>
              </a:lnSpc>
            </a:pPr>
            <a:r>
              <a:rPr lang="zh-CN" altLang="en-US" sz="2100" b="1" kern="0" dirty="0">
                <a:solidFill>
                  <a:srgbClr val="000000"/>
                </a:solidFill>
                <a:latin typeface="黑体" pitchFamily="49" charset="-122"/>
                <a:ea typeface="黑体" pitchFamily="49" charset="-122"/>
              </a:rPr>
              <a:t>用</a:t>
            </a:r>
            <a:r>
              <a:rPr lang="zh-CN" altLang="en-US" sz="2100" b="1" kern="0" dirty="0">
                <a:solidFill>
                  <a:srgbClr val="FF0000"/>
                </a:solidFill>
                <a:latin typeface="黑体" pitchFamily="49" charset="-122"/>
                <a:ea typeface="黑体" pitchFamily="49" charset="-122"/>
              </a:rPr>
              <a:t>有限的比特</a:t>
            </a:r>
            <a:r>
              <a:rPr lang="zh-CN" altLang="en-US" sz="2100" b="1" kern="0" dirty="0">
                <a:solidFill>
                  <a:srgbClr val="000000"/>
                </a:solidFill>
                <a:latin typeface="黑体" pitchFamily="49" charset="-122"/>
                <a:ea typeface="黑体" pitchFamily="49" charset="-122"/>
              </a:rPr>
              <a:t>精准实现现实世界中任意精准的过程</a:t>
            </a:r>
          </a:p>
        </p:txBody>
      </p:sp>
      <p:sp>
        <p:nvSpPr>
          <p:cNvPr id="14" name="矩形 13"/>
          <p:cNvSpPr/>
          <p:nvPr/>
        </p:nvSpPr>
        <p:spPr>
          <a:xfrm>
            <a:off x="6516216" y="1203598"/>
            <a:ext cx="2520280" cy="1661993"/>
          </a:xfrm>
          <a:prstGeom prst="rect">
            <a:avLst/>
          </a:prstGeom>
        </p:spPr>
        <p:txBody>
          <a:bodyPr wrap="square">
            <a:spAutoFit/>
          </a:bodyPr>
          <a:lstStyle/>
          <a:p>
            <a:r>
              <a:rPr lang="zh-CN" altLang="en-US" b="1" kern="0" dirty="0">
                <a:solidFill>
                  <a:srgbClr val="000000"/>
                </a:solidFill>
                <a:latin typeface="黑体" pitchFamily="49" charset="-122"/>
                <a:ea typeface="黑体" pitchFamily="49" charset="-122"/>
              </a:rPr>
              <a:t>数学</a:t>
            </a:r>
            <a:r>
              <a:rPr lang="en-US" altLang="zh-CN" b="1" kern="0" dirty="0">
                <a:solidFill>
                  <a:srgbClr val="000000"/>
                </a:solidFill>
                <a:latin typeface="黑体" pitchFamily="49" charset="-122"/>
                <a:ea typeface="黑体" pitchFamily="49" charset="-122"/>
              </a:rPr>
              <a:t>/</a:t>
            </a:r>
            <a:r>
              <a:rPr lang="zh-CN" altLang="en-US" b="1" kern="0" dirty="0">
                <a:solidFill>
                  <a:srgbClr val="000000"/>
                </a:solidFill>
                <a:latin typeface="黑体" pitchFamily="49" charset="-122"/>
                <a:ea typeface="黑体" pitchFamily="49" charset="-122"/>
              </a:rPr>
              <a:t>物理强调：</a:t>
            </a:r>
            <a:endParaRPr lang="en-US" altLang="zh-CN" b="1" kern="0" dirty="0">
              <a:solidFill>
                <a:srgbClr val="000000"/>
              </a:solidFill>
              <a:latin typeface="黑体" pitchFamily="49" charset="-122"/>
              <a:ea typeface="黑体" pitchFamily="49" charset="-122"/>
            </a:endParaRPr>
          </a:p>
          <a:p>
            <a:r>
              <a:rPr lang="zh-CN" altLang="en-US" sz="1600" b="1" i="1" kern="0" dirty="0">
                <a:solidFill>
                  <a:srgbClr val="FF0000"/>
                </a:solidFill>
                <a:latin typeface="华文中宋" pitchFamily="2" charset="-122"/>
                <a:ea typeface="华文中宋" pitchFamily="2" charset="-122"/>
              </a:rPr>
              <a:t>严密；逻辑；公式推理</a:t>
            </a:r>
            <a:endParaRPr lang="en-US" altLang="zh-CN" sz="1600" b="1" i="1" kern="0" dirty="0">
              <a:solidFill>
                <a:srgbClr val="FF0000"/>
              </a:solidFill>
              <a:latin typeface="华文中宋" pitchFamily="2" charset="-122"/>
              <a:ea typeface="华文中宋" pitchFamily="2" charset="-122"/>
            </a:endParaRPr>
          </a:p>
          <a:p>
            <a:endParaRPr lang="en-US" altLang="zh-CN" b="1" i="1" kern="0" dirty="0">
              <a:solidFill>
                <a:srgbClr val="FF0000"/>
              </a:solidFill>
              <a:latin typeface="华文中宋" pitchFamily="2" charset="-122"/>
              <a:ea typeface="华文中宋" pitchFamily="2" charset="-122"/>
            </a:endParaRPr>
          </a:p>
          <a:p>
            <a:r>
              <a:rPr lang="zh-CN" altLang="en-US" b="1" kern="0" dirty="0">
                <a:solidFill>
                  <a:srgbClr val="000000"/>
                </a:solidFill>
                <a:latin typeface="黑体" pitchFamily="49" charset="-122"/>
                <a:ea typeface="黑体" pitchFamily="49" charset="-122"/>
              </a:rPr>
              <a:t>计算机强调：</a:t>
            </a:r>
            <a:endParaRPr lang="en-US" altLang="zh-CN" b="1" kern="0" dirty="0">
              <a:solidFill>
                <a:srgbClr val="000000"/>
              </a:solidFill>
              <a:latin typeface="黑体" pitchFamily="49" charset="-122"/>
              <a:ea typeface="黑体" pitchFamily="49" charset="-122"/>
            </a:endParaRPr>
          </a:p>
          <a:p>
            <a:r>
              <a:rPr lang="zh-CN" altLang="en-US" sz="1600" b="1" i="1" kern="0" dirty="0">
                <a:solidFill>
                  <a:srgbClr val="FF0000"/>
                </a:solidFill>
                <a:latin typeface="华文中宋" pitchFamily="2" charset="-122"/>
                <a:ea typeface="华文中宋" pitchFamily="2" charset="-122"/>
              </a:rPr>
              <a:t>自动执行；巧妙构造；有限比特</a:t>
            </a:r>
            <a:endParaRPr lang="en-US" altLang="zh-CN" sz="1600" b="1" kern="0" dirty="0">
              <a:solidFill>
                <a:srgbClr val="000000"/>
              </a:solidFill>
              <a:latin typeface="黑体" pitchFamily="49" charset="-122"/>
              <a:ea typeface="黑体" pitchFamily="49" charset="-122"/>
            </a:endParaRPr>
          </a:p>
        </p:txBody>
      </p:sp>
      <p:sp>
        <p:nvSpPr>
          <p:cNvPr id="1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532540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5" name="Rectangle 3"/>
          <p:cNvSpPr>
            <a:spLocks noGrp="1" noChangeArrowheads="1"/>
          </p:cNvSpPr>
          <p:nvPr>
            <p:ph type="body" idx="1"/>
          </p:nvPr>
        </p:nvSpPr>
        <p:spPr>
          <a:xfrm>
            <a:off x="722314" y="2749585"/>
            <a:ext cx="7350149" cy="1982405"/>
          </a:xfrm>
        </p:spPr>
        <p:txBody>
          <a:bodyPr>
            <a:normAutofit/>
          </a:bodyPr>
          <a:lstStyle/>
          <a:p>
            <a:pPr eaLnBrk="1" hangingPunct="1"/>
            <a:r>
              <a:rPr lang="zh-CN" altLang="en-US" sz="1800" b="1" dirty="0">
                <a:solidFill>
                  <a:srgbClr val="0000FF"/>
                </a:solidFill>
                <a:latin typeface="微软雅黑" pitchFamily="34" charset="-122"/>
                <a:ea typeface="微软雅黑" pitchFamily="34" charset="-122"/>
              </a:rPr>
              <a:t>中学解方程组方法：</a:t>
            </a:r>
            <a:endParaRPr lang="en-US" altLang="zh-CN" sz="1800" b="1" dirty="0">
              <a:solidFill>
                <a:srgbClr val="0000FF"/>
              </a:solidFill>
              <a:latin typeface="微软雅黑" pitchFamily="34" charset="-122"/>
              <a:ea typeface="微软雅黑" pitchFamily="34" charset="-122"/>
            </a:endParaRPr>
          </a:p>
          <a:p>
            <a:pPr eaLnBrk="1" hangingPunct="1">
              <a:buNone/>
            </a:pPr>
            <a:br>
              <a:rPr lang="zh-CN" altLang="en-US" sz="1800" b="1" dirty="0">
                <a:solidFill>
                  <a:srgbClr val="0000FF"/>
                </a:solidFill>
                <a:latin typeface="微软雅黑" pitchFamily="34" charset="-122"/>
                <a:ea typeface="微软雅黑" pitchFamily="34" charset="-122"/>
              </a:rPr>
            </a:br>
            <a:r>
              <a:rPr lang="en-US" altLang="zh-CN" sz="2400" b="1" dirty="0" err="1">
                <a:solidFill>
                  <a:srgbClr val="0000FF"/>
                </a:solidFill>
                <a:latin typeface="微软雅黑" pitchFamily="34" charset="-122"/>
                <a:ea typeface="微软雅黑" pitchFamily="34" charset="-122"/>
              </a:rPr>
              <a:t>x+y</a:t>
            </a:r>
            <a:r>
              <a:rPr lang="en-US" altLang="zh-CN" sz="2400" b="1" dirty="0">
                <a:solidFill>
                  <a:srgbClr val="0000FF"/>
                </a:solidFill>
                <a:latin typeface="微软雅黑" pitchFamily="34" charset="-122"/>
                <a:ea typeface="微软雅黑" pitchFamily="34" charset="-122"/>
              </a:rPr>
              <a:t>=100</a:t>
            </a:r>
            <a:br>
              <a:rPr lang="en-US" altLang="zh-CN" sz="2400" b="1" dirty="0">
                <a:solidFill>
                  <a:srgbClr val="0000FF"/>
                </a:solidFill>
                <a:latin typeface="微软雅黑" pitchFamily="34" charset="-122"/>
                <a:ea typeface="微软雅黑" pitchFamily="34" charset="-122"/>
              </a:rPr>
            </a:br>
            <a:r>
              <a:rPr lang="en-US" altLang="zh-CN" sz="2400" b="1" dirty="0">
                <a:solidFill>
                  <a:srgbClr val="0000FF"/>
                </a:solidFill>
                <a:latin typeface="微软雅黑" pitchFamily="34" charset="-122"/>
                <a:ea typeface="微软雅黑" pitchFamily="34" charset="-122"/>
              </a:rPr>
              <a:t>3x+y/3=100</a:t>
            </a:r>
          </a:p>
        </p:txBody>
      </p:sp>
      <p:sp>
        <p:nvSpPr>
          <p:cNvPr id="5" name="Rectangle 2"/>
          <p:cNvSpPr txBox="1">
            <a:spLocks noChangeArrowheads="1"/>
          </p:cNvSpPr>
          <p:nvPr/>
        </p:nvSpPr>
        <p:spPr bwMode="gray">
          <a:xfrm>
            <a:off x="428596" y="1131590"/>
            <a:ext cx="8278812" cy="8640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b="1" kern="0" dirty="0">
                <a:solidFill>
                  <a:srgbClr val="000000"/>
                </a:solidFill>
                <a:latin typeface="黑体" pitchFamily="49" charset="-122"/>
                <a:ea typeface="黑体" pitchFamily="49" charset="-122"/>
              </a:rPr>
              <a:t>例题：</a:t>
            </a:r>
            <a:endParaRPr lang="en-US" altLang="zh-CN" sz="2400" b="1" kern="0" dirty="0">
              <a:solidFill>
                <a:srgbClr val="000000"/>
              </a:solidFill>
              <a:latin typeface="黑体" pitchFamily="49" charset="-122"/>
              <a:ea typeface="黑体" pitchFamily="49" charset="-122"/>
            </a:endParaRPr>
          </a:p>
          <a:p>
            <a:pPr marL="0" marR="0" lvl="0" indent="0" algn="l" defTabSz="914400" rtl="0" eaLnBrk="1" fontAlgn="base" latinLnBrk="0" hangingPunct="1">
              <a:spcBef>
                <a:spcPct val="0"/>
              </a:spcBef>
              <a:spcAft>
                <a:spcPct val="0"/>
              </a:spcAft>
              <a:buClrTx/>
              <a:buSzTx/>
              <a:buFontTx/>
              <a:buNone/>
              <a:tabLst/>
              <a:defRPr/>
            </a:pPr>
            <a:r>
              <a:rPr lang="en-US" altLang="zh-CN" sz="2000" b="1" kern="0" dirty="0">
                <a:solidFill>
                  <a:srgbClr val="000000"/>
                </a:solidFill>
                <a:latin typeface="黑体" pitchFamily="49" charset="-122"/>
                <a:ea typeface="黑体" pitchFamily="49" charset="-122"/>
              </a:rPr>
              <a:t>100</a:t>
            </a:r>
            <a:r>
              <a:rPr lang="zh-CN" altLang="en-US" sz="2000" b="1" kern="0" dirty="0">
                <a:solidFill>
                  <a:srgbClr val="000000"/>
                </a:solidFill>
                <a:latin typeface="黑体" pitchFamily="49" charset="-122"/>
                <a:ea typeface="黑体" pitchFamily="49" charset="-122"/>
              </a:rPr>
              <a:t>个和尚吃</a:t>
            </a:r>
            <a:r>
              <a:rPr lang="en-US" altLang="zh-CN" sz="2000" b="1" kern="0" dirty="0">
                <a:solidFill>
                  <a:srgbClr val="000000"/>
                </a:solidFill>
                <a:latin typeface="黑体" pitchFamily="49" charset="-122"/>
                <a:ea typeface="黑体" pitchFamily="49" charset="-122"/>
              </a:rPr>
              <a:t>100</a:t>
            </a:r>
            <a:r>
              <a:rPr lang="zh-CN" altLang="en-US" sz="2000" b="1" kern="0" dirty="0">
                <a:solidFill>
                  <a:srgbClr val="000000"/>
                </a:solidFill>
                <a:latin typeface="黑体" pitchFamily="49" charset="-122"/>
                <a:ea typeface="黑体" pitchFamily="49" charset="-122"/>
              </a:rPr>
              <a:t>个馒头，大和尚</a:t>
            </a:r>
            <a:r>
              <a:rPr lang="en-US" altLang="zh-CN" sz="2000" b="1" kern="0" dirty="0">
                <a:solidFill>
                  <a:srgbClr val="000000"/>
                </a:solidFill>
                <a:latin typeface="黑体" pitchFamily="49" charset="-122"/>
                <a:ea typeface="黑体" pitchFamily="49" charset="-122"/>
              </a:rPr>
              <a:t>1</a:t>
            </a:r>
            <a:r>
              <a:rPr lang="zh-CN" altLang="en-US" sz="2000" b="1" kern="0" dirty="0">
                <a:solidFill>
                  <a:srgbClr val="000000"/>
                </a:solidFill>
                <a:latin typeface="黑体" pitchFamily="49" charset="-122"/>
                <a:ea typeface="黑体" pitchFamily="49" charset="-122"/>
              </a:rPr>
              <a:t>人吃</a:t>
            </a:r>
            <a:r>
              <a:rPr lang="en-US" altLang="zh-CN" sz="2000" b="1" kern="0" dirty="0">
                <a:solidFill>
                  <a:srgbClr val="000000"/>
                </a:solidFill>
                <a:latin typeface="黑体" pitchFamily="49" charset="-122"/>
                <a:ea typeface="黑体" pitchFamily="49" charset="-122"/>
              </a:rPr>
              <a:t>3</a:t>
            </a:r>
            <a:r>
              <a:rPr lang="zh-CN" altLang="en-US" sz="2000" b="1" kern="0" dirty="0">
                <a:solidFill>
                  <a:srgbClr val="000000"/>
                </a:solidFill>
                <a:latin typeface="黑体" pitchFamily="49" charset="-122"/>
                <a:ea typeface="黑体" pitchFamily="49" charset="-122"/>
              </a:rPr>
              <a:t>个，小和尚</a:t>
            </a:r>
            <a:r>
              <a:rPr lang="en-US" altLang="zh-CN" sz="2000" b="1" kern="0" dirty="0">
                <a:solidFill>
                  <a:srgbClr val="000000"/>
                </a:solidFill>
                <a:latin typeface="黑体" pitchFamily="49" charset="-122"/>
                <a:ea typeface="黑体" pitchFamily="49" charset="-122"/>
              </a:rPr>
              <a:t>3</a:t>
            </a:r>
            <a:r>
              <a:rPr lang="zh-CN" altLang="en-US" sz="2000" b="1" kern="0" dirty="0">
                <a:solidFill>
                  <a:srgbClr val="000000"/>
                </a:solidFill>
                <a:latin typeface="黑体" pitchFamily="49" charset="-122"/>
                <a:ea typeface="黑体" pitchFamily="49" charset="-122"/>
              </a:rPr>
              <a:t>人吃</a:t>
            </a:r>
            <a:r>
              <a:rPr lang="en-US" altLang="zh-CN" sz="2000" b="1" kern="0" dirty="0">
                <a:solidFill>
                  <a:srgbClr val="000000"/>
                </a:solidFill>
                <a:latin typeface="黑体" pitchFamily="49" charset="-122"/>
                <a:ea typeface="黑体" pitchFamily="49" charset="-122"/>
              </a:rPr>
              <a:t>1</a:t>
            </a:r>
            <a:r>
              <a:rPr lang="zh-CN" altLang="en-US" sz="2000" b="1" kern="0" dirty="0">
                <a:solidFill>
                  <a:srgbClr val="000000"/>
                </a:solidFill>
                <a:latin typeface="黑体" pitchFamily="49" charset="-122"/>
                <a:ea typeface="黑体" pitchFamily="49" charset="-122"/>
              </a:rPr>
              <a:t>个。问有多少个大和尚和多少个小和尚？</a:t>
            </a:r>
          </a:p>
        </p:txBody>
      </p:sp>
      <p:sp>
        <p:nvSpPr>
          <p:cNvPr id="8"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6" name="矩形 5"/>
          <p:cNvSpPr/>
          <p:nvPr/>
        </p:nvSpPr>
        <p:spPr>
          <a:xfrm>
            <a:off x="719247" y="2304924"/>
            <a:ext cx="2686954" cy="369332"/>
          </a:xfrm>
          <a:prstGeom prst="rect">
            <a:avLst/>
          </a:prstGeom>
        </p:spPr>
        <p:txBody>
          <a:bodyPr wrap="none">
            <a:spAutoFit/>
          </a:bodyPr>
          <a:lstStyle/>
          <a:p>
            <a:pPr>
              <a:buFont typeface="Arial" pitchFamily="34" charset="0"/>
              <a:buChar char="•"/>
            </a:pPr>
            <a:r>
              <a:rPr lang="zh-CN" altLang="en-US" b="1" dirty="0">
                <a:solidFill>
                  <a:srgbClr val="0000FF"/>
                </a:solidFill>
                <a:latin typeface="微软雅黑" pitchFamily="34" charset="-122"/>
                <a:ea typeface="微软雅黑" pitchFamily="34" charset="-122"/>
              </a:rPr>
              <a:t>    小学奥数方法：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4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250825" y="2427734"/>
            <a:ext cx="8421688" cy="2304256"/>
          </a:xfrm>
        </p:spPr>
        <p:txBody>
          <a:bodyPr>
            <a:normAutofit fontScale="70000" lnSpcReduction="20000"/>
          </a:bodyPr>
          <a:lstStyle/>
          <a:p>
            <a:pPr eaLnBrk="1" hangingPunct="1"/>
            <a:r>
              <a:rPr lang="zh-CN" altLang="en-US" sz="2500" b="1" dirty="0">
                <a:solidFill>
                  <a:srgbClr val="0000FF"/>
                </a:solidFill>
                <a:latin typeface="微软雅黑" pitchFamily="34" charset="-122"/>
                <a:ea typeface="微软雅黑" pitchFamily="34" charset="-122"/>
              </a:rPr>
              <a:t>计算机求解方法：从</a:t>
            </a:r>
            <a:r>
              <a:rPr lang="en-US" altLang="zh-CN" sz="2500" b="1" dirty="0">
                <a:solidFill>
                  <a:srgbClr val="0000FF"/>
                </a:solidFill>
                <a:latin typeface="微软雅黑" pitchFamily="34" charset="-122"/>
                <a:ea typeface="微软雅黑" pitchFamily="34" charset="-122"/>
              </a:rPr>
              <a:t>1</a:t>
            </a:r>
            <a:r>
              <a:rPr lang="zh-CN" altLang="en-US" sz="2500" b="1" dirty="0">
                <a:solidFill>
                  <a:srgbClr val="0000FF"/>
                </a:solidFill>
                <a:latin typeface="微软雅黑" pitchFamily="34" charset="-122"/>
                <a:ea typeface="微软雅黑" pitchFamily="34" charset="-122"/>
              </a:rPr>
              <a:t>开始逐个数字演算来求解</a:t>
            </a:r>
          </a:p>
          <a:p>
            <a:pPr eaLnBrk="1" hangingPunct="1">
              <a:buFont typeface="Wingdings" pitchFamily="2" charset="2"/>
              <a:buNone/>
            </a:pPr>
            <a:r>
              <a:rPr lang="zh-CN" altLang="en-US" sz="2500" b="1" dirty="0">
                <a:solidFill>
                  <a:srgbClr val="0000FF"/>
                </a:solidFill>
                <a:latin typeface="微软雅黑" pitchFamily="34" charset="-122"/>
                <a:ea typeface="微软雅黑" pitchFamily="34" charset="-122"/>
              </a:rPr>
              <a:t>	</a:t>
            </a:r>
            <a:r>
              <a:rPr lang="en-US" altLang="zh-CN" sz="2500" b="1" dirty="0">
                <a:solidFill>
                  <a:srgbClr val="0000FF"/>
                </a:solidFill>
                <a:latin typeface="微软雅黑" pitchFamily="34" charset="-122"/>
                <a:ea typeface="微软雅黑" pitchFamily="34" charset="-122"/>
              </a:rPr>
              <a:t>x=1;</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while (x&lt;100) </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a:t>
            </a:r>
            <a:r>
              <a:rPr lang="zh-CN" altLang="en-US" sz="2500" b="1" dirty="0">
                <a:solidFill>
                  <a:srgbClr val="0000FF"/>
                </a:solidFill>
                <a:latin typeface="微软雅黑" pitchFamily="34" charset="-122"/>
                <a:ea typeface="微软雅黑" pitchFamily="34" charset="-122"/>
              </a:rPr>
              <a:t>  </a:t>
            </a:r>
            <a:r>
              <a:rPr lang="en-US" altLang="zh-CN" sz="2500" b="1" dirty="0">
                <a:solidFill>
                  <a:srgbClr val="0000FF"/>
                </a:solidFill>
                <a:latin typeface="微软雅黑" pitchFamily="34" charset="-122"/>
                <a:ea typeface="微软雅黑" pitchFamily="34" charset="-122"/>
              </a:rPr>
              <a:t>{</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if (3*x+(100-x)/3</a:t>
            </a:r>
            <a:r>
              <a:rPr lang="zh-CN" altLang="en-US" sz="2500" b="1" dirty="0">
                <a:solidFill>
                  <a:srgbClr val="0000FF"/>
                </a:solidFill>
                <a:latin typeface="微软雅黑" pitchFamily="34" charset="-122"/>
                <a:ea typeface="微软雅黑" pitchFamily="34" charset="-122"/>
              </a:rPr>
              <a:t> </a:t>
            </a:r>
            <a:r>
              <a:rPr lang="en-US" altLang="zh-CN" sz="2500" b="1" dirty="0">
                <a:solidFill>
                  <a:srgbClr val="0000FF"/>
                </a:solidFill>
                <a:latin typeface="微软雅黑" pitchFamily="34" charset="-122"/>
                <a:ea typeface="微软雅黑" pitchFamily="34" charset="-122"/>
              </a:rPr>
              <a:t>==</a:t>
            </a:r>
            <a:r>
              <a:rPr lang="zh-CN" altLang="en-US" sz="2500" b="1" dirty="0">
                <a:solidFill>
                  <a:srgbClr val="0000FF"/>
                </a:solidFill>
                <a:latin typeface="微软雅黑" pitchFamily="34" charset="-122"/>
                <a:ea typeface="微软雅黑" pitchFamily="34" charset="-122"/>
              </a:rPr>
              <a:t> </a:t>
            </a:r>
            <a:r>
              <a:rPr lang="en-US" altLang="zh-CN" sz="2500" b="1" dirty="0">
                <a:solidFill>
                  <a:srgbClr val="0000FF"/>
                </a:solidFill>
                <a:latin typeface="微软雅黑" pitchFamily="34" charset="-122"/>
                <a:ea typeface="微软雅黑" pitchFamily="34" charset="-122"/>
              </a:rPr>
              <a:t>100) </a:t>
            </a:r>
            <a:r>
              <a:rPr lang="zh-CN" altLang="en-US" sz="2500" b="1" dirty="0">
                <a:solidFill>
                  <a:srgbClr val="0000FF"/>
                </a:solidFill>
                <a:latin typeface="微软雅黑" pitchFamily="34" charset="-122"/>
                <a:ea typeface="微软雅黑" pitchFamily="34" charset="-122"/>
              </a:rPr>
              <a:t> </a:t>
            </a:r>
            <a:r>
              <a:rPr lang="en-US" altLang="zh-CN" sz="2500" b="1" dirty="0">
                <a:solidFill>
                  <a:srgbClr val="0000FF"/>
                </a:solidFill>
                <a:latin typeface="微软雅黑" pitchFamily="34" charset="-122"/>
                <a:ea typeface="微软雅黑" pitchFamily="34" charset="-122"/>
              </a:rPr>
              <a:t>break;</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x++;</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a:t>
            </a:r>
          </a:p>
          <a:p>
            <a:pPr eaLnBrk="1" hangingPunct="1">
              <a:buFont typeface="Wingdings" pitchFamily="2" charset="2"/>
              <a:buNone/>
            </a:pPr>
            <a:r>
              <a:rPr lang="en-US" altLang="zh-CN" sz="2500" b="1" dirty="0">
                <a:solidFill>
                  <a:srgbClr val="0000FF"/>
                </a:solidFill>
                <a:latin typeface="微软雅黑" pitchFamily="34" charset="-122"/>
                <a:ea typeface="微软雅黑" pitchFamily="34" charset="-122"/>
              </a:rPr>
              <a:t>	</a:t>
            </a:r>
            <a:r>
              <a:rPr lang="en-US" altLang="zh-CN" sz="2500" b="1" dirty="0" err="1">
                <a:solidFill>
                  <a:srgbClr val="0000FF"/>
                </a:solidFill>
                <a:latin typeface="微软雅黑" pitchFamily="34" charset="-122"/>
                <a:ea typeface="微软雅黑" pitchFamily="34" charset="-122"/>
              </a:rPr>
              <a:t>cout</a:t>
            </a:r>
            <a:r>
              <a:rPr lang="en-US" altLang="zh-CN" sz="2500" b="1" dirty="0">
                <a:solidFill>
                  <a:srgbClr val="0000FF"/>
                </a:solidFill>
                <a:latin typeface="微软雅黑" pitchFamily="34" charset="-122"/>
                <a:ea typeface="微软雅黑" pitchFamily="34" charset="-122"/>
              </a:rPr>
              <a:t> &lt;&lt; x &lt;&lt; 100-x;</a:t>
            </a:r>
          </a:p>
        </p:txBody>
      </p:sp>
      <p:sp>
        <p:nvSpPr>
          <p:cNvPr id="9" name="Rectangle 2"/>
          <p:cNvSpPr txBox="1">
            <a:spLocks noChangeArrowheads="1"/>
          </p:cNvSpPr>
          <p:nvPr/>
        </p:nvSpPr>
        <p:spPr bwMode="gray">
          <a:xfrm>
            <a:off x="428596" y="1131590"/>
            <a:ext cx="8278812" cy="8640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b="1" kern="0" dirty="0">
                <a:solidFill>
                  <a:srgbClr val="000000"/>
                </a:solidFill>
                <a:latin typeface="黑体" pitchFamily="49" charset="-122"/>
                <a:ea typeface="黑体" pitchFamily="49" charset="-122"/>
              </a:rPr>
              <a:t>例题：</a:t>
            </a:r>
            <a:endParaRPr lang="en-US" altLang="zh-CN" sz="2400" b="1" kern="0" dirty="0">
              <a:solidFill>
                <a:srgbClr val="000000"/>
              </a:solidFill>
              <a:latin typeface="黑体" pitchFamily="49" charset="-122"/>
              <a:ea typeface="黑体" pitchFamily="49" charset="-122"/>
            </a:endParaRPr>
          </a:p>
          <a:p>
            <a:pPr marL="0" marR="0" lvl="0" indent="0" algn="l" defTabSz="914400" rtl="0" eaLnBrk="1" fontAlgn="base" latinLnBrk="0" hangingPunct="1">
              <a:spcBef>
                <a:spcPct val="0"/>
              </a:spcBef>
              <a:spcAft>
                <a:spcPct val="0"/>
              </a:spcAft>
              <a:buClrTx/>
              <a:buSzTx/>
              <a:buFontTx/>
              <a:buNone/>
              <a:tabLst/>
              <a:defRPr/>
            </a:pPr>
            <a:r>
              <a:rPr lang="en-US" altLang="zh-CN" sz="2000" b="1" kern="0" dirty="0">
                <a:solidFill>
                  <a:srgbClr val="000000"/>
                </a:solidFill>
                <a:latin typeface="黑体" pitchFamily="49" charset="-122"/>
                <a:ea typeface="黑体" pitchFamily="49" charset="-122"/>
              </a:rPr>
              <a:t>100</a:t>
            </a:r>
            <a:r>
              <a:rPr lang="zh-CN" altLang="en-US" sz="2000" b="1" kern="0" dirty="0">
                <a:solidFill>
                  <a:srgbClr val="000000"/>
                </a:solidFill>
                <a:latin typeface="黑体" pitchFamily="49" charset="-122"/>
                <a:ea typeface="黑体" pitchFamily="49" charset="-122"/>
              </a:rPr>
              <a:t>个和尚吃</a:t>
            </a:r>
            <a:r>
              <a:rPr lang="en-US" altLang="zh-CN" sz="2000" b="1" kern="0" dirty="0">
                <a:solidFill>
                  <a:srgbClr val="000000"/>
                </a:solidFill>
                <a:latin typeface="黑体" pitchFamily="49" charset="-122"/>
                <a:ea typeface="黑体" pitchFamily="49" charset="-122"/>
              </a:rPr>
              <a:t>100</a:t>
            </a:r>
            <a:r>
              <a:rPr lang="zh-CN" altLang="en-US" sz="2000" b="1" kern="0" dirty="0">
                <a:solidFill>
                  <a:srgbClr val="000000"/>
                </a:solidFill>
                <a:latin typeface="黑体" pitchFamily="49" charset="-122"/>
                <a:ea typeface="黑体" pitchFamily="49" charset="-122"/>
              </a:rPr>
              <a:t>个馒头，大和尚</a:t>
            </a:r>
            <a:r>
              <a:rPr lang="en-US" altLang="zh-CN" sz="2000" b="1" kern="0" dirty="0">
                <a:solidFill>
                  <a:srgbClr val="000000"/>
                </a:solidFill>
                <a:latin typeface="黑体" pitchFamily="49" charset="-122"/>
                <a:ea typeface="黑体" pitchFamily="49" charset="-122"/>
              </a:rPr>
              <a:t>1</a:t>
            </a:r>
            <a:r>
              <a:rPr lang="zh-CN" altLang="en-US" sz="2000" b="1" kern="0" dirty="0">
                <a:solidFill>
                  <a:srgbClr val="000000"/>
                </a:solidFill>
                <a:latin typeface="黑体" pitchFamily="49" charset="-122"/>
                <a:ea typeface="黑体" pitchFamily="49" charset="-122"/>
              </a:rPr>
              <a:t>人吃</a:t>
            </a:r>
            <a:r>
              <a:rPr lang="en-US" altLang="zh-CN" sz="2000" b="1" kern="0" dirty="0">
                <a:solidFill>
                  <a:srgbClr val="000000"/>
                </a:solidFill>
                <a:latin typeface="黑体" pitchFamily="49" charset="-122"/>
                <a:ea typeface="黑体" pitchFamily="49" charset="-122"/>
              </a:rPr>
              <a:t>3</a:t>
            </a:r>
            <a:r>
              <a:rPr lang="zh-CN" altLang="en-US" sz="2000" b="1" kern="0" dirty="0">
                <a:solidFill>
                  <a:srgbClr val="000000"/>
                </a:solidFill>
                <a:latin typeface="黑体" pitchFamily="49" charset="-122"/>
                <a:ea typeface="黑体" pitchFamily="49" charset="-122"/>
              </a:rPr>
              <a:t>个，小和尚</a:t>
            </a:r>
            <a:r>
              <a:rPr lang="en-US" altLang="zh-CN" sz="2000" b="1" kern="0" dirty="0">
                <a:solidFill>
                  <a:srgbClr val="000000"/>
                </a:solidFill>
                <a:latin typeface="黑体" pitchFamily="49" charset="-122"/>
                <a:ea typeface="黑体" pitchFamily="49" charset="-122"/>
              </a:rPr>
              <a:t>3</a:t>
            </a:r>
            <a:r>
              <a:rPr lang="zh-CN" altLang="en-US" sz="2000" b="1" kern="0" dirty="0">
                <a:solidFill>
                  <a:srgbClr val="000000"/>
                </a:solidFill>
                <a:latin typeface="黑体" pitchFamily="49" charset="-122"/>
                <a:ea typeface="黑体" pitchFamily="49" charset="-122"/>
              </a:rPr>
              <a:t>人吃</a:t>
            </a:r>
            <a:r>
              <a:rPr lang="en-US" altLang="zh-CN" sz="2000" b="1" kern="0" dirty="0">
                <a:solidFill>
                  <a:srgbClr val="000000"/>
                </a:solidFill>
                <a:latin typeface="黑体" pitchFamily="49" charset="-122"/>
                <a:ea typeface="黑体" pitchFamily="49" charset="-122"/>
              </a:rPr>
              <a:t>1</a:t>
            </a:r>
            <a:r>
              <a:rPr lang="zh-CN" altLang="en-US" sz="2000" b="1" kern="0" dirty="0">
                <a:solidFill>
                  <a:srgbClr val="000000"/>
                </a:solidFill>
                <a:latin typeface="黑体" pitchFamily="49" charset="-122"/>
                <a:ea typeface="黑体" pitchFamily="49" charset="-122"/>
              </a:rPr>
              <a:t>个。问有多少个大和尚和多少个小和尚？</a:t>
            </a:r>
          </a:p>
        </p:txBody>
      </p:sp>
      <p:sp>
        <p:nvSpPr>
          <p:cNvPr id="10"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2"/>
          <p:cNvSpPr txBox="1">
            <a:spLocks noChangeArrowheads="1"/>
          </p:cNvSpPr>
          <p:nvPr/>
        </p:nvSpPr>
        <p:spPr bwMode="gray">
          <a:xfrm>
            <a:off x="428596" y="1131590"/>
            <a:ext cx="8278812" cy="8640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lang="zh-CN" altLang="en-US" sz="2400" b="1" kern="0" dirty="0">
                <a:solidFill>
                  <a:srgbClr val="000000"/>
                </a:solidFill>
                <a:latin typeface="黑体" pitchFamily="49" charset="-122"/>
                <a:ea typeface="黑体" pitchFamily="49" charset="-122"/>
              </a:rPr>
              <a:t>例题：求解</a:t>
            </a:r>
            <a:r>
              <a:rPr lang="en-US" altLang="zh-CN" sz="2400" b="1" kern="0" dirty="0">
                <a:solidFill>
                  <a:srgbClr val="000000"/>
                </a:solidFill>
                <a:latin typeface="黑体" pitchFamily="49" charset="-122"/>
                <a:ea typeface="黑体" pitchFamily="49" charset="-122"/>
              </a:rPr>
              <a:t>π</a:t>
            </a:r>
            <a:r>
              <a:rPr lang="zh-CN" altLang="en-US" sz="2000" b="1" kern="0" dirty="0">
                <a:solidFill>
                  <a:srgbClr val="000000"/>
                </a:solidFill>
                <a:latin typeface="黑体" pitchFamily="49" charset="-122"/>
                <a:ea typeface="黑体" pitchFamily="49" charset="-122"/>
              </a:rPr>
              <a:t>？</a:t>
            </a:r>
          </a:p>
        </p:txBody>
      </p:sp>
      <p:sp>
        <p:nvSpPr>
          <p:cNvPr id="10"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4" name="矩形 3">
            <a:extLst>
              <a:ext uri="{FF2B5EF4-FFF2-40B4-BE49-F238E27FC236}">
                <a16:creationId xmlns:a16="http://schemas.microsoft.com/office/drawing/2014/main" id="{92D86BB4-43D9-4E40-B6D6-489F04B32FAC}"/>
              </a:ext>
            </a:extLst>
          </p:cNvPr>
          <p:cNvSpPr/>
          <p:nvPr/>
        </p:nvSpPr>
        <p:spPr>
          <a:xfrm>
            <a:off x="457199" y="1889349"/>
            <a:ext cx="8611195" cy="646331"/>
          </a:xfrm>
          <a:prstGeom prst="rect">
            <a:avLst/>
          </a:prstGeom>
        </p:spPr>
        <p:txBody>
          <a:bodyPr wrap="square">
            <a:spAutoFit/>
          </a:bodyPr>
          <a:lstStyle/>
          <a:p>
            <a:r>
              <a:rPr lang="zh-CN" altLang="en-US" dirty="0">
                <a:solidFill>
                  <a:srgbClr val="333333"/>
                </a:solidFill>
                <a:latin typeface="verdana" panose="020B0604030504040204" pitchFamily="34" charset="0"/>
              </a:rPr>
              <a:t>假设点可以均匀的扔到正方形中。如果一共扔</a:t>
            </a:r>
            <a:r>
              <a:rPr lang="en-US" altLang="zh-CN" dirty="0">
                <a:solidFill>
                  <a:srgbClr val="333333"/>
                </a:solidFill>
                <a:latin typeface="verdana" panose="020B0604030504040204" pitchFamily="34" charset="0"/>
              </a:rPr>
              <a:t>N</a:t>
            </a:r>
            <a:r>
              <a:rPr lang="zh-CN" altLang="en-US" dirty="0">
                <a:solidFill>
                  <a:srgbClr val="333333"/>
                </a:solidFill>
                <a:latin typeface="verdana" panose="020B0604030504040204" pitchFamily="34" charset="0"/>
              </a:rPr>
              <a:t>次，其中</a:t>
            </a:r>
            <a:r>
              <a:rPr lang="en-US" altLang="zh-CN" dirty="0">
                <a:solidFill>
                  <a:srgbClr val="333333"/>
                </a:solidFill>
                <a:latin typeface="verdana" panose="020B0604030504040204" pitchFamily="34" charset="0"/>
              </a:rPr>
              <a:t>M</a:t>
            </a:r>
            <a:r>
              <a:rPr lang="zh-CN" altLang="en-US" dirty="0">
                <a:solidFill>
                  <a:srgbClr val="333333"/>
                </a:solidFill>
                <a:latin typeface="verdana" panose="020B0604030504040204" pitchFamily="34" charset="0"/>
              </a:rPr>
              <a:t>次扔进内切圆内，则可以推导出计算</a:t>
            </a:r>
            <a:r>
              <a:rPr lang="en-US" altLang="zh-CN" dirty="0">
                <a:solidFill>
                  <a:srgbClr val="333333"/>
                </a:solidFill>
                <a:latin typeface="黑体" panose="02010609060101010101" pitchFamily="49" charset="-122"/>
                <a:ea typeface="黑体" panose="02010609060101010101" pitchFamily="49" charset="-122"/>
              </a:rPr>
              <a:t>π</a:t>
            </a:r>
            <a:r>
              <a:rPr lang="zh-CN" altLang="en-US" dirty="0">
                <a:solidFill>
                  <a:srgbClr val="333333"/>
                </a:solidFill>
                <a:latin typeface="verdana" panose="020B0604030504040204" pitchFamily="34" charset="0"/>
              </a:rPr>
              <a:t>的公式：</a:t>
            </a:r>
            <a:endParaRPr lang="zh-CN" altLang="en-US" dirty="0"/>
          </a:p>
        </p:txBody>
      </p:sp>
      <p:sp>
        <p:nvSpPr>
          <p:cNvPr id="5" name="矩形 4">
            <a:extLst>
              <a:ext uri="{FF2B5EF4-FFF2-40B4-BE49-F238E27FC236}">
                <a16:creationId xmlns:a16="http://schemas.microsoft.com/office/drawing/2014/main" id="{9AAA0754-9869-4DB3-8ECC-09C21D61A8C1}"/>
              </a:ext>
            </a:extLst>
          </p:cNvPr>
          <p:cNvSpPr/>
          <p:nvPr/>
        </p:nvSpPr>
        <p:spPr>
          <a:xfrm>
            <a:off x="4697089" y="2652573"/>
            <a:ext cx="4424386" cy="1200329"/>
          </a:xfrm>
          <a:prstGeom prst="rect">
            <a:avLst/>
          </a:prstGeom>
        </p:spPr>
        <p:txBody>
          <a:bodyPr wrap="square">
            <a:spAutoFit/>
          </a:bodyPr>
          <a:lstStyle/>
          <a:p>
            <a:r>
              <a:rPr lang="zh-CN" altLang="en-US" b="1" dirty="0">
                <a:solidFill>
                  <a:srgbClr val="333333"/>
                </a:solidFill>
                <a:latin typeface="verdana" panose="020B0604030504040204" pitchFamily="34" charset="0"/>
              </a:rPr>
              <a:t>思路：</a:t>
            </a:r>
            <a:r>
              <a:rPr lang="zh-CN" altLang="en-US" dirty="0">
                <a:solidFill>
                  <a:srgbClr val="333333"/>
                </a:solidFill>
                <a:latin typeface="verdana" panose="020B0604030504040204" pitchFamily="34" charset="0"/>
              </a:rPr>
              <a:t>获得随机数（</a:t>
            </a:r>
            <a:r>
              <a:rPr lang="en-US" altLang="zh-CN" dirty="0" err="1">
                <a:solidFill>
                  <a:srgbClr val="333333"/>
                </a:solidFill>
                <a:latin typeface="verdana" panose="020B0604030504040204" pitchFamily="34" charset="0"/>
              </a:rPr>
              <a:t>x,y</a:t>
            </a:r>
            <a:r>
              <a:rPr lang="zh-CN" altLang="en-US" dirty="0">
                <a:solidFill>
                  <a:srgbClr val="333333"/>
                </a:solidFill>
                <a:latin typeface="verdana" panose="020B0604030504040204" pitchFamily="34" charset="0"/>
              </a:rPr>
              <a:t>），判断</a:t>
            </a:r>
            <a:r>
              <a:rPr lang="en-US" altLang="zh-CN" dirty="0">
                <a:solidFill>
                  <a:srgbClr val="333333"/>
                </a:solidFill>
                <a:latin typeface="verdana" panose="020B0604030504040204" pitchFamily="34" charset="0"/>
              </a:rPr>
              <a:t>x*x + y*y</a:t>
            </a:r>
            <a:r>
              <a:rPr lang="zh-CN" altLang="en-US" dirty="0">
                <a:solidFill>
                  <a:srgbClr val="333333"/>
                </a:solidFill>
                <a:latin typeface="verdana" panose="020B0604030504040204" pitchFamily="34" charset="0"/>
              </a:rPr>
              <a:t>是否在单位圆内，可以得到</a:t>
            </a:r>
            <a:r>
              <a:rPr lang="en-US" altLang="zh-CN" dirty="0">
                <a:solidFill>
                  <a:srgbClr val="333333"/>
                </a:solidFill>
                <a:latin typeface="verdana" panose="020B0604030504040204" pitchFamily="34" charset="0"/>
              </a:rPr>
              <a:t>M</a:t>
            </a:r>
            <a:r>
              <a:rPr lang="zh-CN" altLang="en-US" dirty="0">
                <a:solidFill>
                  <a:srgbClr val="333333"/>
                </a:solidFill>
                <a:latin typeface="verdana" panose="020B0604030504040204" pitchFamily="34" charset="0"/>
              </a:rPr>
              <a:t>的个数。选择考虑      ，</a:t>
            </a:r>
            <a:r>
              <a:rPr lang="en-US" altLang="zh-CN" dirty="0" err="1">
                <a:solidFill>
                  <a:srgbClr val="333333"/>
                </a:solidFill>
                <a:latin typeface="verdana" panose="020B0604030504040204" pitchFamily="34" charset="0"/>
              </a:rPr>
              <a:t>xy</a:t>
            </a:r>
            <a:r>
              <a:rPr lang="zh-CN" altLang="en-US" dirty="0">
                <a:solidFill>
                  <a:srgbClr val="333333"/>
                </a:solidFill>
                <a:latin typeface="verdana" panose="020B0604030504040204" pitchFamily="34" charset="0"/>
              </a:rPr>
              <a:t>随机（</a:t>
            </a:r>
            <a:r>
              <a:rPr lang="en-US" altLang="zh-CN" dirty="0">
                <a:solidFill>
                  <a:srgbClr val="333333"/>
                </a:solidFill>
                <a:latin typeface="verdana" panose="020B0604030504040204" pitchFamily="34" charset="0"/>
              </a:rPr>
              <a:t>0~1</a:t>
            </a:r>
            <a:r>
              <a:rPr lang="zh-CN" altLang="en-US" dirty="0">
                <a:solidFill>
                  <a:srgbClr val="333333"/>
                </a:solidFill>
                <a:latin typeface="verdana" panose="020B0604030504040204" pitchFamily="34" charset="0"/>
              </a:rPr>
              <a:t>），如果</a:t>
            </a:r>
            <a:r>
              <a:rPr lang="en-US" altLang="zh-CN" dirty="0">
                <a:solidFill>
                  <a:srgbClr val="333333"/>
                </a:solidFill>
                <a:latin typeface="verdana" panose="020B0604030504040204" pitchFamily="34" charset="0"/>
              </a:rPr>
              <a:t>x²+y²&lt;1</a:t>
            </a:r>
            <a:r>
              <a:rPr lang="zh-CN" altLang="en-US" dirty="0">
                <a:solidFill>
                  <a:srgbClr val="333333"/>
                </a:solidFill>
                <a:latin typeface="verdana" panose="020B0604030504040204" pitchFamily="34" charset="0"/>
              </a:rPr>
              <a:t>，则在单位圆内。</a:t>
            </a:r>
            <a:endParaRPr lang="zh-CN" altLang="en-US" dirty="0"/>
          </a:p>
        </p:txBody>
      </p:sp>
      <p:pic>
        <p:nvPicPr>
          <p:cNvPr id="6" name="图片 5">
            <a:extLst>
              <a:ext uri="{FF2B5EF4-FFF2-40B4-BE49-F238E27FC236}">
                <a16:creationId xmlns:a16="http://schemas.microsoft.com/office/drawing/2014/main" id="{0E89AB43-5AEE-4654-9149-E16F874EDE2A}"/>
              </a:ext>
            </a:extLst>
          </p:cNvPr>
          <p:cNvPicPr>
            <a:picLocks noChangeAspect="1"/>
          </p:cNvPicPr>
          <p:nvPr/>
        </p:nvPicPr>
        <p:blipFill rotWithShape="1">
          <a:blip r:embed="rId2"/>
          <a:srcRect t="5211" r="9330"/>
          <a:stretch/>
        </p:blipFill>
        <p:spPr>
          <a:xfrm>
            <a:off x="535554" y="2603265"/>
            <a:ext cx="4032448" cy="1354697"/>
          </a:xfrm>
          <a:prstGeom prst="rect">
            <a:avLst/>
          </a:prstGeom>
        </p:spPr>
      </p:pic>
      <p:pic>
        <p:nvPicPr>
          <p:cNvPr id="15" name="图片 14">
            <a:extLst>
              <a:ext uri="{FF2B5EF4-FFF2-40B4-BE49-F238E27FC236}">
                <a16:creationId xmlns:a16="http://schemas.microsoft.com/office/drawing/2014/main" id="{FE0E8915-FA4A-41A9-A136-46E29BCAD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53" y="4058519"/>
            <a:ext cx="6252392" cy="646330"/>
          </a:xfrm>
          <a:prstGeom prst="rect">
            <a:avLst/>
          </a:prstGeom>
        </p:spPr>
      </p:pic>
      <p:pic>
        <p:nvPicPr>
          <p:cNvPr id="16" name="图片 15">
            <a:extLst>
              <a:ext uri="{FF2B5EF4-FFF2-40B4-BE49-F238E27FC236}">
                <a16:creationId xmlns:a16="http://schemas.microsoft.com/office/drawing/2014/main" id="{BC120916-57E8-4AE3-872A-55EB524B5DE2}"/>
              </a:ext>
            </a:extLst>
          </p:cNvPr>
          <p:cNvPicPr>
            <a:picLocks noChangeAspect="1"/>
          </p:cNvPicPr>
          <p:nvPr/>
        </p:nvPicPr>
        <p:blipFill>
          <a:blip r:embed="rId4"/>
          <a:stretch>
            <a:fillRect/>
          </a:stretch>
        </p:blipFill>
        <p:spPr>
          <a:xfrm>
            <a:off x="5796136" y="3252737"/>
            <a:ext cx="288032" cy="294679"/>
          </a:xfrm>
          <a:prstGeom prst="rect">
            <a:avLst/>
          </a:prstGeom>
        </p:spPr>
      </p:pic>
    </p:spTree>
    <p:extLst>
      <p:ext uri="{BB962C8B-B14F-4D97-AF65-F5344CB8AC3E}">
        <p14:creationId xmlns:p14="http://schemas.microsoft.com/office/powerpoint/2010/main" val="320283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179482" y="1158299"/>
            <a:ext cx="1872208" cy="3365425"/>
          </a:xfrm>
        </p:spPr>
        <p:txBody>
          <a:bodyPr>
            <a:normAutofit/>
          </a:bodyPr>
          <a:lstStyle/>
          <a:p>
            <a:r>
              <a:rPr lang="zh-CN" altLang="en-US" sz="2100" b="1" dirty="0"/>
              <a:t>二进制</a:t>
            </a:r>
            <a:endParaRPr lang="en-US" altLang="zh-CN" sz="2100" b="1" dirty="0"/>
          </a:p>
          <a:p>
            <a:r>
              <a:rPr lang="zh-CN" altLang="en-US" sz="2100" b="1" dirty="0"/>
              <a:t>算术运算</a:t>
            </a:r>
            <a:endParaRPr lang="en-US" altLang="zh-CN" sz="2100" b="1" dirty="0"/>
          </a:p>
          <a:p>
            <a:r>
              <a:rPr lang="zh-CN" altLang="en-US" sz="2100" b="1" dirty="0"/>
              <a:t>逻辑运算</a:t>
            </a:r>
            <a:endParaRPr lang="en-US" altLang="zh-CN" sz="2100" b="1" dirty="0"/>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9" name="Rectangle 3">
            <a:extLst>
              <a:ext uri="{FF2B5EF4-FFF2-40B4-BE49-F238E27FC236}">
                <a16:creationId xmlns:a16="http://schemas.microsoft.com/office/drawing/2014/main" id="{081D9490-7E27-4C2F-9EEE-B15500A73792}"/>
              </a:ext>
            </a:extLst>
          </p:cNvPr>
          <p:cNvSpPr txBox="1">
            <a:spLocks noChangeArrowheads="1"/>
          </p:cNvSpPr>
          <p:nvPr/>
        </p:nvSpPr>
        <p:spPr>
          <a:xfrm>
            <a:off x="2411760" y="1160357"/>
            <a:ext cx="1872208" cy="33654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100" b="1" dirty="0"/>
              <a:t>顺序结构</a:t>
            </a:r>
            <a:endParaRPr lang="en-US" altLang="zh-CN" sz="2100" b="1" dirty="0"/>
          </a:p>
          <a:p>
            <a:r>
              <a:rPr lang="zh-CN" altLang="en-US" sz="2100" b="1" dirty="0"/>
              <a:t>选择结构</a:t>
            </a:r>
            <a:endParaRPr lang="en-US" altLang="zh-CN" sz="2100" b="1" dirty="0"/>
          </a:p>
          <a:p>
            <a:r>
              <a:rPr lang="zh-CN" altLang="en-US" sz="2100" b="1" dirty="0"/>
              <a:t>循环结构</a:t>
            </a:r>
            <a:endParaRPr lang="en-US" altLang="zh-CN" sz="2000" b="1" dirty="0"/>
          </a:p>
        </p:txBody>
      </p:sp>
      <p:sp>
        <p:nvSpPr>
          <p:cNvPr id="10" name="Rectangle 3">
            <a:extLst>
              <a:ext uri="{FF2B5EF4-FFF2-40B4-BE49-F238E27FC236}">
                <a16:creationId xmlns:a16="http://schemas.microsoft.com/office/drawing/2014/main" id="{BFF77B6E-ED25-4E6B-8156-A3FBEBBDE1D4}"/>
              </a:ext>
            </a:extLst>
          </p:cNvPr>
          <p:cNvSpPr txBox="1">
            <a:spLocks noChangeArrowheads="1"/>
          </p:cNvSpPr>
          <p:nvPr/>
        </p:nvSpPr>
        <p:spPr>
          <a:xfrm>
            <a:off x="4644038" y="1158299"/>
            <a:ext cx="1872208" cy="33654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300"/>
              </a:lnSpc>
            </a:pPr>
            <a:r>
              <a:rPr lang="zh-CN" altLang="en-US" sz="2100" b="1" dirty="0"/>
              <a:t>枚举算法</a:t>
            </a:r>
            <a:endParaRPr lang="en-US" altLang="zh-CN" sz="2100" b="1" dirty="0"/>
          </a:p>
          <a:p>
            <a:pPr>
              <a:lnSpc>
                <a:spcPts val="2300"/>
              </a:lnSpc>
            </a:pPr>
            <a:r>
              <a:rPr lang="zh-CN" altLang="en-US" sz="2100" b="1" dirty="0"/>
              <a:t>递推算法 </a:t>
            </a:r>
            <a:endParaRPr lang="en-US" altLang="zh-CN" sz="2100" b="1" dirty="0"/>
          </a:p>
          <a:p>
            <a:pPr>
              <a:lnSpc>
                <a:spcPts val="2300"/>
              </a:lnSpc>
            </a:pPr>
            <a:r>
              <a:rPr lang="zh-CN" altLang="en-US" sz="2100" b="1" dirty="0"/>
              <a:t>递归算法 </a:t>
            </a:r>
            <a:endParaRPr lang="en-US" altLang="zh-CN" sz="2100" b="1" dirty="0"/>
          </a:p>
          <a:p>
            <a:pPr>
              <a:lnSpc>
                <a:spcPts val="2300"/>
              </a:lnSpc>
            </a:pPr>
            <a:r>
              <a:rPr lang="zh-CN" altLang="en-US" sz="2100" b="1" dirty="0"/>
              <a:t>迭代算法 </a:t>
            </a:r>
            <a:endParaRPr lang="en-US" altLang="zh-CN" sz="2100" b="1" dirty="0"/>
          </a:p>
          <a:p>
            <a:pPr>
              <a:lnSpc>
                <a:spcPts val="2300"/>
              </a:lnSpc>
            </a:pPr>
            <a:r>
              <a:rPr lang="zh-CN" altLang="en-US" sz="2100" b="1" dirty="0"/>
              <a:t>分治算法 </a:t>
            </a:r>
            <a:endParaRPr lang="en-US" altLang="zh-CN" sz="2100" b="1" dirty="0"/>
          </a:p>
          <a:p>
            <a:pPr>
              <a:lnSpc>
                <a:spcPts val="2300"/>
              </a:lnSpc>
            </a:pPr>
            <a:r>
              <a:rPr lang="zh-CN" altLang="en-US" sz="2100" b="1" dirty="0"/>
              <a:t>贪心算法 </a:t>
            </a:r>
            <a:endParaRPr lang="en-US" altLang="zh-CN" sz="2100" b="1" dirty="0"/>
          </a:p>
          <a:p>
            <a:pPr>
              <a:lnSpc>
                <a:spcPts val="2300"/>
              </a:lnSpc>
            </a:pPr>
            <a:r>
              <a:rPr lang="zh-CN" altLang="en-US" sz="2100" b="1" dirty="0"/>
              <a:t>回溯算法</a:t>
            </a:r>
            <a:endParaRPr lang="en-US" altLang="zh-CN" sz="2100" b="1" dirty="0"/>
          </a:p>
          <a:p>
            <a:endParaRPr lang="en-US" altLang="zh-CN" sz="2000" b="1" dirty="0"/>
          </a:p>
        </p:txBody>
      </p:sp>
      <p:sp>
        <p:nvSpPr>
          <p:cNvPr id="11" name="Rectangle 3">
            <a:extLst>
              <a:ext uri="{FF2B5EF4-FFF2-40B4-BE49-F238E27FC236}">
                <a16:creationId xmlns:a16="http://schemas.microsoft.com/office/drawing/2014/main" id="{3FE9BF4A-BAC2-4E9C-AACE-823E1785A04C}"/>
              </a:ext>
            </a:extLst>
          </p:cNvPr>
          <p:cNvSpPr txBox="1">
            <a:spLocks noChangeArrowheads="1"/>
          </p:cNvSpPr>
          <p:nvPr/>
        </p:nvSpPr>
        <p:spPr>
          <a:xfrm>
            <a:off x="6876316" y="1131589"/>
            <a:ext cx="1872208" cy="33654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100" b="1" dirty="0"/>
              <a:t>物联网</a:t>
            </a:r>
            <a:endParaRPr lang="en-US" altLang="zh-CN" sz="2100" b="1" dirty="0"/>
          </a:p>
          <a:p>
            <a:r>
              <a:rPr lang="zh-CN" altLang="en-US" sz="2100" b="1" dirty="0"/>
              <a:t>云计算</a:t>
            </a:r>
            <a:endParaRPr lang="en-US" altLang="zh-CN" sz="2100" b="1" dirty="0"/>
          </a:p>
          <a:p>
            <a:r>
              <a:rPr lang="zh-CN" altLang="en-US" sz="2100" b="1" dirty="0"/>
              <a:t>人工智能</a:t>
            </a:r>
            <a:endParaRPr lang="en-US" altLang="zh-CN" sz="2100" b="1" dirty="0"/>
          </a:p>
        </p:txBody>
      </p:sp>
      <p:pic>
        <p:nvPicPr>
          <p:cNvPr id="134146" name="Picture 2">
            <a:extLst>
              <a:ext uri="{FF2B5EF4-FFF2-40B4-BE49-F238E27FC236}">
                <a16:creationId xmlns:a16="http://schemas.microsoft.com/office/drawing/2014/main" id="{DE3AEC49-B6B7-4CD2-8705-F5B7209953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835" y="2687104"/>
            <a:ext cx="3473282" cy="1953721"/>
          </a:xfrm>
          <a:prstGeom prst="rect">
            <a:avLst/>
          </a:prstGeom>
          <a:noFill/>
          <a:extLst>
            <a:ext uri="{909E8E84-426E-40DD-AFC4-6F175D3DCCD1}">
              <a14:hiddenFill xmlns:a14="http://schemas.microsoft.com/office/drawing/2010/main">
                <a:solidFill>
                  <a:srgbClr val="FFFFFF"/>
                </a:solidFill>
              </a14:hiddenFill>
            </a:ext>
          </a:extLst>
        </p:spPr>
      </p:pic>
      <p:pic>
        <p:nvPicPr>
          <p:cNvPr id="134148" name="Picture 4">
            <a:extLst>
              <a:ext uri="{FF2B5EF4-FFF2-40B4-BE49-F238E27FC236}">
                <a16:creationId xmlns:a16="http://schemas.microsoft.com/office/drawing/2014/main" id="{C3426B47-16F1-41F6-92C7-B7204F862A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5120" y="3552746"/>
            <a:ext cx="1803952"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FF6D2787-DD32-49F5-AD99-A2232B67EC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8962" y="2319134"/>
            <a:ext cx="1800110" cy="1080120"/>
          </a:xfrm>
          <a:prstGeom prst="rect">
            <a:avLst/>
          </a:prstGeom>
        </p:spPr>
      </p:pic>
      <p:pic>
        <p:nvPicPr>
          <p:cNvPr id="19" name="图片 18">
            <a:extLst>
              <a:ext uri="{FF2B5EF4-FFF2-40B4-BE49-F238E27FC236}">
                <a16:creationId xmlns:a16="http://schemas.microsoft.com/office/drawing/2014/main" id="{F777DD00-DFD3-4FAF-9BB8-7A18EC63F0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8548" y="3723878"/>
            <a:ext cx="1622996" cy="916947"/>
          </a:xfrm>
          <a:prstGeom prst="rect">
            <a:avLst/>
          </a:prstGeom>
        </p:spPr>
      </p:pic>
      <p:sp>
        <p:nvSpPr>
          <p:cNvPr id="14" name="标题 2">
            <a:extLst>
              <a:ext uri="{FF2B5EF4-FFF2-40B4-BE49-F238E27FC236}">
                <a16:creationId xmlns:a16="http://schemas.microsoft.com/office/drawing/2014/main" id="{8026B3CD-834D-417D-A13B-114FC166F579}"/>
              </a:ext>
            </a:extLst>
          </p:cNvPr>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1</a:t>
            </a:r>
            <a:r>
              <a:rPr lang="zh-CN" altLang="en-US" sz="3600" dirty="0"/>
              <a:t>、	关于计算思维的理解</a:t>
            </a:r>
          </a:p>
        </p:txBody>
      </p:sp>
    </p:spTree>
    <p:extLst>
      <p:ext uri="{BB962C8B-B14F-4D97-AF65-F5344CB8AC3E}">
        <p14:creationId xmlns:p14="http://schemas.microsoft.com/office/powerpoint/2010/main" val="37360948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a:xfrm>
            <a:off x="1547664" y="267494"/>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a:bodyPr>
          <a:lstStyle/>
          <a:p>
            <a:r>
              <a:rPr lang="zh-CN" altLang="en-US" sz="3600" dirty="0"/>
              <a:t>计算思维</a:t>
            </a:r>
          </a:p>
        </p:txBody>
      </p:sp>
      <p:sp>
        <p:nvSpPr>
          <p:cNvPr id="1552387" name="Rectangle 3"/>
          <p:cNvSpPr>
            <a:spLocks noGrp="1" noChangeArrowheads="1"/>
          </p:cNvSpPr>
          <p:nvPr>
            <p:ph type="body" idx="1"/>
          </p:nvPr>
        </p:nvSpPr>
        <p:spPr>
          <a:xfrm>
            <a:off x="251520" y="1131590"/>
            <a:ext cx="5688632" cy="3401615"/>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85000" lnSpcReduction="10000"/>
          </a:bodyPr>
          <a:lstStyle/>
          <a:p>
            <a:pPr marL="439738" indent="-495300">
              <a:lnSpc>
                <a:spcPct val="200000"/>
              </a:lnSpc>
              <a:spcBef>
                <a:spcPts val="1200"/>
              </a:spcBef>
              <a:spcAft>
                <a:spcPts val="1800"/>
              </a:spcAft>
            </a:pPr>
            <a:r>
              <a:rPr lang="zh-CN" altLang="en-US" sz="3000" dirty="0"/>
              <a:t>“我们所使用的工具影响着我们的思维方式和思维习惯，从而也将深刻地影响着我们的思维能力。</a:t>
            </a:r>
            <a:r>
              <a:rPr lang="zh-CN" altLang="en-US" sz="2600" dirty="0"/>
              <a:t>” </a:t>
            </a:r>
          </a:p>
          <a:p>
            <a:pPr marL="839788" lvl="1" indent="-495300">
              <a:lnSpc>
                <a:spcPct val="200000"/>
              </a:lnSpc>
              <a:spcBef>
                <a:spcPts val="1200"/>
              </a:spcBef>
              <a:spcAft>
                <a:spcPts val="1800"/>
              </a:spcAft>
            </a:pPr>
            <a:r>
              <a:rPr lang="en-US" altLang="zh-CN" sz="2200" dirty="0"/>
              <a:t>1972</a:t>
            </a:r>
            <a:r>
              <a:rPr lang="zh-CN" altLang="en-US" sz="2200" dirty="0"/>
              <a:t>年图灵奖获得者</a:t>
            </a:r>
            <a:r>
              <a:rPr lang="en-US" altLang="zh-CN" sz="2200" dirty="0" err="1"/>
              <a:t>Edsger</a:t>
            </a:r>
            <a:r>
              <a:rPr lang="en-US" altLang="zh-CN" sz="2200" dirty="0"/>
              <a:t> </a:t>
            </a:r>
            <a:r>
              <a:rPr lang="en-US" altLang="zh-CN" sz="2200" dirty="0" err="1"/>
              <a:t>Dijkstra</a:t>
            </a:r>
            <a:r>
              <a:rPr lang="en-US" altLang="zh-CN" sz="2200" dirty="0"/>
              <a:t> </a:t>
            </a:r>
          </a:p>
        </p:txBody>
      </p:sp>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6156176" y="1275606"/>
            <a:ext cx="2623383" cy="2520280"/>
          </a:xfrm>
          <a:prstGeom prst="rect">
            <a:avLst/>
          </a:prstGeom>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075564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a:xfrm>
            <a:off x="1619672" y="195486"/>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p>
        </p:txBody>
      </p:sp>
      <p:sp>
        <p:nvSpPr>
          <p:cNvPr id="1552387" name="Rectangle 3"/>
          <p:cNvSpPr>
            <a:spLocks noGrp="1" noChangeArrowheads="1"/>
          </p:cNvSpPr>
          <p:nvPr>
            <p:ph type="body" idx="1"/>
          </p:nvPr>
        </p:nvSpPr>
        <p:spPr>
          <a:xfrm>
            <a:off x="179512" y="1131590"/>
            <a:ext cx="5112568" cy="3401615"/>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Autofit/>
          </a:bodyPr>
          <a:lstStyle/>
          <a:p>
            <a:pPr marL="439738" indent="-495300">
              <a:lnSpc>
                <a:spcPct val="150000"/>
              </a:lnSpc>
              <a:spcBef>
                <a:spcPts val="0"/>
              </a:spcBef>
            </a:pPr>
            <a:r>
              <a:rPr lang="zh-CN" altLang="en-US" sz="2000" dirty="0"/>
              <a:t>计算思维（</a:t>
            </a:r>
            <a:r>
              <a:rPr lang="en-US" altLang="zh-CN" sz="2000" dirty="0"/>
              <a:t>Computational Thinking</a:t>
            </a:r>
            <a:r>
              <a:rPr lang="zh-CN" altLang="en-US" sz="2000" dirty="0"/>
              <a:t>）一词引自于</a:t>
            </a:r>
            <a:r>
              <a:rPr lang="en-US" altLang="zh-CN" sz="2000" dirty="0"/>
              <a:t>2006</a:t>
            </a:r>
            <a:r>
              <a:rPr lang="zh-CN" altLang="en-US" sz="2000" dirty="0"/>
              <a:t>年</a:t>
            </a:r>
            <a:r>
              <a:rPr lang="en-US" altLang="zh-CN" sz="2000" dirty="0"/>
              <a:t>3</a:t>
            </a:r>
            <a:r>
              <a:rPr lang="zh-CN" altLang="en-US" sz="2000" dirty="0"/>
              <a:t>月的美国计算机权威期刊</a:t>
            </a:r>
            <a:r>
              <a:rPr lang="en-US" altLang="zh-CN" sz="2000" dirty="0"/>
              <a:t>《Communications of the ACM》</a:t>
            </a:r>
            <a:r>
              <a:rPr lang="zh-CN" altLang="en-US" sz="2000" dirty="0"/>
              <a:t>上，是由美国卡内基</a:t>
            </a:r>
            <a:r>
              <a:rPr lang="en-US" altLang="zh-CN" sz="2000" dirty="0"/>
              <a:t>•</a:t>
            </a:r>
            <a:r>
              <a:rPr lang="zh-CN" altLang="en-US" sz="2000" dirty="0"/>
              <a:t>梅隆大学（</a:t>
            </a:r>
            <a:r>
              <a:rPr lang="en-US" altLang="zh-CN" sz="2000" dirty="0"/>
              <a:t>Carnegie Mellon University </a:t>
            </a:r>
            <a:r>
              <a:rPr lang="zh-CN" altLang="en-US" sz="2000" dirty="0"/>
              <a:t>，</a:t>
            </a:r>
            <a:r>
              <a:rPr lang="en-US" altLang="zh-CN" sz="2000" dirty="0"/>
              <a:t>CMU</a:t>
            </a:r>
            <a:r>
              <a:rPr lang="zh-CN" altLang="en-US" sz="2000" dirty="0"/>
              <a:t>）计算机科学系主任周以真（</a:t>
            </a:r>
            <a:r>
              <a:rPr lang="en-US" altLang="zh-CN" sz="2000" dirty="0"/>
              <a:t>Jeannette M. Wing</a:t>
            </a:r>
            <a:r>
              <a:rPr lang="zh-CN" altLang="en-US" sz="2000" dirty="0"/>
              <a:t>）教授提出并定义的。</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356" y="1203598"/>
            <a:ext cx="4331731" cy="288032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882506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646286661"/>
              </p:ext>
            </p:extLst>
          </p:nvPr>
        </p:nvGraphicFramePr>
        <p:xfrm>
          <a:off x="250000" y="1084915"/>
          <a:ext cx="8643999" cy="3215027"/>
        </p:xfrm>
        <a:graphic>
          <a:graphicData uri="http://schemas.openxmlformats.org/drawingml/2006/table">
            <a:tbl>
              <a:tblPr/>
              <a:tblGrid>
                <a:gridCol w="2390952">
                  <a:extLst>
                    <a:ext uri="{9D8B030D-6E8A-4147-A177-3AD203B41FA5}">
                      <a16:colId xmlns:a16="http://schemas.microsoft.com/office/drawing/2014/main" val="20000"/>
                    </a:ext>
                  </a:extLst>
                </a:gridCol>
                <a:gridCol w="408879">
                  <a:extLst>
                    <a:ext uri="{9D8B030D-6E8A-4147-A177-3AD203B41FA5}">
                      <a16:colId xmlns:a16="http://schemas.microsoft.com/office/drawing/2014/main" val="20001"/>
                    </a:ext>
                  </a:extLst>
                </a:gridCol>
                <a:gridCol w="3058085">
                  <a:extLst>
                    <a:ext uri="{9D8B030D-6E8A-4147-A177-3AD203B41FA5}">
                      <a16:colId xmlns:a16="http://schemas.microsoft.com/office/drawing/2014/main" val="20002"/>
                    </a:ext>
                  </a:extLst>
                </a:gridCol>
                <a:gridCol w="785818">
                  <a:extLst>
                    <a:ext uri="{9D8B030D-6E8A-4147-A177-3AD203B41FA5}">
                      <a16:colId xmlns:a16="http://schemas.microsoft.com/office/drawing/2014/main" val="20003"/>
                    </a:ext>
                  </a:extLst>
                </a:gridCol>
                <a:gridCol w="2000265">
                  <a:extLst>
                    <a:ext uri="{9D8B030D-6E8A-4147-A177-3AD203B41FA5}">
                      <a16:colId xmlns:a16="http://schemas.microsoft.com/office/drawing/2014/main" val="20004"/>
                    </a:ext>
                  </a:extLst>
                </a:gridCol>
              </a:tblGrid>
              <a:tr h="426122">
                <a:tc rowSpan="2">
                  <a:txBody>
                    <a:bodyPr/>
                    <a:lstStyle/>
                    <a:p>
                      <a:pPr algn="ctr">
                        <a:lnSpc>
                          <a:spcPts val="1800"/>
                        </a:lnSpc>
                        <a:spcAft>
                          <a:spcPts val="0"/>
                        </a:spcAft>
                      </a:pPr>
                      <a:r>
                        <a:rPr lang="zh-CN" sz="1200" b="1" kern="100" dirty="0">
                          <a:solidFill>
                            <a:srgbClr val="003399"/>
                          </a:solidFill>
                          <a:latin typeface="微软雅黑" pitchFamily="34" charset="-122"/>
                          <a:ea typeface="微软雅黑" pitchFamily="34" charset="-122"/>
                        </a:rPr>
                        <a:t>日</a:t>
                      </a:r>
                      <a:r>
                        <a:rPr lang="en-US" sz="1200" b="1" kern="100" dirty="0">
                          <a:solidFill>
                            <a:srgbClr val="003399"/>
                          </a:solidFill>
                          <a:latin typeface="微软雅黑" pitchFamily="34" charset="-122"/>
                          <a:ea typeface="微软雅黑" pitchFamily="34" charset="-122"/>
                        </a:rPr>
                        <a:t>/ </a:t>
                      </a:r>
                      <a:r>
                        <a:rPr lang="zh-CN" sz="1200" b="1" kern="100" dirty="0">
                          <a:solidFill>
                            <a:srgbClr val="003399"/>
                          </a:solidFill>
                          <a:latin typeface="微软雅黑" pitchFamily="34" charset="-122"/>
                          <a:ea typeface="微软雅黑" pitchFamily="34" charset="-122"/>
                        </a:rPr>
                        <a:t>月</a:t>
                      </a:r>
                    </a:p>
                    <a:p>
                      <a:pPr algn="ctr">
                        <a:lnSpc>
                          <a:spcPts val="1800"/>
                        </a:lnSpc>
                        <a:spcAft>
                          <a:spcPts val="0"/>
                        </a:spcAft>
                      </a:pPr>
                      <a:r>
                        <a:rPr lang="zh-CN" sz="1200" b="1" kern="100" dirty="0">
                          <a:solidFill>
                            <a:srgbClr val="003399"/>
                          </a:solidFill>
                          <a:latin typeface="微软雅黑" pitchFamily="34" charset="-122"/>
                          <a:ea typeface="微软雅黑" pitchFamily="34" charset="-122"/>
                        </a:rPr>
                        <a:t>至</a:t>
                      </a:r>
                    </a:p>
                    <a:p>
                      <a:pPr algn="ctr">
                        <a:lnSpc>
                          <a:spcPts val="1800"/>
                        </a:lnSpc>
                        <a:spcAft>
                          <a:spcPts val="0"/>
                        </a:spcAft>
                      </a:pPr>
                      <a:r>
                        <a:rPr lang="zh-CN" sz="1200" b="1" kern="100" dirty="0">
                          <a:solidFill>
                            <a:srgbClr val="003399"/>
                          </a:solidFill>
                          <a:latin typeface="微软雅黑" pitchFamily="34" charset="-122"/>
                          <a:ea typeface="微软雅黑" pitchFamily="34" charset="-122"/>
                        </a:rPr>
                        <a:t>日</a:t>
                      </a:r>
                      <a:r>
                        <a:rPr lang="en-US" sz="1200" b="1" kern="100" dirty="0">
                          <a:solidFill>
                            <a:srgbClr val="003399"/>
                          </a:solidFill>
                          <a:latin typeface="微软雅黑" pitchFamily="34" charset="-122"/>
                          <a:ea typeface="微软雅黑" pitchFamily="34" charset="-122"/>
                        </a:rPr>
                        <a:t>/ </a:t>
                      </a:r>
                      <a:r>
                        <a:rPr lang="zh-CN" sz="1200" b="1" kern="100" dirty="0">
                          <a:solidFill>
                            <a:srgbClr val="003399"/>
                          </a:solidFill>
                          <a:latin typeface="微软雅黑" pitchFamily="34" charset="-122"/>
                          <a:ea typeface="微软雅黑" pitchFamily="34" charset="-122"/>
                        </a:rPr>
                        <a:t>月</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ts val="1800"/>
                        </a:lnSpc>
                        <a:spcAft>
                          <a:spcPts val="0"/>
                        </a:spcAft>
                      </a:pPr>
                      <a:r>
                        <a:rPr lang="zh-CN" sz="1200" b="1" kern="100" dirty="0">
                          <a:solidFill>
                            <a:srgbClr val="003399"/>
                          </a:solidFill>
                          <a:latin typeface="微软雅黑" pitchFamily="34" charset="-122"/>
                          <a:ea typeface="微软雅黑" pitchFamily="34" charset="-122"/>
                        </a:rPr>
                        <a:t>周</a:t>
                      </a:r>
                    </a:p>
                    <a:p>
                      <a:pPr algn="ctr">
                        <a:lnSpc>
                          <a:spcPts val="1800"/>
                        </a:lnSpc>
                        <a:spcAft>
                          <a:spcPts val="0"/>
                        </a:spcAft>
                      </a:pPr>
                      <a:r>
                        <a:rPr lang="zh-CN" sz="1200" b="1" kern="100" dirty="0">
                          <a:solidFill>
                            <a:srgbClr val="003399"/>
                          </a:solidFill>
                          <a:latin typeface="微软雅黑" pitchFamily="34" charset="-122"/>
                          <a:ea typeface="微软雅黑" pitchFamily="34" charset="-122"/>
                        </a:rPr>
                        <a:t>次</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ts val="1800"/>
                        </a:lnSpc>
                        <a:spcAft>
                          <a:spcPts val="0"/>
                        </a:spcAft>
                      </a:pPr>
                      <a:r>
                        <a:rPr lang="zh-CN" sz="1200" b="1" kern="100" dirty="0">
                          <a:solidFill>
                            <a:srgbClr val="003399"/>
                          </a:solidFill>
                          <a:latin typeface="微软雅黑" pitchFamily="34" charset="-122"/>
                          <a:ea typeface="微软雅黑" pitchFamily="34" charset="-122"/>
                        </a:rPr>
                        <a:t>讲课内容及时数</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ts val="1800"/>
                        </a:lnSpc>
                        <a:spcAft>
                          <a:spcPts val="0"/>
                        </a:spcAft>
                      </a:pPr>
                      <a:r>
                        <a:rPr lang="zh-CN" sz="1200" b="1" kern="100" dirty="0">
                          <a:solidFill>
                            <a:srgbClr val="003399"/>
                          </a:solidFill>
                          <a:latin typeface="微软雅黑" pitchFamily="34" charset="-122"/>
                          <a:ea typeface="微软雅黑" pitchFamily="34" charset="-122"/>
                        </a:rPr>
                        <a:t>练习内容及时数</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0040">
                <a:tc vMerge="1">
                  <a:txBody>
                    <a:bodyPr/>
                    <a:lstStyle/>
                    <a:p>
                      <a:endParaRPr lang="zh-CN" altLang="en-US"/>
                    </a:p>
                  </a:txBody>
                  <a:tcPr/>
                </a:tc>
                <a:tc vMerge="1">
                  <a:txBody>
                    <a:bodyPr/>
                    <a:lstStyle/>
                    <a:p>
                      <a:endParaRPr lang="zh-CN" altLang="en-US"/>
                    </a:p>
                  </a:txBody>
                  <a:tcPr/>
                </a:tc>
                <a:tc>
                  <a:txBody>
                    <a:bodyPr/>
                    <a:lstStyle/>
                    <a:p>
                      <a:pPr algn="just">
                        <a:lnSpc>
                          <a:spcPts val="1800"/>
                        </a:lnSpc>
                        <a:spcAft>
                          <a:spcPts val="0"/>
                        </a:spcAft>
                        <a:tabLst>
                          <a:tab pos="2637155" algn="ctr"/>
                          <a:tab pos="5274310" algn="r"/>
                          <a:tab pos="266700" algn="l"/>
                        </a:tabLst>
                      </a:pPr>
                      <a:r>
                        <a:rPr lang="zh-CN" sz="1200" b="1" kern="100" dirty="0">
                          <a:solidFill>
                            <a:srgbClr val="003399"/>
                          </a:solidFill>
                          <a:latin typeface="微软雅黑" pitchFamily="34" charset="-122"/>
                          <a:ea typeface="微软雅黑" pitchFamily="34" charset="-122"/>
                        </a:rPr>
                        <a:t>（教材章节、名称）</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spcAft>
                          <a:spcPts val="0"/>
                        </a:spcAft>
                      </a:pPr>
                      <a:r>
                        <a:rPr lang="zh-CN" sz="1200" b="1" kern="100" dirty="0">
                          <a:solidFill>
                            <a:srgbClr val="003399"/>
                          </a:solidFill>
                          <a:latin typeface="微软雅黑" pitchFamily="34" charset="-122"/>
                          <a:ea typeface="微软雅黑" pitchFamily="34" charset="-122"/>
                        </a:rPr>
                        <a:t>学时</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spcAft>
                          <a:spcPts val="0"/>
                        </a:spcAft>
                      </a:pPr>
                      <a:r>
                        <a:rPr lang="zh-CN" sz="1200" b="1" kern="100" dirty="0">
                          <a:solidFill>
                            <a:srgbClr val="003399"/>
                          </a:solidFill>
                          <a:latin typeface="微软雅黑" pitchFamily="34" charset="-122"/>
                          <a:ea typeface="微软雅黑" pitchFamily="34" charset="-122"/>
                        </a:rPr>
                        <a:t>习题课、课堂讨论、测验等</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0040">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cs typeface="+mn-cs"/>
                        </a:rPr>
                        <a:t>4/10</a:t>
                      </a:r>
                      <a:r>
                        <a:rPr lang="zh-CN" altLang="en-US" sz="1200" b="1" kern="100" dirty="0">
                          <a:solidFill>
                            <a:srgbClr val="003399"/>
                          </a:solidFill>
                          <a:latin typeface="微软雅黑" pitchFamily="34" charset="-122"/>
                          <a:ea typeface="微软雅黑" pitchFamily="34" charset="-122"/>
                          <a:cs typeface="+mn-cs"/>
                        </a:rPr>
                        <a:t> </a:t>
                      </a:r>
                      <a:r>
                        <a:rPr lang="zh-CN" altLang="zh-CN" sz="1200" b="1" kern="100" dirty="0">
                          <a:solidFill>
                            <a:srgbClr val="003399"/>
                          </a:solidFill>
                          <a:latin typeface="微软雅黑" pitchFamily="34" charset="-122"/>
                          <a:ea typeface="微软雅黑" pitchFamily="34" charset="-122"/>
                          <a:cs typeface="+mn-cs"/>
                        </a:rPr>
                        <a:t>至</a:t>
                      </a:r>
                      <a:r>
                        <a:rPr lang="zh-CN" altLang="en-US" sz="1200" b="1" kern="100" dirty="0">
                          <a:solidFill>
                            <a:srgbClr val="003399"/>
                          </a:solidFill>
                          <a:latin typeface="微软雅黑" pitchFamily="34" charset="-122"/>
                          <a:ea typeface="微软雅黑" pitchFamily="34" charset="-122"/>
                          <a:cs typeface="+mn-cs"/>
                        </a:rPr>
                        <a:t> </a:t>
                      </a:r>
                      <a:r>
                        <a:rPr lang="en-US" altLang="zh-CN" sz="1200" b="1" kern="100" dirty="0">
                          <a:solidFill>
                            <a:srgbClr val="003399"/>
                          </a:solidFill>
                          <a:latin typeface="微软雅黑" pitchFamily="34" charset="-122"/>
                          <a:ea typeface="微软雅黑" pitchFamily="34" charset="-122"/>
                          <a:cs typeface="+mn-cs"/>
                        </a:rPr>
                        <a:t>10/10</a:t>
                      </a:r>
                      <a:endParaRPr lang="zh-CN" altLang="zh-CN" sz="1200" b="1" kern="100" dirty="0">
                        <a:solidFill>
                          <a:srgbClr val="003399"/>
                        </a:solidFill>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5</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计算思维概述、图灵机、冯诺依曼体系结构</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0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11/10</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至</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17/10</a:t>
                      </a:r>
                      <a:endPar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6</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200" b="1" kern="100" dirty="0">
                          <a:solidFill>
                            <a:srgbClr val="003399"/>
                          </a:solidFill>
                          <a:latin typeface="微软雅黑" pitchFamily="34" charset="-122"/>
                          <a:ea typeface="微软雅黑" pitchFamily="34" charset="-122"/>
                        </a:rPr>
                        <a:t>二进制、原码、反码、补码及布尔逻辑</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二进制补码图灵机设计</a:t>
                      </a:r>
                      <a:endParaRPr lang="en-US" alt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0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18/10</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至</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24/10</a:t>
                      </a:r>
                      <a:endPar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7</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文字、音频、图形图像、视频等信息表达</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48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25/10</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至</a:t>
                      </a: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 </a:t>
                      </a:r>
                      <a:r>
                        <a:rPr kumimoji="0" lang="en-US"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31/10</a:t>
                      </a:r>
                      <a:endParaRPr kumimoji="0" lang="zh-CN" altLang="zh-CN"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8</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计算机组成与系统思维、硬件及软件系统</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32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003399"/>
                          </a:solidFill>
                          <a:latin typeface="微软雅黑" pitchFamily="34" charset="-122"/>
                          <a:ea typeface="微软雅黑" pitchFamily="34" charset="-122"/>
                          <a:cs typeface="+mn-cs"/>
                        </a:rPr>
                        <a:t>1/11</a:t>
                      </a:r>
                      <a:r>
                        <a:rPr lang="zh-CN" altLang="en-US" sz="1200" b="1" kern="100" dirty="0">
                          <a:solidFill>
                            <a:srgbClr val="003399"/>
                          </a:solidFill>
                          <a:latin typeface="微软雅黑" pitchFamily="34" charset="-122"/>
                          <a:ea typeface="微软雅黑" pitchFamily="34" charset="-122"/>
                          <a:cs typeface="+mn-cs"/>
                        </a:rPr>
                        <a:t> </a:t>
                      </a:r>
                      <a:r>
                        <a:rPr lang="zh-CN" altLang="zh-CN" sz="1200" b="1" kern="100" dirty="0">
                          <a:solidFill>
                            <a:srgbClr val="003399"/>
                          </a:solidFill>
                          <a:latin typeface="微软雅黑" pitchFamily="34" charset="-122"/>
                          <a:ea typeface="微软雅黑" pitchFamily="34" charset="-122"/>
                          <a:cs typeface="+mn-cs"/>
                        </a:rPr>
                        <a:t>至</a:t>
                      </a:r>
                      <a:r>
                        <a:rPr lang="zh-CN" altLang="en-US" sz="1200" b="1" kern="100" dirty="0">
                          <a:solidFill>
                            <a:srgbClr val="003399"/>
                          </a:solidFill>
                          <a:latin typeface="微软雅黑" pitchFamily="34" charset="-122"/>
                          <a:ea typeface="微软雅黑" pitchFamily="34" charset="-122"/>
                          <a:cs typeface="+mn-cs"/>
                        </a:rPr>
                        <a:t> </a:t>
                      </a:r>
                      <a:r>
                        <a:rPr lang="en-US" altLang="zh-CN" sz="1200" b="1" kern="100" dirty="0">
                          <a:solidFill>
                            <a:srgbClr val="003399"/>
                          </a:solidFill>
                          <a:latin typeface="微软雅黑" pitchFamily="34" charset="-122"/>
                          <a:ea typeface="微软雅黑" pitchFamily="34" charset="-122"/>
                          <a:cs typeface="+mn-cs"/>
                        </a:rPr>
                        <a:t>7/11</a:t>
                      </a:r>
                      <a:endParaRPr lang="zh-CN" altLang="zh-CN" sz="1200" b="1" kern="100" dirty="0">
                        <a:solidFill>
                          <a:srgbClr val="003399"/>
                        </a:solidFill>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9</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存储体系、内存、外存、数据库</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003399"/>
                          </a:solidFill>
                          <a:latin typeface="微软雅黑" pitchFamily="34" charset="-122"/>
                          <a:ea typeface="微软雅黑" pitchFamily="34" charset="-122"/>
                          <a:cs typeface="+mn-cs"/>
                        </a:rPr>
                        <a:t>8/11</a:t>
                      </a:r>
                      <a:r>
                        <a:rPr lang="zh-CN" altLang="en-US" sz="1200" b="1" kern="100" dirty="0">
                          <a:solidFill>
                            <a:srgbClr val="003399"/>
                          </a:solidFill>
                          <a:latin typeface="微软雅黑" pitchFamily="34" charset="-122"/>
                          <a:ea typeface="微软雅黑" pitchFamily="34" charset="-122"/>
                          <a:cs typeface="+mn-cs"/>
                        </a:rPr>
                        <a:t> </a:t>
                      </a:r>
                      <a:r>
                        <a:rPr lang="zh-CN" altLang="zh-CN" sz="1200" b="1" kern="100" dirty="0">
                          <a:solidFill>
                            <a:srgbClr val="003399"/>
                          </a:solidFill>
                          <a:latin typeface="微软雅黑" pitchFamily="34" charset="-122"/>
                          <a:ea typeface="微软雅黑" pitchFamily="34" charset="-122"/>
                          <a:cs typeface="+mn-cs"/>
                        </a:rPr>
                        <a:t>至</a:t>
                      </a:r>
                      <a:r>
                        <a:rPr lang="zh-CN" altLang="en-US" sz="1200" b="1" kern="100" dirty="0">
                          <a:solidFill>
                            <a:srgbClr val="003399"/>
                          </a:solidFill>
                          <a:latin typeface="微软雅黑" pitchFamily="34" charset="-122"/>
                          <a:ea typeface="微软雅黑" pitchFamily="34" charset="-122"/>
                          <a:cs typeface="+mn-cs"/>
                        </a:rPr>
                        <a:t> </a:t>
                      </a:r>
                      <a:r>
                        <a:rPr lang="en-US" altLang="zh-CN" sz="1200" b="1" kern="100" dirty="0">
                          <a:solidFill>
                            <a:srgbClr val="003399"/>
                          </a:solidFill>
                          <a:latin typeface="微软雅黑" pitchFamily="34" charset="-122"/>
                          <a:ea typeface="微软雅黑" pitchFamily="34" charset="-122"/>
                          <a:cs typeface="+mn-cs"/>
                        </a:rPr>
                        <a:t>14/11</a:t>
                      </a:r>
                      <a:endParaRPr lang="zh-CN" altLang="zh-CN" sz="1200" b="1" kern="100" dirty="0">
                        <a:solidFill>
                          <a:srgbClr val="003399"/>
                        </a:solidFill>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10</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计算机网络、</a:t>
                      </a:r>
                      <a:r>
                        <a:rPr lang="en-US" altLang="zh-CN" sz="1200" b="1" kern="100" dirty="0">
                          <a:solidFill>
                            <a:srgbClr val="003399"/>
                          </a:solidFill>
                          <a:latin typeface="微软雅黑" pitchFamily="34" charset="-122"/>
                          <a:ea typeface="微软雅黑" pitchFamily="34" charset="-122"/>
                        </a:rPr>
                        <a:t>TCP/IP</a:t>
                      </a:r>
                      <a:r>
                        <a:rPr lang="zh-CN" altLang="en-US" sz="1200" b="1" kern="100" dirty="0">
                          <a:solidFill>
                            <a:srgbClr val="003399"/>
                          </a:solidFill>
                          <a:latin typeface="微软雅黑" pitchFamily="34" charset="-122"/>
                          <a:ea typeface="微软雅黑" pitchFamily="34" charset="-122"/>
                        </a:rPr>
                        <a:t>协议、物联网、云计算</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rgbClr val="003399"/>
                          </a:solidFill>
                          <a:latin typeface="微软雅黑" pitchFamily="34" charset="-122"/>
                          <a:ea typeface="微软雅黑" pitchFamily="34" charset="-122"/>
                        </a:rPr>
                        <a:t>子网划分</a:t>
                      </a:r>
                      <a:endParaRPr lang="en-US"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06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kern="100" dirty="0">
                          <a:solidFill>
                            <a:srgbClr val="003399"/>
                          </a:solidFill>
                          <a:latin typeface="微软雅黑" pitchFamily="34" charset="-122"/>
                          <a:ea typeface="微软雅黑" pitchFamily="34" charset="-122"/>
                          <a:cs typeface="+mn-cs"/>
                        </a:rPr>
                        <a:t>15/11</a:t>
                      </a:r>
                      <a:r>
                        <a:rPr lang="zh-CN" altLang="en-US" sz="1200" b="1" kern="100" dirty="0">
                          <a:solidFill>
                            <a:srgbClr val="003399"/>
                          </a:solidFill>
                          <a:latin typeface="微软雅黑" pitchFamily="34" charset="-122"/>
                          <a:ea typeface="微软雅黑" pitchFamily="34" charset="-122"/>
                          <a:cs typeface="+mn-cs"/>
                        </a:rPr>
                        <a:t> </a:t>
                      </a:r>
                      <a:r>
                        <a:rPr lang="zh-CN" altLang="zh-CN" sz="1200" b="1" kern="100" dirty="0">
                          <a:solidFill>
                            <a:srgbClr val="003399"/>
                          </a:solidFill>
                          <a:latin typeface="微软雅黑" pitchFamily="34" charset="-122"/>
                          <a:ea typeface="微软雅黑" pitchFamily="34" charset="-122"/>
                          <a:cs typeface="+mn-cs"/>
                        </a:rPr>
                        <a:t>至</a:t>
                      </a:r>
                      <a:r>
                        <a:rPr lang="zh-CN" altLang="en-US" sz="1200" b="1" kern="100" dirty="0">
                          <a:solidFill>
                            <a:srgbClr val="003399"/>
                          </a:solidFill>
                          <a:latin typeface="微软雅黑" pitchFamily="34" charset="-122"/>
                          <a:ea typeface="微软雅黑" pitchFamily="34" charset="-122"/>
                          <a:cs typeface="+mn-cs"/>
                        </a:rPr>
                        <a:t> </a:t>
                      </a:r>
                      <a:r>
                        <a:rPr lang="en-US" altLang="zh-CN" sz="1200" b="1" kern="100" dirty="0">
                          <a:solidFill>
                            <a:srgbClr val="003399"/>
                          </a:solidFill>
                          <a:latin typeface="微软雅黑" pitchFamily="34" charset="-122"/>
                          <a:ea typeface="微软雅黑" pitchFamily="34" charset="-122"/>
                          <a:cs typeface="+mn-cs"/>
                        </a:rPr>
                        <a:t>21/11</a:t>
                      </a:r>
                      <a:endParaRPr lang="zh-CN" altLang="zh-CN" sz="1200" b="1" kern="100" dirty="0">
                        <a:solidFill>
                          <a:srgbClr val="003399"/>
                        </a:solidFill>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11</a:t>
                      </a:r>
                      <a:endParaRPr 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00" cap="none" spc="0" normalizeH="0" baseline="0" noProof="0" dirty="0">
                          <a:ln>
                            <a:noFill/>
                          </a:ln>
                          <a:solidFill>
                            <a:srgbClr val="003399"/>
                          </a:solidFill>
                          <a:effectLst/>
                          <a:uLnTx/>
                          <a:uFillTx/>
                          <a:latin typeface="微软雅黑" pitchFamily="34" charset="-122"/>
                          <a:ea typeface="微软雅黑" pitchFamily="34" charset="-122"/>
                          <a:cs typeface="+mn-cs"/>
                        </a:rPr>
                        <a:t>问题求解过程与算法理解</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200" b="1" kern="100" dirty="0">
                          <a:solidFill>
                            <a:srgbClr val="003399"/>
                          </a:solidFill>
                          <a:latin typeface="微软雅黑" pitchFamily="34" charset="-122"/>
                          <a:ea typeface="微软雅黑" pitchFamily="34" charset="-122"/>
                        </a:rPr>
                        <a:t>2</a:t>
                      </a:r>
                      <a:endParaRPr lang="zh-CN" alt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标题 1"/>
          <p:cNvSpPr>
            <a:spLocks noGrp="1"/>
          </p:cNvSpPr>
          <p:nvPr>
            <p:ph type="title"/>
          </p:nvPr>
        </p:nvSpPr>
        <p:spPr bwMode="auto">
          <a:xfrm>
            <a:off x="457200" y="259545"/>
            <a:ext cx="8363272" cy="544115"/>
          </a:xfrm>
          <a:noFill/>
          <a:ln>
            <a:miter lim="800000"/>
            <a:headEnd/>
            <a:tailEnd/>
          </a:ln>
        </p:spPr>
        <p:txBody>
          <a:bodyPr vert="horz" wrap="square" lIns="91440" tIns="45720" rIns="91440" bIns="45720" numCol="1" anchor="t" anchorCtr="0" compatLnSpc="1">
            <a:prstTxWarp prst="textNoShape">
              <a:avLst/>
            </a:prstTxWarp>
            <a:noAutofit/>
          </a:bodyPr>
          <a:lstStyle/>
          <a:p>
            <a:r>
              <a:rPr lang="zh-CN" altLang="en-US" sz="3600" b="1" dirty="0"/>
              <a:t>课程计划</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graphicFrame>
        <p:nvGraphicFramePr>
          <p:cNvPr id="8" name="表格 7">
            <a:extLst>
              <a:ext uri="{FF2B5EF4-FFF2-40B4-BE49-F238E27FC236}">
                <a16:creationId xmlns:a16="http://schemas.microsoft.com/office/drawing/2014/main" id="{73BBD7DE-F33F-4ABA-AEC5-B3881A0C4B70}"/>
              </a:ext>
            </a:extLst>
          </p:cNvPr>
          <p:cNvGraphicFramePr>
            <a:graphicFrameLocks noGrp="1"/>
          </p:cNvGraphicFramePr>
          <p:nvPr>
            <p:extLst>
              <p:ext uri="{D42A27DB-BD31-4B8C-83A1-F6EECF244321}">
                <p14:modId xmlns:p14="http://schemas.microsoft.com/office/powerpoint/2010/main" val="631080236"/>
              </p:ext>
            </p:extLst>
          </p:nvPr>
        </p:nvGraphicFramePr>
        <p:xfrm>
          <a:off x="248481" y="4296695"/>
          <a:ext cx="8643999" cy="340040"/>
        </p:xfrm>
        <a:graphic>
          <a:graphicData uri="http://schemas.openxmlformats.org/drawingml/2006/table">
            <a:tbl>
              <a:tblPr/>
              <a:tblGrid>
                <a:gridCol w="2390952">
                  <a:extLst>
                    <a:ext uri="{9D8B030D-6E8A-4147-A177-3AD203B41FA5}">
                      <a16:colId xmlns:a16="http://schemas.microsoft.com/office/drawing/2014/main" val="3822293890"/>
                    </a:ext>
                  </a:extLst>
                </a:gridCol>
                <a:gridCol w="408879">
                  <a:extLst>
                    <a:ext uri="{9D8B030D-6E8A-4147-A177-3AD203B41FA5}">
                      <a16:colId xmlns:a16="http://schemas.microsoft.com/office/drawing/2014/main" val="2426981073"/>
                    </a:ext>
                  </a:extLst>
                </a:gridCol>
                <a:gridCol w="3058085">
                  <a:extLst>
                    <a:ext uri="{9D8B030D-6E8A-4147-A177-3AD203B41FA5}">
                      <a16:colId xmlns:a16="http://schemas.microsoft.com/office/drawing/2014/main" val="455161109"/>
                    </a:ext>
                  </a:extLst>
                </a:gridCol>
                <a:gridCol w="785818">
                  <a:extLst>
                    <a:ext uri="{9D8B030D-6E8A-4147-A177-3AD203B41FA5}">
                      <a16:colId xmlns:a16="http://schemas.microsoft.com/office/drawing/2014/main" val="2263520521"/>
                    </a:ext>
                  </a:extLst>
                </a:gridCol>
                <a:gridCol w="2000265">
                  <a:extLst>
                    <a:ext uri="{9D8B030D-6E8A-4147-A177-3AD203B41FA5}">
                      <a16:colId xmlns:a16="http://schemas.microsoft.com/office/drawing/2014/main" val="3466670087"/>
                    </a:ext>
                  </a:extLst>
                </a:gridCol>
              </a:tblGrid>
              <a:tr h="34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300" b="1" kern="100" dirty="0">
                          <a:solidFill>
                            <a:srgbClr val="003399"/>
                          </a:solidFill>
                          <a:latin typeface="微软雅黑" pitchFamily="34" charset="-122"/>
                          <a:ea typeface="微软雅黑" pitchFamily="34" charset="-122"/>
                          <a:cs typeface="+mn-cs"/>
                        </a:rPr>
                        <a:t>22/11</a:t>
                      </a:r>
                      <a:r>
                        <a:rPr lang="zh-CN" altLang="en-US" sz="1300" b="1" kern="100" dirty="0">
                          <a:solidFill>
                            <a:srgbClr val="003399"/>
                          </a:solidFill>
                          <a:latin typeface="微软雅黑" pitchFamily="34" charset="-122"/>
                          <a:ea typeface="微软雅黑" pitchFamily="34" charset="-122"/>
                          <a:cs typeface="+mn-cs"/>
                        </a:rPr>
                        <a:t> </a:t>
                      </a:r>
                      <a:r>
                        <a:rPr lang="zh-CN" altLang="zh-CN" sz="1300" b="1" kern="100" dirty="0">
                          <a:solidFill>
                            <a:srgbClr val="003399"/>
                          </a:solidFill>
                          <a:latin typeface="微软雅黑" pitchFamily="34" charset="-122"/>
                          <a:ea typeface="微软雅黑" pitchFamily="34" charset="-122"/>
                          <a:cs typeface="+mn-cs"/>
                        </a:rPr>
                        <a:t>至</a:t>
                      </a:r>
                      <a:r>
                        <a:rPr lang="zh-CN" altLang="en-US" sz="1300" b="1" kern="100" dirty="0">
                          <a:solidFill>
                            <a:srgbClr val="003399"/>
                          </a:solidFill>
                          <a:latin typeface="微软雅黑" pitchFamily="34" charset="-122"/>
                          <a:ea typeface="微软雅黑" pitchFamily="34" charset="-122"/>
                          <a:cs typeface="+mn-cs"/>
                        </a:rPr>
                        <a:t> </a:t>
                      </a:r>
                      <a:r>
                        <a:rPr lang="en-US" altLang="zh-CN" sz="1300" b="1" kern="100" dirty="0">
                          <a:solidFill>
                            <a:srgbClr val="003399"/>
                          </a:solidFill>
                          <a:latin typeface="微软雅黑" pitchFamily="34" charset="-122"/>
                          <a:ea typeface="微软雅黑" pitchFamily="34" charset="-122"/>
                          <a:cs typeface="+mn-cs"/>
                        </a:rPr>
                        <a:t>28/11</a:t>
                      </a:r>
                      <a:endParaRPr lang="zh-CN" altLang="zh-CN" sz="1300" b="1" kern="100" dirty="0">
                        <a:solidFill>
                          <a:srgbClr val="003399"/>
                        </a:solidFill>
                        <a:latin typeface="微软雅黑" pitchFamily="34" charset="-122"/>
                        <a:ea typeface="微软雅黑" pitchFamily="34" charset="-122"/>
                        <a:cs typeface="+mn-cs"/>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300" b="1" kern="100" dirty="0">
                          <a:solidFill>
                            <a:srgbClr val="003399"/>
                          </a:solidFill>
                          <a:latin typeface="微软雅黑" pitchFamily="34" charset="-122"/>
                          <a:ea typeface="微软雅黑" pitchFamily="34" charset="-122"/>
                        </a:rPr>
                        <a:t>12</a:t>
                      </a:r>
                      <a:endParaRPr lang="zh-CN" sz="13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300" b="1" kern="100" dirty="0">
                          <a:solidFill>
                            <a:srgbClr val="003399"/>
                          </a:solidFill>
                          <a:latin typeface="微软雅黑" pitchFamily="34" charset="-122"/>
                          <a:ea typeface="微软雅黑" pitchFamily="34" charset="-122"/>
                        </a:rPr>
                        <a:t>算法策略与经典案例的算法实现</a:t>
                      </a:r>
                      <a:endParaRPr lang="zh-CN" sz="13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1300" b="1" kern="100" dirty="0">
                          <a:solidFill>
                            <a:srgbClr val="003399"/>
                          </a:solidFill>
                          <a:latin typeface="微软雅黑" pitchFamily="34" charset="-122"/>
                          <a:ea typeface="微软雅黑" pitchFamily="34" charset="-122"/>
                        </a:rPr>
                        <a:t>2</a:t>
                      </a:r>
                      <a:endParaRPr lang="zh-CN" altLang="zh-CN" sz="13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300" b="1" kern="100" dirty="0">
                          <a:solidFill>
                            <a:srgbClr val="003399"/>
                          </a:solidFill>
                          <a:latin typeface="微软雅黑" pitchFamily="34" charset="-122"/>
                          <a:ea typeface="微软雅黑" pitchFamily="34" charset="-122"/>
                        </a:rPr>
                        <a:t>算法实践</a:t>
                      </a:r>
                      <a:endParaRPr lang="en-US" altLang="zh-CN" sz="1300" b="1" kern="100" dirty="0">
                        <a:solidFill>
                          <a:srgbClr val="003399"/>
                        </a:solidFill>
                        <a:latin typeface="微软雅黑" pitchFamily="34" charset="-122"/>
                        <a:ea typeface="微软雅黑" pitchFamily="34" charset="-122"/>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053928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a:xfrm>
            <a:off x="1403648"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定义</a:t>
            </a:r>
          </a:p>
        </p:txBody>
      </p:sp>
      <p:sp>
        <p:nvSpPr>
          <p:cNvPr id="1552387" name="Rectangle 3"/>
          <p:cNvSpPr>
            <a:spLocks noGrp="1" noChangeArrowheads="1"/>
          </p:cNvSpPr>
          <p:nvPr>
            <p:ph type="body" idx="1"/>
          </p:nvPr>
        </p:nvSpPr>
        <p:spPr>
          <a:xfrm>
            <a:off x="179512" y="1131590"/>
            <a:ext cx="6480720" cy="3401615"/>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a:bodyPr>
          <a:lstStyle/>
          <a:p>
            <a:pPr marL="439738" indent="-495300">
              <a:lnSpc>
                <a:spcPct val="150000"/>
              </a:lnSpc>
            </a:pPr>
            <a:r>
              <a:rPr lang="zh-CN" altLang="en-US" sz="2800" dirty="0"/>
              <a:t>计算思维（</a:t>
            </a:r>
            <a:r>
              <a:rPr lang="en-US" altLang="zh-CN" sz="2800" dirty="0"/>
              <a:t>Computational Thinking</a:t>
            </a:r>
            <a:r>
              <a:rPr lang="zh-CN" altLang="en-US" sz="2800" dirty="0"/>
              <a:t>）是运用计算机科学的基础概念进行问题求解、系统设计以及人类行为理解等涵盖计算机科学之广度的一系列思维活动。</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364" b="99545" l="455" r="100000">
                        <a14:foregroundMark x1="10455" y1="22273" x2="31818" y2="23182"/>
                        <a14:foregroundMark x1="44091" y1="90909" x2="34545" y2="97273"/>
                        <a14:foregroundMark x1="80909" y1="87727" x2="90455" y2="99545"/>
                      </a14:backgroundRemoval>
                    </a14:imgEffect>
                  </a14:imgLayer>
                </a14:imgProps>
              </a:ext>
              <a:ext uri="{28A0092B-C50C-407E-A947-70E740481C1C}">
                <a14:useLocalDpi xmlns:a14="http://schemas.microsoft.com/office/drawing/2010/main" val="0"/>
              </a:ext>
            </a:extLst>
          </a:blip>
          <a:srcRect b="4143"/>
          <a:stretch/>
        </p:blipFill>
        <p:spPr>
          <a:xfrm>
            <a:off x="6228184" y="1131590"/>
            <a:ext cx="3024336" cy="3024336"/>
          </a:xfrm>
          <a:prstGeom prst="rect">
            <a:avLst/>
          </a:prstGeom>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6819046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a:xfrm>
            <a:off x="1475656"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定义</a:t>
            </a:r>
          </a:p>
        </p:txBody>
      </p:sp>
      <p:sp>
        <p:nvSpPr>
          <p:cNvPr id="1552387" name="Rectangle 3"/>
          <p:cNvSpPr>
            <a:spLocks noGrp="1" noChangeArrowheads="1"/>
          </p:cNvSpPr>
          <p:nvPr>
            <p:ph type="body" idx="1"/>
          </p:nvPr>
        </p:nvSpPr>
        <p:spPr>
          <a:xfrm>
            <a:off x="611560" y="1006079"/>
            <a:ext cx="8136904" cy="4013943"/>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Autofit/>
          </a:bodyPr>
          <a:lstStyle/>
          <a:p>
            <a:pPr marL="439738" indent="-495300">
              <a:lnSpc>
                <a:spcPct val="150000"/>
              </a:lnSpc>
            </a:pPr>
            <a:r>
              <a:rPr lang="zh-CN" altLang="en-US" sz="2400" b="1" dirty="0"/>
              <a:t>计算思维建立在计算过程的能力和限制之上，它是选择合适的方式去陈述一个问题，对一个问题的相关方面建模并用最有效的办法实现问题的求解，整个过程由人和机器协同配合执行。</a:t>
            </a:r>
            <a:endParaRPr lang="en-US" altLang="zh-CN" sz="2400" b="1" dirty="0"/>
          </a:p>
          <a:p>
            <a:pPr marL="439738" indent="-495300">
              <a:lnSpc>
                <a:spcPct val="150000"/>
              </a:lnSpc>
            </a:pPr>
            <a:r>
              <a:rPr lang="zh-CN" altLang="en-US" sz="2400" b="1" dirty="0"/>
              <a:t>计算方法和模型使我们敢于去处理那些原本无法由任何个人独自完成的问题求解和系统设计。</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52610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6" name="Rectangle 2"/>
          <p:cNvSpPr>
            <a:spLocks noGrp="1" noChangeArrowheads="1"/>
          </p:cNvSpPr>
          <p:nvPr>
            <p:ph type="title"/>
          </p:nvPr>
        </p:nvSpPr>
        <p:spPr>
          <a:xfrm>
            <a:off x="1475656"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700" b="0" dirty="0">
                <a:effectLst>
                  <a:outerShdw blurRad="38100" dist="38100" dir="2700000" algn="tl">
                    <a:srgbClr val="C0C0C0"/>
                  </a:outerShdw>
                </a:effectLst>
                <a:latin typeface="华文琥珀" pitchFamily="2" charset="-122"/>
              </a:rPr>
              <a:t>表现</a:t>
            </a:r>
            <a:endParaRPr lang="zh-CN" altLang="en-US" sz="2800" b="0" dirty="0">
              <a:effectLst>
                <a:outerShdw blurRad="38100" dist="38100" dir="2700000" algn="tl">
                  <a:srgbClr val="C0C0C0"/>
                </a:outerShdw>
              </a:effectLst>
              <a:latin typeface="华文琥珀" pitchFamily="2" charset="-122"/>
            </a:endParaRPr>
          </a:p>
        </p:txBody>
      </p:sp>
      <p:sp>
        <p:nvSpPr>
          <p:cNvPr id="1552387" name="Rectangle 3"/>
          <p:cNvSpPr>
            <a:spLocks noGrp="1" noChangeArrowheads="1"/>
          </p:cNvSpPr>
          <p:nvPr>
            <p:ph type="body" idx="1"/>
          </p:nvPr>
        </p:nvSpPr>
        <p:spPr>
          <a:xfrm>
            <a:off x="611560" y="1203598"/>
            <a:ext cx="8136904" cy="3816424"/>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Autofit/>
          </a:bodyPr>
          <a:lstStyle/>
          <a:p>
            <a:pPr marL="439738" indent="-495300">
              <a:lnSpc>
                <a:spcPct val="150000"/>
              </a:lnSpc>
            </a:pPr>
            <a:r>
              <a:rPr lang="zh-CN" altLang="en-US" sz="2400" b="1" dirty="0">
                <a:solidFill>
                  <a:srgbClr val="FF3300"/>
                </a:solidFill>
              </a:rPr>
              <a:t>逻辑思维</a:t>
            </a:r>
            <a:r>
              <a:rPr lang="zh-CN" altLang="en-US" sz="2400" dirty="0"/>
              <a:t>：</a:t>
            </a:r>
            <a:r>
              <a:rPr lang="zh-CN" altLang="en-US" sz="2400" kern="0" dirty="0">
                <a:solidFill>
                  <a:srgbClr val="000000"/>
                </a:solidFill>
                <a:latin typeface="黑体" pitchFamily="49" charset="-122"/>
                <a:ea typeface="黑体" pitchFamily="49" charset="-122"/>
              </a:rPr>
              <a:t>逻辑精准地描述计算过程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算法思维</a:t>
            </a:r>
            <a:r>
              <a:rPr lang="zh-CN" altLang="en-US" sz="2400" dirty="0"/>
              <a:t>：</a:t>
            </a:r>
            <a:r>
              <a:rPr lang="zh-CN" altLang="en-US" sz="2400" kern="0" dirty="0">
                <a:solidFill>
                  <a:srgbClr val="000000"/>
                </a:solidFill>
                <a:latin typeface="黑体" pitchFamily="49" charset="-122"/>
                <a:ea typeface="黑体" pitchFamily="49" charset="-122"/>
              </a:rPr>
              <a:t>算法有效地构造计算过程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网络思维</a:t>
            </a:r>
            <a:r>
              <a:rPr lang="zh-CN" altLang="en-US" sz="2400" dirty="0"/>
              <a:t>：</a:t>
            </a:r>
            <a:r>
              <a:rPr lang="zh-CN" altLang="en-US" sz="2400" kern="0" dirty="0">
                <a:solidFill>
                  <a:srgbClr val="000000"/>
                </a:solidFill>
                <a:latin typeface="黑体" pitchFamily="49" charset="-122"/>
                <a:ea typeface="黑体" pitchFamily="49" charset="-122"/>
              </a:rPr>
              <a:t>网络组合多个计算过程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系统思维</a:t>
            </a:r>
            <a:r>
              <a:rPr lang="zh-CN" altLang="en-US" sz="2400" dirty="0"/>
              <a:t>：</a:t>
            </a:r>
            <a:r>
              <a:rPr lang="zh-CN" altLang="en-US" sz="2400" kern="0" dirty="0">
                <a:solidFill>
                  <a:srgbClr val="000000"/>
                </a:solidFill>
                <a:latin typeface="黑体" pitchFamily="49" charset="-122"/>
                <a:ea typeface="黑体" pitchFamily="49" charset="-122"/>
              </a:rPr>
              <a:t>计算过程在计算系统中运行</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工程思维</a:t>
            </a:r>
            <a:r>
              <a:rPr lang="zh-CN" altLang="en-US" sz="2400" dirty="0"/>
              <a:t>：</a:t>
            </a:r>
            <a:r>
              <a:rPr lang="zh-CN" altLang="en-US" sz="2400" kern="0" dirty="0">
                <a:solidFill>
                  <a:srgbClr val="000000"/>
                </a:solidFill>
                <a:latin typeface="黑体" pitchFamily="49" charset="-122"/>
                <a:ea typeface="黑体" pitchFamily="49" charset="-122"/>
              </a:rPr>
              <a:t>按生命周期运行与维护</a:t>
            </a:r>
          </a:p>
        </p:txBody>
      </p:sp>
      <p:grpSp>
        <p:nvGrpSpPr>
          <p:cNvPr id="11" name="组合 10"/>
          <p:cNvGrpSpPr/>
          <p:nvPr/>
        </p:nvGrpSpPr>
        <p:grpSpPr>
          <a:xfrm>
            <a:off x="7164288" y="1203598"/>
            <a:ext cx="1872208" cy="3084150"/>
            <a:chOff x="7164288" y="1203598"/>
            <a:chExt cx="1872208" cy="3084150"/>
          </a:xfrm>
        </p:grpSpPr>
        <p:grpSp>
          <p:nvGrpSpPr>
            <p:cNvPr id="8" name="组合 7"/>
            <p:cNvGrpSpPr/>
            <p:nvPr/>
          </p:nvGrpSpPr>
          <p:grpSpPr>
            <a:xfrm>
              <a:off x="7524328" y="1203598"/>
              <a:ext cx="1152128" cy="3084150"/>
              <a:chOff x="7524328" y="1203598"/>
              <a:chExt cx="1152128" cy="3084150"/>
            </a:xfrm>
          </p:grpSpPr>
          <p:sp>
            <p:nvSpPr>
              <p:cNvPr id="5" name="文本框 4">
                <a:extLst>
                  <a:ext uri="{FF2B5EF4-FFF2-40B4-BE49-F238E27FC236}">
                    <a16:creationId xmlns:a16="http://schemas.microsoft.com/office/drawing/2014/main" id="{8400396B-7A4C-46E4-AE00-EDEC4F98005C}"/>
                  </a:ext>
                </a:extLst>
              </p:cNvPr>
              <p:cNvSpPr txBox="1"/>
              <p:nvPr/>
            </p:nvSpPr>
            <p:spPr>
              <a:xfrm>
                <a:off x="7524328" y="1203598"/>
                <a:ext cx="1152128" cy="707886"/>
              </a:xfrm>
              <a:prstGeom prst="rect">
                <a:avLst/>
              </a:prstGeom>
              <a:solidFill>
                <a:srgbClr val="99FF33"/>
              </a:solidFill>
            </p:spPr>
            <p:txBody>
              <a:bodyPr wrap="square" rtlCol="0">
                <a:spAutoFit/>
              </a:bodyPr>
              <a:lstStyle/>
              <a:p>
                <a:pPr algn="ctr"/>
                <a:r>
                  <a:rPr lang="zh-CN" altLang="en-US" sz="2000" b="1" dirty="0">
                    <a:solidFill>
                      <a:srgbClr val="FF0000"/>
                    </a:solidFill>
                  </a:rPr>
                  <a:t>物理</a:t>
                </a:r>
                <a:endParaRPr lang="en-US" altLang="zh-CN" sz="2000" b="1" dirty="0">
                  <a:solidFill>
                    <a:srgbClr val="FF0000"/>
                  </a:solidFill>
                </a:endParaRPr>
              </a:p>
              <a:p>
                <a:pPr algn="ctr"/>
                <a:r>
                  <a:rPr lang="zh-CN" altLang="en-US" sz="2000" b="1" dirty="0">
                    <a:solidFill>
                      <a:srgbClr val="FF0000"/>
                    </a:solidFill>
                  </a:rPr>
                  <a:t>世界</a:t>
                </a:r>
                <a:endParaRPr lang="en-US" altLang="zh-CN" sz="2000" b="1" dirty="0">
                  <a:solidFill>
                    <a:srgbClr val="FF0000"/>
                  </a:solidFill>
                </a:endParaRPr>
              </a:p>
            </p:txBody>
          </p:sp>
          <p:sp>
            <p:nvSpPr>
              <p:cNvPr id="6" name="文本框 5">
                <a:extLst>
                  <a:ext uri="{FF2B5EF4-FFF2-40B4-BE49-F238E27FC236}">
                    <a16:creationId xmlns:a16="http://schemas.microsoft.com/office/drawing/2014/main" id="{65DCAC0F-9E51-44E3-B998-6F18C6014B9D}"/>
                  </a:ext>
                </a:extLst>
              </p:cNvPr>
              <p:cNvSpPr txBox="1"/>
              <p:nvPr/>
            </p:nvSpPr>
            <p:spPr>
              <a:xfrm>
                <a:off x="7524328" y="3579862"/>
                <a:ext cx="1152128" cy="707886"/>
              </a:xfrm>
              <a:prstGeom prst="rect">
                <a:avLst/>
              </a:prstGeom>
              <a:solidFill>
                <a:srgbClr val="99FF33"/>
              </a:solidFill>
            </p:spPr>
            <p:txBody>
              <a:bodyPr wrap="square" rtlCol="0">
                <a:spAutoFit/>
              </a:bodyPr>
              <a:lstStyle/>
              <a:p>
                <a:pPr algn="ctr"/>
                <a:r>
                  <a:rPr lang="zh-CN" altLang="en-US" sz="2000" b="1" dirty="0">
                    <a:solidFill>
                      <a:srgbClr val="FF0000"/>
                    </a:solidFill>
                  </a:rPr>
                  <a:t>物理</a:t>
                </a:r>
                <a:endParaRPr lang="en-US" altLang="zh-CN" sz="2000" b="1" dirty="0">
                  <a:solidFill>
                    <a:srgbClr val="FF0000"/>
                  </a:solidFill>
                </a:endParaRPr>
              </a:p>
              <a:p>
                <a:pPr algn="ctr"/>
                <a:r>
                  <a:rPr lang="zh-CN" altLang="en-US" sz="2000" b="1" dirty="0">
                    <a:solidFill>
                      <a:srgbClr val="FF0000"/>
                    </a:solidFill>
                  </a:rPr>
                  <a:t>世界</a:t>
                </a:r>
                <a:endParaRPr lang="en-US" altLang="zh-CN" sz="2000" b="1" dirty="0">
                  <a:solidFill>
                    <a:srgbClr val="FF0000"/>
                  </a:solidFill>
                </a:endParaRPr>
              </a:p>
            </p:txBody>
          </p:sp>
          <p:sp>
            <p:nvSpPr>
              <p:cNvPr id="7" name="文本框 6">
                <a:extLst>
                  <a:ext uri="{FF2B5EF4-FFF2-40B4-BE49-F238E27FC236}">
                    <a16:creationId xmlns:a16="http://schemas.microsoft.com/office/drawing/2014/main" id="{22961FF7-49E2-4D72-83DA-DA16713F3C62}"/>
                  </a:ext>
                </a:extLst>
              </p:cNvPr>
              <p:cNvSpPr txBox="1"/>
              <p:nvPr/>
            </p:nvSpPr>
            <p:spPr>
              <a:xfrm>
                <a:off x="7524328" y="1923678"/>
                <a:ext cx="1152128" cy="1631216"/>
              </a:xfrm>
              <a:prstGeom prst="rect">
                <a:avLst/>
              </a:prstGeom>
              <a:solidFill>
                <a:srgbClr val="0000CC"/>
              </a:solidFill>
            </p:spPr>
            <p:txBody>
              <a:bodyPr wrap="square" rtlCol="0">
                <a:spAutoFit/>
              </a:bodyPr>
              <a:lstStyle/>
              <a:p>
                <a:pPr algn="ctr"/>
                <a:endParaRPr lang="en-US" altLang="zh-CN" sz="2000" b="1" dirty="0">
                  <a:solidFill>
                    <a:schemeClr val="bg1"/>
                  </a:solidFill>
                </a:endParaRPr>
              </a:p>
              <a:p>
                <a:pPr algn="ctr"/>
                <a:r>
                  <a:rPr lang="zh-CN" altLang="en-US" sz="2000" b="1" dirty="0">
                    <a:solidFill>
                      <a:schemeClr val="bg1"/>
                    </a:solidFill>
                  </a:rPr>
                  <a:t>信息</a:t>
                </a:r>
                <a:endParaRPr lang="en-US" altLang="zh-CN" sz="2000" b="1" dirty="0">
                  <a:solidFill>
                    <a:schemeClr val="bg1"/>
                  </a:solidFill>
                </a:endParaRPr>
              </a:p>
              <a:p>
                <a:pPr algn="ctr"/>
                <a:r>
                  <a:rPr lang="zh-CN" altLang="en-US" sz="2000" b="1" dirty="0">
                    <a:solidFill>
                      <a:schemeClr val="bg1"/>
                    </a:solidFill>
                  </a:rPr>
                  <a:t>空间</a:t>
                </a:r>
                <a:endParaRPr lang="en-US" altLang="zh-CN" sz="2000" b="1" dirty="0">
                  <a:solidFill>
                    <a:schemeClr val="bg1"/>
                  </a:solidFill>
                </a:endParaRPr>
              </a:p>
              <a:p>
                <a:pPr algn="ctr"/>
                <a:endParaRPr lang="en-US" altLang="zh-CN" sz="2000" b="1" dirty="0">
                  <a:solidFill>
                    <a:schemeClr val="bg1"/>
                  </a:solidFill>
                </a:endParaRPr>
              </a:p>
              <a:p>
                <a:pPr algn="ctr"/>
                <a:endParaRPr lang="en-US" altLang="zh-CN" sz="2000" b="1" dirty="0">
                  <a:solidFill>
                    <a:schemeClr val="bg1"/>
                  </a:solidFill>
                </a:endParaRPr>
              </a:p>
            </p:txBody>
          </p:sp>
        </p:grpSp>
        <p:sp>
          <p:nvSpPr>
            <p:cNvPr id="9" name="左弧形箭头 8"/>
            <p:cNvSpPr/>
            <p:nvPr/>
          </p:nvSpPr>
          <p:spPr>
            <a:xfrm>
              <a:off x="7164288" y="1563638"/>
              <a:ext cx="360040" cy="792088"/>
            </a:xfrm>
            <a:prstGeom prst="curvedRightArrow">
              <a:avLst>
                <a:gd name="adj1" fmla="val 25000"/>
                <a:gd name="adj2" fmla="val 665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左弧形箭头 9"/>
            <p:cNvSpPr/>
            <p:nvPr/>
          </p:nvSpPr>
          <p:spPr>
            <a:xfrm flipH="1">
              <a:off x="8676456" y="3291830"/>
              <a:ext cx="360040" cy="792088"/>
            </a:xfrm>
            <a:prstGeom prst="curvedRightArrow">
              <a:avLst>
                <a:gd name="adj1" fmla="val 25000"/>
                <a:gd name="adj2" fmla="val 665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52610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552387">
                                            <p:txEl>
                                              <p:pRg st="0" end="0"/>
                                            </p:txEl>
                                          </p:spTgt>
                                        </p:tgtEl>
                                        <p:attrNameLst>
                                          <p:attrName>style.visibility</p:attrName>
                                        </p:attrNameLst>
                                      </p:cBhvr>
                                      <p:to>
                                        <p:strVal val="visible"/>
                                      </p:to>
                                    </p:set>
                                    <p:anim calcmode="lin" valueType="num">
                                      <p:cBhvr>
                                        <p:cTn id="7" dur="500" fill="hold"/>
                                        <p:tgtEl>
                                          <p:spTgt spid="15523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5238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552387">
                                            <p:txEl>
                                              <p:pRg st="1" end="1"/>
                                            </p:txEl>
                                          </p:spTgt>
                                        </p:tgtEl>
                                        <p:attrNameLst>
                                          <p:attrName>style.visibility</p:attrName>
                                        </p:attrNameLst>
                                      </p:cBhvr>
                                      <p:to>
                                        <p:strVal val="visible"/>
                                      </p:to>
                                    </p:set>
                                    <p:anim calcmode="lin" valueType="num">
                                      <p:cBhvr>
                                        <p:cTn id="12" dur="500" fill="hold"/>
                                        <p:tgtEl>
                                          <p:spTgt spid="155238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55238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552387">
                                            <p:txEl>
                                              <p:pRg st="2" end="2"/>
                                            </p:txEl>
                                          </p:spTgt>
                                        </p:tgtEl>
                                        <p:attrNameLst>
                                          <p:attrName>style.visibility</p:attrName>
                                        </p:attrNameLst>
                                      </p:cBhvr>
                                      <p:to>
                                        <p:strVal val="visible"/>
                                      </p:to>
                                    </p:set>
                                    <p:anim calcmode="lin" valueType="num">
                                      <p:cBhvr>
                                        <p:cTn id="17" dur="500" fill="hold"/>
                                        <p:tgtEl>
                                          <p:spTgt spid="155238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55238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552387">
                                            <p:txEl>
                                              <p:pRg st="3" end="3"/>
                                            </p:txEl>
                                          </p:spTgt>
                                        </p:tgtEl>
                                        <p:attrNameLst>
                                          <p:attrName>style.visibility</p:attrName>
                                        </p:attrNameLst>
                                      </p:cBhvr>
                                      <p:to>
                                        <p:strVal val="visible"/>
                                      </p:to>
                                    </p:set>
                                    <p:anim calcmode="lin" valueType="num">
                                      <p:cBhvr>
                                        <p:cTn id="22" dur="500" fill="hold"/>
                                        <p:tgtEl>
                                          <p:spTgt spid="155238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55238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552387">
                                            <p:txEl>
                                              <p:pRg st="4" end="4"/>
                                            </p:txEl>
                                          </p:spTgt>
                                        </p:tgtEl>
                                        <p:attrNameLst>
                                          <p:attrName>style.visibility</p:attrName>
                                        </p:attrNameLst>
                                      </p:cBhvr>
                                      <p:to>
                                        <p:strVal val="visible"/>
                                      </p:to>
                                    </p:set>
                                    <p:anim calcmode="lin" valueType="num">
                                      <p:cBhvr>
                                        <p:cTn id="27" dur="500" fill="hold"/>
                                        <p:tgtEl>
                                          <p:spTgt spid="155238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552387">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4" name="Rectangle 2"/>
          <p:cNvSpPr>
            <a:spLocks noGrp="1" noChangeArrowheads="1"/>
          </p:cNvSpPr>
          <p:nvPr>
            <p:ph type="title"/>
          </p:nvPr>
        </p:nvSpPr>
        <p:spPr>
          <a:xfrm>
            <a:off x="1547664"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特征</a:t>
            </a:r>
          </a:p>
        </p:txBody>
      </p:sp>
      <p:sp>
        <p:nvSpPr>
          <p:cNvPr id="1687555" name="Rectangle 3"/>
          <p:cNvSpPr>
            <a:spLocks noGrp="1" noChangeArrowheads="1"/>
          </p:cNvSpPr>
          <p:nvPr>
            <p:ph type="body" idx="1"/>
          </p:nvPr>
        </p:nvSpPr>
        <p:spPr>
          <a:xfrm>
            <a:off x="683568" y="1015662"/>
            <a:ext cx="7992888" cy="3428295"/>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77500" lnSpcReduction="20000"/>
          </a:bodyPr>
          <a:lstStyle/>
          <a:p>
            <a:pPr marL="439738" indent="-495300">
              <a:lnSpc>
                <a:spcPct val="170000"/>
              </a:lnSpc>
              <a:spcBef>
                <a:spcPts val="0"/>
              </a:spcBef>
            </a:pPr>
            <a:r>
              <a:rPr lang="zh-CN" altLang="en-US" b="1" dirty="0"/>
              <a:t>是概念化而不是程序化的。</a:t>
            </a:r>
          </a:p>
          <a:p>
            <a:pPr marL="731838" lvl="1" indent="-438150">
              <a:lnSpc>
                <a:spcPct val="170000"/>
              </a:lnSpc>
              <a:spcBef>
                <a:spcPts val="0"/>
              </a:spcBef>
            </a:pPr>
            <a:r>
              <a:rPr lang="zh-CN" altLang="en-US" sz="2400" b="1" dirty="0"/>
              <a:t>计算机科学不仅仅是计算机编程。像计算机科学家那样去思维意味着远不止能为计算机编程，还要求能够在抽象的多个层次上思维；</a:t>
            </a:r>
          </a:p>
          <a:p>
            <a:pPr marL="439738" indent="-495300">
              <a:lnSpc>
                <a:spcPct val="170000"/>
              </a:lnSpc>
              <a:spcBef>
                <a:spcPts val="0"/>
              </a:spcBef>
            </a:pPr>
            <a:r>
              <a:rPr lang="zh-CN" altLang="en-US" b="1" dirty="0"/>
              <a:t>是根本而不是刻板的技能。</a:t>
            </a:r>
          </a:p>
          <a:p>
            <a:pPr marL="731838" lvl="1" indent="-438150">
              <a:lnSpc>
                <a:spcPct val="170000"/>
              </a:lnSpc>
              <a:spcBef>
                <a:spcPts val="0"/>
              </a:spcBef>
            </a:pPr>
            <a:r>
              <a:rPr lang="zh-CN" altLang="en-US" sz="2400" b="1" dirty="0"/>
              <a:t>根本技能是每一个人为了在现代社会中发挥职能所必须掌握的。刻板技能意味着机械的重复；</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602227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687555">
                                            <p:txEl>
                                              <p:pRg st="0" end="0"/>
                                            </p:txEl>
                                          </p:spTgt>
                                        </p:tgtEl>
                                        <p:attrNameLst>
                                          <p:attrName>style.visibility</p:attrName>
                                        </p:attrNameLst>
                                      </p:cBhvr>
                                      <p:to>
                                        <p:strVal val="visible"/>
                                      </p:to>
                                    </p:set>
                                    <p:anim calcmode="lin" valueType="num">
                                      <p:cBhvr>
                                        <p:cTn id="7" dur="500" fill="hold"/>
                                        <p:tgtEl>
                                          <p:spTgt spid="16875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7555">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7555">
                                            <p:txEl>
                                              <p:pRg st="1" end="1"/>
                                            </p:txEl>
                                          </p:spTgt>
                                        </p:tgtEl>
                                        <p:attrNameLst>
                                          <p:attrName>style.visibility</p:attrName>
                                        </p:attrNameLst>
                                      </p:cBhvr>
                                      <p:to>
                                        <p:strVal val="visible"/>
                                      </p:to>
                                    </p:set>
                                    <p:anim calcmode="lin" valueType="num">
                                      <p:cBhvr>
                                        <p:cTn id="12" dur="500" fill="hold"/>
                                        <p:tgtEl>
                                          <p:spTgt spid="168755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7555">
                                            <p:txEl>
                                              <p:pRg st="1" end="1"/>
                                            </p:txEl>
                                          </p:spTgt>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687555">
                                            <p:txEl>
                                              <p:pRg st="2" end="2"/>
                                            </p:txEl>
                                          </p:spTgt>
                                        </p:tgtEl>
                                        <p:attrNameLst>
                                          <p:attrName>style.visibility</p:attrName>
                                        </p:attrNameLst>
                                      </p:cBhvr>
                                      <p:to>
                                        <p:strVal val="visible"/>
                                      </p:to>
                                    </p:set>
                                    <p:anim calcmode="lin" valueType="num">
                                      <p:cBhvr>
                                        <p:cTn id="17" dur="500" fill="hold"/>
                                        <p:tgtEl>
                                          <p:spTgt spid="168755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687555">
                                            <p:txEl>
                                              <p:pRg st="2" end="2"/>
                                            </p:txEl>
                                          </p:spTgt>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687555">
                                            <p:txEl>
                                              <p:pRg st="3" end="3"/>
                                            </p:txEl>
                                          </p:spTgt>
                                        </p:tgtEl>
                                        <p:attrNameLst>
                                          <p:attrName>style.visibility</p:attrName>
                                        </p:attrNameLst>
                                      </p:cBhvr>
                                      <p:to>
                                        <p:strVal val="visible"/>
                                      </p:to>
                                    </p:set>
                                    <p:anim calcmode="lin" valueType="num">
                                      <p:cBhvr>
                                        <p:cTn id="22" dur="500" fill="hold"/>
                                        <p:tgtEl>
                                          <p:spTgt spid="168755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68755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4" name="Rectangle 2"/>
          <p:cNvSpPr>
            <a:spLocks noGrp="1" noChangeArrowheads="1"/>
          </p:cNvSpPr>
          <p:nvPr>
            <p:ph type="title"/>
          </p:nvPr>
        </p:nvSpPr>
        <p:spPr>
          <a:xfrm>
            <a:off x="1475656"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特征</a:t>
            </a:r>
          </a:p>
        </p:txBody>
      </p:sp>
      <p:sp>
        <p:nvSpPr>
          <p:cNvPr id="1687555" name="Rectangle 3"/>
          <p:cNvSpPr>
            <a:spLocks noGrp="1" noChangeArrowheads="1"/>
          </p:cNvSpPr>
          <p:nvPr>
            <p:ph type="body" idx="1"/>
          </p:nvPr>
        </p:nvSpPr>
        <p:spPr>
          <a:xfrm>
            <a:off x="683568" y="1015662"/>
            <a:ext cx="7776864" cy="3500303"/>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77500" lnSpcReduction="20000"/>
          </a:bodyPr>
          <a:lstStyle/>
          <a:p>
            <a:pPr marL="439738" indent="-495300">
              <a:lnSpc>
                <a:spcPct val="170000"/>
              </a:lnSpc>
              <a:spcBef>
                <a:spcPts val="0"/>
              </a:spcBef>
            </a:pPr>
            <a:r>
              <a:rPr lang="zh-CN" altLang="en-US" b="1" dirty="0"/>
              <a:t>是人而不是计算机的思维方式。</a:t>
            </a:r>
          </a:p>
          <a:p>
            <a:pPr marL="731838" lvl="1" indent="-438150">
              <a:lnSpc>
                <a:spcPct val="170000"/>
              </a:lnSpc>
              <a:spcBef>
                <a:spcPts val="0"/>
              </a:spcBef>
            </a:pPr>
            <a:r>
              <a:rPr lang="zh-CN" altLang="en-US" sz="2700" b="1" dirty="0"/>
              <a:t>计算思维是人类求解问题的一条途径，但决非要使人类像计算机那样地思考。计算机枯燥且沉闷，人类聪颖且富有想象力。是人类赋予计算机激情。配置了计算设备，我们就能用自己的智慧去解决那些在计算机时代之前不敢尝试的问题，实现“只有想不到，没有做不到”的境界；</a:t>
            </a:r>
            <a:endParaRPr lang="en-US" altLang="zh-CN" sz="2700" b="1" dirty="0"/>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925098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1687555">
                                            <p:txEl>
                                              <p:pRg st="0" end="0"/>
                                            </p:txEl>
                                          </p:spTgt>
                                        </p:tgtEl>
                                        <p:attrNameLst>
                                          <p:attrName>style.visibility</p:attrName>
                                        </p:attrNameLst>
                                      </p:cBhvr>
                                      <p:to>
                                        <p:strVal val="visible"/>
                                      </p:to>
                                    </p:set>
                                    <p:anim calcmode="lin" valueType="num">
                                      <p:cBhvr>
                                        <p:cTn id="7" dur="500" fill="hold"/>
                                        <p:tgtEl>
                                          <p:spTgt spid="16875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7555">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7555">
                                            <p:txEl>
                                              <p:pRg st="1" end="1"/>
                                            </p:txEl>
                                          </p:spTgt>
                                        </p:tgtEl>
                                        <p:attrNameLst>
                                          <p:attrName>style.visibility</p:attrName>
                                        </p:attrNameLst>
                                      </p:cBhvr>
                                      <p:to>
                                        <p:strVal val="visible"/>
                                      </p:to>
                                    </p:set>
                                    <p:anim calcmode="lin" valueType="num">
                                      <p:cBhvr>
                                        <p:cTn id="12" dur="500" fill="hold"/>
                                        <p:tgtEl>
                                          <p:spTgt spid="168755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755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7554" name="Rectangle 2"/>
          <p:cNvSpPr>
            <a:spLocks noGrp="1" noChangeArrowheads="1"/>
          </p:cNvSpPr>
          <p:nvPr>
            <p:ph type="title"/>
          </p:nvPr>
        </p:nvSpPr>
        <p:spPr>
          <a:xfrm>
            <a:off x="1475656"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特征</a:t>
            </a:r>
          </a:p>
        </p:txBody>
      </p:sp>
      <p:sp>
        <p:nvSpPr>
          <p:cNvPr id="1687555" name="Rectangle 3"/>
          <p:cNvSpPr>
            <a:spLocks noGrp="1" noChangeArrowheads="1"/>
          </p:cNvSpPr>
          <p:nvPr>
            <p:ph type="body" idx="1"/>
          </p:nvPr>
        </p:nvSpPr>
        <p:spPr>
          <a:xfrm>
            <a:off x="683568" y="1015662"/>
            <a:ext cx="7776864" cy="3356287"/>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70000" lnSpcReduction="20000"/>
          </a:bodyPr>
          <a:lstStyle/>
          <a:p>
            <a:pPr marL="439738" indent="-495300">
              <a:lnSpc>
                <a:spcPct val="170000"/>
              </a:lnSpc>
              <a:spcBef>
                <a:spcPts val="0"/>
              </a:spcBef>
            </a:pPr>
            <a:r>
              <a:rPr lang="zh-CN" altLang="en-US" b="1" dirty="0"/>
              <a:t>是数学和工程思维的互补与融合。</a:t>
            </a:r>
          </a:p>
          <a:p>
            <a:pPr marL="731838" lvl="1" indent="-438150">
              <a:lnSpc>
                <a:spcPct val="170000"/>
              </a:lnSpc>
              <a:spcBef>
                <a:spcPts val="0"/>
              </a:spcBef>
            </a:pPr>
            <a:r>
              <a:rPr lang="zh-CN" altLang="en-US" b="1" dirty="0"/>
              <a:t>计算机科学在本质上源自数学思维，因为像所有的科学一样，其形式化基础建筑于数学之上。计算机科学又从本质上源自工程思维，因为我们建造的是能够与实际世界互动的系统，基本计算设备的限制迫使计算机科学家必须计算性地思考，不能只是数学性地思考。构建虚拟世界的自由使我们能够设计超越物理世界的各种系统；</a:t>
            </a:r>
          </a:p>
          <a:p>
            <a:pPr marL="731838" lvl="1" indent="-438150">
              <a:lnSpc>
                <a:spcPct val="170000"/>
              </a:lnSpc>
              <a:spcBef>
                <a:spcPts val="0"/>
              </a:spcBef>
            </a:pPr>
            <a:endParaRPr lang="zh-CN" altLang="en-US" sz="2400" b="1" dirty="0"/>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762560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687555">
                                            <p:txEl>
                                              <p:pRg st="0" end="0"/>
                                            </p:txEl>
                                          </p:spTgt>
                                        </p:tgtEl>
                                        <p:attrNameLst>
                                          <p:attrName>style.visibility</p:attrName>
                                        </p:attrNameLst>
                                      </p:cBhvr>
                                      <p:to>
                                        <p:strVal val="visible"/>
                                      </p:to>
                                    </p:set>
                                    <p:anim calcmode="lin" valueType="num">
                                      <p:cBhvr>
                                        <p:cTn id="7" dur="500" fill="hold"/>
                                        <p:tgtEl>
                                          <p:spTgt spid="16875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7555">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7555">
                                            <p:txEl>
                                              <p:pRg st="1" end="1"/>
                                            </p:txEl>
                                          </p:spTgt>
                                        </p:tgtEl>
                                        <p:attrNameLst>
                                          <p:attrName>style.visibility</p:attrName>
                                        </p:attrNameLst>
                                      </p:cBhvr>
                                      <p:to>
                                        <p:strVal val="visible"/>
                                      </p:to>
                                    </p:set>
                                    <p:anim calcmode="lin" valueType="num">
                                      <p:cBhvr>
                                        <p:cTn id="12" dur="500" fill="hold"/>
                                        <p:tgtEl>
                                          <p:spTgt spid="168755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755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6530" name="Rectangle 2"/>
          <p:cNvSpPr>
            <a:spLocks noGrp="1" noChangeArrowheads="1"/>
          </p:cNvSpPr>
          <p:nvPr>
            <p:ph type="title"/>
          </p:nvPr>
        </p:nvSpPr>
        <p:spPr>
          <a:xfrm>
            <a:off x="1331640"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特征</a:t>
            </a:r>
          </a:p>
        </p:txBody>
      </p:sp>
      <p:sp>
        <p:nvSpPr>
          <p:cNvPr id="1686531" name="Rectangle 3"/>
          <p:cNvSpPr>
            <a:spLocks noGrp="1" noChangeArrowheads="1"/>
          </p:cNvSpPr>
          <p:nvPr>
            <p:ph type="body" idx="1"/>
          </p:nvPr>
        </p:nvSpPr>
        <p:spPr>
          <a:xfrm>
            <a:off x="683568" y="1015662"/>
            <a:ext cx="7776864" cy="3572311"/>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85000" lnSpcReduction="10000"/>
          </a:bodyPr>
          <a:lstStyle/>
          <a:p>
            <a:pPr marL="439738" indent="-495300">
              <a:lnSpc>
                <a:spcPct val="170000"/>
              </a:lnSpc>
              <a:spcBef>
                <a:spcPts val="0"/>
              </a:spcBef>
            </a:pPr>
            <a:r>
              <a:rPr lang="zh-CN" altLang="en-US" b="1" dirty="0"/>
              <a:t>是思想而不是人造物。</a:t>
            </a:r>
          </a:p>
          <a:p>
            <a:pPr marL="731838" lvl="1" indent="-438150">
              <a:lnSpc>
                <a:spcPct val="170000"/>
              </a:lnSpc>
              <a:spcBef>
                <a:spcPts val="0"/>
              </a:spcBef>
            </a:pPr>
            <a:r>
              <a:rPr lang="zh-CN" altLang="en-US" b="1" dirty="0"/>
              <a:t>不仅仅是我们生产的软件硬件等人造物将以物理形式到处呈现，并时时刻刻触及我们的生活，更重要的是还将包含我们用以接近和求解问题、管理日常生活、与他人交流和互动的计算概念与思想；</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462795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1686531">
                                            <p:txEl>
                                              <p:pRg st="0" end="0"/>
                                            </p:txEl>
                                          </p:spTgt>
                                        </p:tgtEl>
                                        <p:attrNameLst>
                                          <p:attrName>style.visibility</p:attrName>
                                        </p:attrNameLst>
                                      </p:cBhvr>
                                      <p:to>
                                        <p:strVal val="visible"/>
                                      </p:to>
                                    </p:set>
                                    <p:anim calcmode="lin" valueType="num">
                                      <p:cBhvr>
                                        <p:cTn id="7" dur="500" fill="hold"/>
                                        <p:tgtEl>
                                          <p:spTgt spid="1686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6531">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6531">
                                            <p:txEl>
                                              <p:pRg st="1" end="1"/>
                                            </p:txEl>
                                          </p:spTgt>
                                        </p:tgtEl>
                                        <p:attrNameLst>
                                          <p:attrName>style.visibility</p:attrName>
                                        </p:attrNameLst>
                                      </p:cBhvr>
                                      <p:to>
                                        <p:strVal val="visible"/>
                                      </p:to>
                                    </p:set>
                                    <p:anim calcmode="lin" valueType="num">
                                      <p:cBhvr>
                                        <p:cTn id="12" dur="500" fill="hold"/>
                                        <p:tgtEl>
                                          <p:spTgt spid="168653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6531">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6530" name="Rectangle 2"/>
          <p:cNvSpPr>
            <a:spLocks noGrp="1" noChangeArrowheads="1"/>
          </p:cNvSpPr>
          <p:nvPr>
            <p:ph type="title"/>
          </p:nvPr>
        </p:nvSpPr>
        <p:spPr>
          <a:xfrm>
            <a:off x="1475656" y="167312"/>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特征</a:t>
            </a:r>
          </a:p>
        </p:txBody>
      </p:sp>
      <p:sp>
        <p:nvSpPr>
          <p:cNvPr id="1686531" name="Rectangle 3"/>
          <p:cNvSpPr>
            <a:spLocks noGrp="1" noChangeArrowheads="1"/>
          </p:cNvSpPr>
          <p:nvPr>
            <p:ph type="body" idx="1"/>
          </p:nvPr>
        </p:nvSpPr>
        <p:spPr>
          <a:xfrm>
            <a:off x="683568" y="1131590"/>
            <a:ext cx="7776864" cy="3240360"/>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fontScale="77500" lnSpcReduction="20000"/>
          </a:bodyPr>
          <a:lstStyle/>
          <a:p>
            <a:pPr marL="439738" indent="-495300">
              <a:lnSpc>
                <a:spcPct val="170000"/>
              </a:lnSpc>
              <a:spcBef>
                <a:spcPts val="0"/>
              </a:spcBef>
            </a:pPr>
            <a:r>
              <a:rPr lang="zh-CN" altLang="en-US" b="1" dirty="0"/>
              <a:t>是面向所有人和所有地方。</a:t>
            </a:r>
          </a:p>
          <a:p>
            <a:pPr marL="731838" lvl="1" indent="-438150">
              <a:lnSpc>
                <a:spcPct val="170000"/>
              </a:lnSpc>
              <a:spcBef>
                <a:spcPts val="0"/>
              </a:spcBef>
            </a:pPr>
            <a:r>
              <a:rPr lang="zh-CN" altLang="en-US" b="1" dirty="0"/>
              <a:t>当计算思维真正融入人类的各种活动，而不再停留和表现为一种形式上的理论的时候，它就将成为一种现实。计算思维就是一个引导着计算机教育家、研究者和实践者的前沿理念，面向所有专业，而不仅仅是计算机科学专业的学生，引导我们怎么像计算机科学家一样去思维。</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0596717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1686531">
                                            <p:txEl>
                                              <p:pRg st="0" end="0"/>
                                            </p:txEl>
                                          </p:spTgt>
                                        </p:tgtEl>
                                        <p:attrNameLst>
                                          <p:attrName>style.visibility</p:attrName>
                                        </p:attrNameLst>
                                      </p:cBhvr>
                                      <p:to>
                                        <p:strVal val="visible"/>
                                      </p:to>
                                    </p:set>
                                    <p:anim calcmode="lin" valueType="num">
                                      <p:cBhvr>
                                        <p:cTn id="7" dur="500" fill="hold"/>
                                        <p:tgtEl>
                                          <p:spTgt spid="1686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6531">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6531">
                                            <p:txEl>
                                              <p:pRg st="1" end="1"/>
                                            </p:txEl>
                                          </p:spTgt>
                                        </p:tgtEl>
                                        <p:attrNameLst>
                                          <p:attrName>style.visibility</p:attrName>
                                        </p:attrNameLst>
                                      </p:cBhvr>
                                      <p:to>
                                        <p:strVal val="visible"/>
                                      </p:to>
                                    </p:set>
                                    <p:anim calcmode="lin" valueType="num">
                                      <p:cBhvr>
                                        <p:cTn id="12" dur="500" fill="hold"/>
                                        <p:tgtEl>
                                          <p:spTgt spid="168653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6531">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a:xfrm>
            <a:off x="1403648" y="267494"/>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能做什么</a:t>
            </a:r>
          </a:p>
        </p:txBody>
      </p:sp>
      <p:sp>
        <p:nvSpPr>
          <p:cNvPr id="1554435" name="Rectangle 3"/>
          <p:cNvSpPr>
            <a:spLocks noGrp="1" noChangeArrowheads="1"/>
          </p:cNvSpPr>
          <p:nvPr>
            <p:ph type="body" idx="1"/>
          </p:nvPr>
        </p:nvSpPr>
        <p:spPr>
          <a:xfrm>
            <a:off x="755576" y="1113234"/>
            <a:ext cx="7632775" cy="3330723"/>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Autofit/>
          </a:bodyPr>
          <a:lstStyle/>
          <a:p>
            <a:pPr marL="439738" indent="-495300">
              <a:spcBef>
                <a:spcPct val="55000"/>
              </a:spcBef>
            </a:pPr>
            <a:r>
              <a:rPr lang="zh-CN" altLang="en-US" sz="2400" dirty="0"/>
              <a:t>计算思维是每个人都应该具备的基本技能，不仅仅属于计算机科学家。我们应当在培养个人解析能力的同时，不但要掌握</a:t>
            </a:r>
            <a:r>
              <a:rPr lang="en-US" altLang="zh-CN" sz="2400" dirty="0"/>
              <a:t>3R</a:t>
            </a:r>
            <a:r>
              <a:rPr lang="zh-CN" altLang="en-US" sz="2400" dirty="0"/>
              <a:t>（</a:t>
            </a:r>
            <a:r>
              <a:rPr lang="en-US" altLang="zh-CN" sz="2400" dirty="0"/>
              <a:t>-</a:t>
            </a:r>
            <a:r>
              <a:rPr lang="zh-CN" altLang="en-US" sz="2400" dirty="0"/>
              <a:t>读</a:t>
            </a:r>
            <a:r>
              <a:rPr lang="en-US" altLang="zh-CN" sz="2400" dirty="0"/>
              <a:t>Read</a:t>
            </a:r>
            <a:r>
              <a:rPr lang="zh-CN" altLang="en-US" sz="2400" dirty="0"/>
              <a:t>、写</a:t>
            </a:r>
            <a:r>
              <a:rPr lang="en-US" altLang="zh-CN" sz="2400" dirty="0" err="1"/>
              <a:t>wRite</a:t>
            </a:r>
            <a:r>
              <a:rPr lang="zh-CN" altLang="en-US" sz="2400" dirty="0"/>
              <a:t>、算</a:t>
            </a:r>
            <a:r>
              <a:rPr lang="en-US" altLang="zh-CN" sz="2400" dirty="0" err="1"/>
              <a:t>aRithmetic</a:t>
            </a:r>
            <a:r>
              <a:rPr lang="zh-CN" altLang="en-US" sz="2400" dirty="0"/>
              <a:t>） ，还要学会计算思维。 </a:t>
            </a:r>
          </a:p>
          <a:p>
            <a:pPr marL="439738" indent="-495300">
              <a:spcBef>
                <a:spcPct val="55000"/>
              </a:spcBef>
            </a:pPr>
            <a:r>
              <a:rPr lang="zh-CN" altLang="en-US" sz="2400" dirty="0"/>
              <a:t>计算思维将计算机从工具到思维的发展提升到了适合于每一个人的一种普遍的认识和一类普适的技能。在一定程度上，这也意味着计算机科学从前沿高端到基础普及的转型。</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8201635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554435">
                                            <p:txEl>
                                              <p:pRg st="0" end="0"/>
                                            </p:txEl>
                                          </p:spTgt>
                                        </p:tgtEl>
                                        <p:attrNameLst>
                                          <p:attrName>style.visibility</p:attrName>
                                        </p:attrNameLst>
                                      </p:cBhvr>
                                      <p:to>
                                        <p:strVal val="visible"/>
                                      </p:to>
                                    </p:set>
                                    <p:anim calcmode="lin" valueType="num">
                                      <p:cBhvr>
                                        <p:cTn id="7" dur="500" fill="hold"/>
                                        <p:tgtEl>
                                          <p:spTgt spid="155443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54435">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554435">
                                            <p:txEl>
                                              <p:pRg st="1" end="1"/>
                                            </p:txEl>
                                          </p:spTgt>
                                        </p:tgtEl>
                                        <p:attrNameLst>
                                          <p:attrName>style.visibility</p:attrName>
                                        </p:attrNameLst>
                                      </p:cBhvr>
                                      <p:to>
                                        <p:strVal val="visible"/>
                                      </p:to>
                                    </p:set>
                                    <p:anim calcmode="lin" valueType="num">
                                      <p:cBhvr>
                                        <p:cTn id="12" dur="500" fill="hold"/>
                                        <p:tgtEl>
                                          <p:spTgt spid="155443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55443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8578" name="Rectangle 2"/>
          <p:cNvSpPr>
            <a:spLocks noGrp="1" noChangeArrowheads="1"/>
          </p:cNvSpPr>
          <p:nvPr>
            <p:ph type="title"/>
          </p:nvPr>
        </p:nvSpPr>
        <p:spPr>
          <a:xfrm>
            <a:off x="1331640" y="267494"/>
            <a:ext cx="6083300" cy="681038"/>
          </a:xfrm>
          <a:noFill/>
          <a:ln/>
          <a:extLst>
            <a:ext uri="{909E8E84-426E-40DD-AFC4-6F175D3DCCD1}">
              <a14:hiddenFill xmlns:a14="http://schemas.microsoft.com/office/drawing/2010/main">
                <a:gradFill rotWithShape="0">
                  <a:gsLst>
                    <a:gs pos="0">
                      <a:srgbClr val="000000"/>
                    </a:gs>
                    <a:gs pos="20000">
                      <a:srgbClr val="0A128C"/>
                    </a:gs>
                    <a:gs pos="35000">
                      <a:srgbClr val="181CC7"/>
                    </a:gs>
                    <a:gs pos="44000">
                      <a:srgbClr val="7005D4"/>
                    </a:gs>
                    <a:gs pos="50000">
                      <a:srgbClr val="8C3D91"/>
                    </a:gs>
                    <a:gs pos="56000">
                      <a:srgbClr val="7005D4"/>
                    </a:gs>
                    <a:gs pos="65000">
                      <a:srgbClr val="181CC7"/>
                    </a:gs>
                    <a:gs pos="80001">
                      <a:srgbClr val="0A128C"/>
                    </a:gs>
                    <a:gs pos="100000">
                      <a:srgbClr val="000000"/>
                    </a:gs>
                  </a:gsLst>
                  <a:lin ang="5400000" scaled="1"/>
                </a:gradFill>
              </a14:hiddenFill>
            </a:ext>
          </a:extLst>
        </p:spPr>
        <p:txBody>
          <a:bodyPr lIns="92075" tIns="46038" rIns="92075" bIns="46038" anchor="ctr">
            <a:normAutofit fontScale="90000"/>
          </a:bodyPr>
          <a:lstStyle/>
          <a:p>
            <a:r>
              <a:rPr lang="zh-CN" altLang="en-US" sz="4000" dirty="0"/>
              <a:t>计算思维</a:t>
            </a:r>
            <a:r>
              <a:rPr lang="en-US" altLang="zh-CN" sz="2700" b="0" dirty="0">
                <a:effectLst>
                  <a:outerShdw blurRad="38100" dist="38100" dir="2700000" algn="tl">
                    <a:srgbClr val="C0C0C0"/>
                  </a:outerShdw>
                </a:effectLst>
                <a:latin typeface="华文琥珀" pitchFamily="2" charset="-122"/>
              </a:rPr>
              <a:t>----</a:t>
            </a:r>
            <a:r>
              <a:rPr lang="zh-CN" altLang="en-US" sz="2800" b="0" dirty="0">
                <a:effectLst>
                  <a:outerShdw blurRad="38100" dist="38100" dir="2700000" algn="tl">
                    <a:srgbClr val="C0C0C0"/>
                  </a:outerShdw>
                </a:effectLst>
                <a:latin typeface="华文琥珀" pitchFamily="2" charset="-122"/>
              </a:rPr>
              <a:t>能做什么</a:t>
            </a:r>
          </a:p>
        </p:txBody>
      </p:sp>
      <p:sp>
        <p:nvSpPr>
          <p:cNvPr id="1688579" name="Rectangle 3"/>
          <p:cNvSpPr>
            <a:spLocks noGrp="1" noChangeArrowheads="1"/>
          </p:cNvSpPr>
          <p:nvPr>
            <p:ph type="body" idx="1"/>
          </p:nvPr>
        </p:nvSpPr>
        <p:spPr>
          <a:xfrm>
            <a:off x="755576" y="1168003"/>
            <a:ext cx="7632774" cy="2862263"/>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rmAutofit/>
          </a:bodyPr>
          <a:lstStyle/>
          <a:p>
            <a:pPr marL="439738" indent="-495300"/>
            <a:r>
              <a:rPr lang="zh-CN" altLang="en-US" sz="2800" dirty="0"/>
              <a:t>计算思维可以化繁为简、化难为易</a:t>
            </a:r>
          </a:p>
          <a:p>
            <a:pPr marL="439738" indent="-495300"/>
            <a:r>
              <a:rPr lang="zh-CN" altLang="en-US" sz="2800" dirty="0"/>
              <a:t>计算思维是一种递归和并行处理</a:t>
            </a:r>
          </a:p>
          <a:p>
            <a:pPr marL="439738" indent="-495300"/>
            <a:r>
              <a:rPr lang="zh-CN" altLang="en-US" sz="2800" dirty="0"/>
              <a:t>计算思维采用了抽象和分解</a:t>
            </a:r>
          </a:p>
          <a:p>
            <a:pPr marL="439738" indent="-495300"/>
            <a:r>
              <a:rPr lang="zh-CN" altLang="en-US" sz="2800" dirty="0"/>
              <a:t>计算思维是恢复的一种思维</a:t>
            </a:r>
          </a:p>
          <a:p>
            <a:pPr marL="439738" indent="-495300"/>
            <a:r>
              <a:rPr lang="zh-CN" altLang="en-US" sz="2800" dirty="0"/>
              <a:t>计算思维利用启发式推理</a:t>
            </a: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034773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688579">
                                            <p:txEl>
                                              <p:pRg st="0" end="0"/>
                                            </p:txEl>
                                          </p:spTgt>
                                        </p:tgtEl>
                                        <p:attrNameLst>
                                          <p:attrName>style.visibility</p:attrName>
                                        </p:attrNameLst>
                                      </p:cBhvr>
                                      <p:to>
                                        <p:strVal val="visible"/>
                                      </p:to>
                                    </p:set>
                                    <p:anim calcmode="lin" valueType="num">
                                      <p:cBhvr>
                                        <p:cTn id="7" dur="500" fill="hold"/>
                                        <p:tgtEl>
                                          <p:spTgt spid="168857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88579">
                                            <p:txEl>
                                              <p:pRg st="0" end="0"/>
                                            </p:txEl>
                                          </p:spTgt>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88579">
                                            <p:txEl>
                                              <p:pRg st="1" end="1"/>
                                            </p:txEl>
                                          </p:spTgt>
                                        </p:tgtEl>
                                        <p:attrNameLst>
                                          <p:attrName>style.visibility</p:attrName>
                                        </p:attrNameLst>
                                      </p:cBhvr>
                                      <p:to>
                                        <p:strVal val="visible"/>
                                      </p:to>
                                    </p:set>
                                    <p:anim calcmode="lin" valueType="num">
                                      <p:cBhvr>
                                        <p:cTn id="12" dur="500" fill="hold"/>
                                        <p:tgtEl>
                                          <p:spTgt spid="168857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688579">
                                            <p:txEl>
                                              <p:pRg st="1" end="1"/>
                                            </p:txEl>
                                          </p:spTgt>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688579">
                                            <p:txEl>
                                              <p:pRg st="2" end="2"/>
                                            </p:txEl>
                                          </p:spTgt>
                                        </p:tgtEl>
                                        <p:attrNameLst>
                                          <p:attrName>style.visibility</p:attrName>
                                        </p:attrNameLst>
                                      </p:cBhvr>
                                      <p:to>
                                        <p:strVal val="visible"/>
                                      </p:to>
                                    </p:set>
                                    <p:anim calcmode="lin" valueType="num">
                                      <p:cBhvr>
                                        <p:cTn id="17" dur="500" fill="hold"/>
                                        <p:tgtEl>
                                          <p:spTgt spid="168857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688579">
                                            <p:txEl>
                                              <p:pRg st="2" end="2"/>
                                            </p:txEl>
                                          </p:spTgt>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688579">
                                            <p:txEl>
                                              <p:pRg st="3" end="3"/>
                                            </p:txEl>
                                          </p:spTgt>
                                        </p:tgtEl>
                                        <p:attrNameLst>
                                          <p:attrName>style.visibility</p:attrName>
                                        </p:attrNameLst>
                                      </p:cBhvr>
                                      <p:to>
                                        <p:strVal val="visible"/>
                                      </p:to>
                                    </p:set>
                                    <p:anim calcmode="lin" valueType="num">
                                      <p:cBhvr>
                                        <p:cTn id="22" dur="500" fill="hold"/>
                                        <p:tgtEl>
                                          <p:spTgt spid="168857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688579">
                                            <p:txEl>
                                              <p:pRg st="3" end="3"/>
                                            </p:txEl>
                                          </p:spTgt>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688579">
                                            <p:txEl>
                                              <p:pRg st="4" end="4"/>
                                            </p:txEl>
                                          </p:spTgt>
                                        </p:tgtEl>
                                        <p:attrNameLst>
                                          <p:attrName>style.visibility</p:attrName>
                                        </p:attrNameLst>
                                      </p:cBhvr>
                                      <p:to>
                                        <p:strVal val="visible"/>
                                      </p:to>
                                    </p:set>
                                    <p:anim calcmode="lin" valueType="num">
                                      <p:cBhvr>
                                        <p:cTn id="27" dur="500" fill="hold"/>
                                        <p:tgtEl>
                                          <p:spTgt spid="1688579">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688579">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bwMode="auto">
          <a:xfrm>
            <a:off x="378865" y="1186036"/>
            <a:ext cx="4896544" cy="3302108"/>
          </a:xfrm>
          <a:noFill/>
          <a:ln>
            <a:miter lim="800000"/>
            <a:headEnd/>
            <a:tailEnd/>
          </a:ln>
        </p:spPr>
        <p:txBody>
          <a:bodyPr vert="horz" wrap="square" lIns="91440" tIns="45720" rIns="91440" bIns="45720" numCol="1" anchor="t" anchorCtr="0" compatLnSpc="1">
            <a:prstTxWarp prst="textNoShape">
              <a:avLst/>
            </a:prstTxWarp>
            <a:normAutofit fontScale="77500" lnSpcReduction="20000"/>
          </a:bodyPr>
          <a:lstStyle/>
          <a:p>
            <a:r>
              <a:rPr lang="zh-CN" altLang="en-US" sz="2800" b="1" dirty="0">
                <a:latin typeface="微软雅黑" pitchFamily="34" charset="-122"/>
                <a:ea typeface="微软雅黑" pitchFamily="34" charset="-122"/>
              </a:rPr>
              <a:t>课堂作业</a:t>
            </a:r>
            <a:endParaRPr lang="en-US" altLang="zh-CN" sz="2800"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课后作业</a:t>
            </a:r>
            <a:endParaRPr lang="en-US" altLang="zh-CN" sz="2800"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实验（实验中心，课代表）</a:t>
            </a:r>
            <a:endParaRPr lang="en-US" altLang="zh-CN" sz="2800"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课程</a:t>
            </a:r>
            <a:r>
              <a:rPr lang="en-US" altLang="zh-CN" sz="2800" b="1" dirty="0">
                <a:latin typeface="微软雅黑" pitchFamily="34" charset="-122"/>
                <a:ea typeface="微软雅黑" pitchFamily="34" charset="-122"/>
              </a:rPr>
              <a:t>QQ</a:t>
            </a:r>
            <a:r>
              <a:rPr lang="zh-CN" altLang="en-US" sz="2800" b="1" dirty="0">
                <a:latin typeface="微软雅黑" pitchFamily="34" charset="-122"/>
                <a:ea typeface="微软雅黑" pitchFamily="34" charset="-122"/>
              </a:rPr>
              <a:t>群： </a:t>
            </a:r>
            <a:r>
              <a:rPr lang="en-US" altLang="zh-CN" sz="2800" b="1" dirty="0">
                <a:latin typeface="微软雅黑" pitchFamily="34" charset="-122"/>
                <a:ea typeface="微软雅黑" pitchFamily="34" charset="-122"/>
              </a:rPr>
              <a:t>33284142</a:t>
            </a: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答疑：每周五  计算机学院</a:t>
            </a:r>
            <a:r>
              <a:rPr lang="en-US" altLang="zh-CN" sz="2800" b="1" dirty="0">
                <a:latin typeface="微软雅黑" pitchFamily="34" charset="-122"/>
                <a:ea typeface="微软雅黑" pitchFamily="34" charset="-122"/>
              </a:rPr>
              <a:t>B</a:t>
            </a:r>
            <a:r>
              <a:rPr lang="en-GB" altLang="zh-CN" sz="2800" b="1" dirty="0">
                <a:latin typeface="微软雅黑" pitchFamily="34" charset="-122"/>
                <a:ea typeface="微软雅黑" pitchFamily="34" charset="-122"/>
              </a:rPr>
              <a:t>605</a:t>
            </a:r>
            <a:endParaRPr lang="en-US" altLang="zh-CN" sz="2800" b="1" dirty="0">
              <a:latin typeface="微软雅黑" pitchFamily="34" charset="-122"/>
              <a:ea typeface="微软雅黑" pitchFamily="34" charset="-122"/>
            </a:endParaRPr>
          </a:p>
        </p:txBody>
      </p:sp>
      <p:sp>
        <p:nvSpPr>
          <p:cNvPr id="7" name="标题 1"/>
          <p:cNvSpPr>
            <a:spLocks noGrp="1"/>
          </p:cNvSpPr>
          <p:nvPr>
            <p:ph type="title"/>
          </p:nvPr>
        </p:nvSpPr>
        <p:spPr bwMode="auto">
          <a:xfrm>
            <a:off x="457200" y="259545"/>
            <a:ext cx="8291264" cy="544115"/>
          </a:xfrm>
          <a:noFill/>
          <a:ln>
            <a:miter lim="800000"/>
            <a:headEnd/>
            <a:tailEnd/>
          </a:ln>
        </p:spPr>
        <p:txBody>
          <a:bodyPr vert="horz" wrap="square" lIns="91440" tIns="45720" rIns="91440" bIns="45720" numCol="1" anchor="t" anchorCtr="0" compatLnSpc="1">
            <a:prstTxWarp prst="textNoShape">
              <a:avLst/>
            </a:prstTxWarp>
            <a:noAutofit/>
          </a:bodyPr>
          <a:lstStyle/>
          <a:p>
            <a:r>
              <a:rPr lang="zh-CN" altLang="en-US" sz="3600" b="1"/>
              <a:t>课程作业</a:t>
            </a:r>
            <a:endParaRPr lang="zh-CN" altLang="en-US" sz="3600" b="1" dirty="0"/>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2" name="图片 1">
            <a:extLst>
              <a:ext uri="{FF2B5EF4-FFF2-40B4-BE49-F238E27FC236}">
                <a16:creationId xmlns:a16="http://schemas.microsoft.com/office/drawing/2014/main" id="{9BA8BE1D-98C8-4470-BBFD-D0A622545B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75409" y="1086805"/>
            <a:ext cx="3332543" cy="350057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1"/>
          <p:cNvSpPr>
            <a:spLocks noGrp="1"/>
          </p:cNvSpPr>
          <p:nvPr>
            <p:ph type="sldNum" sz="quarter" idx="12"/>
          </p:nvPr>
        </p:nvSpPr>
        <p:spPr>
          <a:noFill/>
        </p:spPr>
        <p:txBody>
          <a:bodyPr/>
          <a:lstStyle/>
          <a:p>
            <a:fld id="{85EB0E33-F901-4B4F-8B69-94878546E9F7}" type="slidenum">
              <a:rPr lang="en-US" altLang="zh-CN" smtClean="0">
                <a:latin typeface="Arial" pitchFamily="34" charset="0"/>
                <a:ea typeface="宋体" pitchFamily="2" charset="-122"/>
              </a:rPr>
              <a:pPr/>
              <a:t>40</a:t>
            </a:fld>
            <a:endParaRPr lang="en-US" altLang="zh-CN">
              <a:latin typeface="Arial" pitchFamily="34" charset="0"/>
              <a:ea typeface="宋体" pitchFamily="2" charset="-122"/>
            </a:endParaRPr>
          </a:p>
        </p:txBody>
      </p:sp>
      <p:sp>
        <p:nvSpPr>
          <p:cNvPr id="3" name="Rectangle 2"/>
          <p:cNvSpPr txBox="1">
            <a:spLocks noChangeArrowheads="1"/>
          </p:cNvSpPr>
          <p:nvPr/>
        </p:nvSpPr>
        <p:spPr bwMode="gray">
          <a:xfrm>
            <a:off x="214312" y="178594"/>
            <a:ext cx="8390135" cy="651272"/>
          </a:xfrm>
          <a:prstGeom prst="rect">
            <a:avLst/>
          </a:prstGeom>
          <a:noFill/>
          <a:ln w="9525">
            <a:noFill/>
            <a:miter lim="800000"/>
            <a:headEnd/>
            <a:tailEnd/>
          </a:ln>
        </p:spPr>
        <p:txBody>
          <a:bodyPr anchor="ctr"/>
          <a:lstStyle/>
          <a:p>
            <a:pPr algn="ctr">
              <a:defRPr/>
            </a:pPr>
            <a:r>
              <a:rPr lang="zh-CN" altLang="en-US" sz="4400" b="1" kern="0" dirty="0">
                <a:solidFill>
                  <a:srgbClr val="FFFFFF"/>
                </a:solidFill>
                <a:latin typeface="+mj-lt"/>
                <a:ea typeface="黑体" pitchFamily="2" charset="-122"/>
                <a:cs typeface="+mj-cs"/>
              </a:rPr>
              <a:t>课堂思考题</a:t>
            </a:r>
            <a:endParaRPr lang="en-US" altLang="zh-CN" sz="4400" b="1" kern="0" dirty="0">
              <a:solidFill>
                <a:srgbClr val="FFFFFF"/>
              </a:solidFill>
              <a:latin typeface="+mj-lt"/>
              <a:cs typeface="+mj-cs"/>
            </a:endParaRPr>
          </a:p>
        </p:txBody>
      </p:sp>
      <p:sp>
        <p:nvSpPr>
          <p:cNvPr id="5" name="Rectangle 3"/>
          <p:cNvSpPr txBox="1">
            <a:spLocks noChangeArrowheads="1"/>
          </p:cNvSpPr>
          <p:nvPr/>
        </p:nvSpPr>
        <p:spPr bwMode="auto">
          <a:xfrm>
            <a:off x="428625" y="1232298"/>
            <a:ext cx="8229600" cy="3015853"/>
          </a:xfrm>
          <a:prstGeom prst="rect">
            <a:avLst/>
          </a:prstGeom>
          <a:noFill/>
          <a:ln w="9525">
            <a:noFill/>
            <a:miter lim="800000"/>
            <a:headEnd/>
            <a:tailEnd/>
          </a:ln>
        </p:spPr>
        <p:txBody>
          <a:bodyPr/>
          <a:lstStyle/>
          <a:p>
            <a:pPr marL="342900" indent="-342900" eaLnBrk="0" hangingPunct="0">
              <a:lnSpc>
                <a:spcPct val="150000"/>
              </a:lnSpc>
              <a:spcBef>
                <a:spcPct val="20000"/>
              </a:spcBef>
              <a:buFontTx/>
              <a:buChar char="•"/>
              <a:defRPr/>
            </a:pPr>
            <a:r>
              <a:rPr lang="zh-CN" altLang="en-US" sz="2600" b="1" kern="0" dirty="0">
                <a:solidFill>
                  <a:srgbClr val="003399"/>
                </a:solidFill>
                <a:latin typeface="微软雅黑" pitchFamily="34" charset="-122"/>
                <a:ea typeface="微软雅黑" pitchFamily="34" charset="-122"/>
              </a:rPr>
              <a:t>计算机科学技术的发展为何如此快速？</a:t>
            </a:r>
          </a:p>
          <a:p>
            <a:pPr marL="342900" indent="-342900" eaLnBrk="0" hangingPunct="0">
              <a:lnSpc>
                <a:spcPct val="150000"/>
              </a:lnSpc>
              <a:spcBef>
                <a:spcPct val="20000"/>
              </a:spcBef>
              <a:buFontTx/>
              <a:buChar char="•"/>
              <a:defRPr/>
            </a:pPr>
            <a:r>
              <a:rPr lang="zh-CN" altLang="en-US" sz="2600" b="1" kern="0" dirty="0">
                <a:solidFill>
                  <a:srgbClr val="003399"/>
                </a:solidFill>
                <a:latin typeface="微软雅黑" pitchFamily="34" charset="-122"/>
                <a:ea typeface="微软雅黑" pitchFamily="34" charset="-122"/>
              </a:rPr>
              <a:t>机器如何能具有人类的思维能力？</a:t>
            </a:r>
            <a:endParaRPr lang="en-US" altLang="zh-CN" sz="2600" b="1" kern="0" dirty="0">
              <a:solidFill>
                <a:srgbClr val="003399"/>
              </a:solidFill>
              <a:latin typeface="微软雅黑" pitchFamily="34" charset="-122"/>
              <a:ea typeface="微软雅黑" pitchFamily="34" charset="-122"/>
            </a:endParaRPr>
          </a:p>
          <a:p>
            <a:pPr marL="342900" indent="-342900" eaLnBrk="0" hangingPunct="0">
              <a:lnSpc>
                <a:spcPct val="150000"/>
              </a:lnSpc>
              <a:spcBef>
                <a:spcPct val="20000"/>
              </a:spcBef>
              <a:buFontTx/>
              <a:buChar char="•"/>
              <a:defRPr/>
            </a:pPr>
            <a:r>
              <a:rPr lang="zh-CN" altLang="en-US" sz="2600" b="1" kern="0" dirty="0">
                <a:solidFill>
                  <a:srgbClr val="003399"/>
                </a:solidFill>
                <a:latin typeface="微软雅黑" pitchFamily="34" charset="-122"/>
                <a:ea typeface="微软雅黑" pitchFamily="34" charset="-122"/>
              </a:rPr>
              <a:t>微信等软件中体现出了哪些计算思维？</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203598"/>
            <a:ext cx="5616624" cy="3744416"/>
          </a:xfrm>
        </p:spPr>
        <p:txBody>
          <a:bodyPr/>
          <a:lstStyle/>
          <a:p>
            <a:r>
              <a:rPr lang="zh-CN" altLang="en-US" sz="2400" b="0" dirty="0">
                <a:sym typeface="Wingdings" pitchFamily="2" charset="2"/>
              </a:rPr>
              <a:t>阿兰</a:t>
            </a:r>
            <a:r>
              <a:rPr lang="en-US" altLang="zh-CN" sz="2400" b="0" dirty="0">
                <a:sym typeface="Wingdings" pitchFamily="2" charset="2"/>
              </a:rPr>
              <a:t>•</a:t>
            </a:r>
            <a:r>
              <a:rPr lang="zh-CN" altLang="en-US" sz="2400" b="0" dirty="0">
                <a:sym typeface="Wingdings" pitchFamily="2" charset="2"/>
              </a:rPr>
              <a:t>麦席森</a:t>
            </a:r>
            <a:r>
              <a:rPr lang="en-US" altLang="zh-CN" sz="2400" b="0" dirty="0">
                <a:sym typeface="Wingdings" pitchFamily="2" charset="2"/>
              </a:rPr>
              <a:t>•</a:t>
            </a:r>
            <a:r>
              <a:rPr lang="zh-CN" altLang="en-US" sz="2400" b="0" dirty="0">
                <a:sym typeface="Wingdings" pitchFamily="2" charset="2"/>
              </a:rPr>
              <a:t>图灵（</a:t>
            </a:r>
            <a:r>
              <a:rPr lang="en-US" altLang="zh-CN" sz="2400" b="0" dirty="0">
                <a:sym typeface="Wingdings" pitchFamily="2" charset="2"/>
              </a:rPr>
              <a:t>Alan </a:t>
            </a:r>
            <a:r>
              <a:rPr lang="en-US" altLang="zh-CN" sz="2400" b="0" dirty="0" err="1">
                <a:sym typeface="Wingdings" pitchFamily="2" charset="2"/>
              </a:rPr>
              <a:t>Mathison</a:t>
            </a:r>
            <a:r>
              <a:rPr lang="en-US" altLang="zh-CN" sz="2400" b="0" dirty="0">
                <a:sym typeface="Wingdings" pitchFamily="2" charset="2"/>
              </a:rPr>
              <a:t> Turing</a:t>
            </a:r>
            <a:r>
              <a:rPr lang="zh-CN" altLang="en-US" sz="2400" b="0" dirty="0">
                <a:sym typeface="Wingdings" pitchFamily="2" charset="2"/>
              </a:rPr>
              <a:t>，</a:t>
            </a:r>
            <a:r>
              <a:rPr lang="en-US" altLang="zh-CN" sz="2400" b="0" dirty="0">
                <a:sym typeface="Wingdings" pitchFamily="2" charset="2"/>
              </a:rPr>
              <a:t>1912-1954</a:t>
            </a:r>
            <a:r>
              <a:rPr lang="zh-CN" altLang="en-US" sz="2400" b="0" dirty="0">
                <a:sym typeface="Wingdings" pitchFamily="2" charset="2"/>
              </a:rPr>
              <a:t>），英国数学家、逻辑学家，被誉为计算机科学之父和人工智能之父；</a:t>
            </a:r>
          </a:p>
          <a:p>
            <a:r>
              <a:rPr lang="zh-CN" altLang="en-US" sz="2400" b="0" dirty="0">
                <a:sym typeface="Wingdings" pitchFamily="2" charset="2"/>
              </a:rPr>
              <a:t>图灵是计算机逻辑的奠基者，许多人工智能的重要方法也源自这位伟大的科学家。</a:t>
            </a:r>
            <a:endParaRPr lang="en-US" altLang="zh-CN" sz="2400" b="0" dirty="0">
              <a:sym typeface="Wingdings" pitchFamily="2" charset="2"/>
            </a:endParaRPr>
          </a:p>
          <a:p>
            <a:r>
              <a:rPr lang="en-US" altLang="zh-CN" sz="2400" dirty="0">
                <a:sym typeface="Wingdings" pitchFamily="2" charset="2"/>
              </a:rPr>
              <a:t>24</a:t>
            </a:r>
            <a:r>
              <a:rPr lang="zh-CN" altLang="en-US" sz="2400" dirty="0">
                <a:sym typeface="Wingdings" pitchFamily="2" charset="2"/>
              </a:rPr>
              <a:t>岁，提出图灵机理论。</a:t>
            </a:r>
            <a:endParaRPr lang="zh-CN" altLang="en-US" sz="2400" b="0" dirty="0">
              <a:sym typeface="Wingdings" pitchFamily="2" charset="2"/>
            </a:endParaRPr>
          </a:p>
        </p:txBody>
      </p:sp>
      <p:pic>
        <p:nvPicPr>
          <p:cNvPr id="6" name="图片 5" descr="res01_attpic_brie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1419622"/>
            <a:ext cx="2376264" cy="2880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2</a:t>
            </a:r>
            <a:r>
              <a:rPr lang="zh-CN" altLang="en-US" sz="3600" dirty="0"/>
              <a:t>、	计算机理论模型</a:t>
            </a:r>
            <a:r>
              <a:rPr lang="en-US" altLang="zh-CN" sz="3600" dirty="0"/>
              <a:t>—</a:t>
            </a:r>
            <a:r>
              <a:rPr lang="zh-CN" altLang="en-US" sz="3600" dirty="0"/>
              <a:t>图灵机</a:t>
            </a: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计算机的理论奠基人</a:t>
            </a:r>
            <a:r>
              <a:rPr lang="en-US" altLang="zh-CN" sz="2200" dirty="0">
                <a:latin typeface="华文琥珀" pitchFamily="2" charset="-122"/>
              </a:rPr>
              <a:t>---</a:t>
            </a:r>
            <a:r>
              <a:rPr lang="zh-CN" altLang="en-US" sz="2200" dirty="0">
                <a:latin typeface="华文琥珀" pitchFamily="2" charset="-122"/>
              </a:rPr>
              <a:t>图灵</a:t>
            </a:r>
          </a:p>
        </p:txBody>
      </p:sp>
      <p:sp>
        <p:nvSpPr>
          <p:cNvPr id="2404355" name="Rectangle 3"/>
          <p:cNvSpPr>
            <a:spLocks noGrp="1" noChangeArrowheads="1"/>
          </p:cNvSpPr>
          <p:nvPr>
            <p:ph type="body" sz="half" idx="1"/>
          </p:nvPr>
        </p:nvSpPr>
        <p:spPr>
          <a:xfrm>
            <a:off x="539552" y="1203597"/>
            <a:ext cx="6192688" cy="3507141"/>
          </a:xfrm>
        </p:spPr>
        <p:txBody>
          <a:bodyPr>
            <a:normAutofit/>
          </a:bodyPr>
          <a:lstStyle/>
          <a:p>
            <a:pPr>
              <a:lnSpc>
                <a:spcPct val="120000"/>
              </a:lnSpc>
              <a:spcBef>
                <a:spcPts val="0"/>
              </a:spcBef>
            </a:pPr>
            <a:r>
              <a:rPr lang="en-US" altLang="zh-CN" sz="2200" b="0" dirty="0">
                <a:sym typeface="Wingdings" pitchFamily="2" charset="2"/>
              </a:rPr>
              <a:t>31</a:t>
            </a:r>
            <a:r>
              <a:rPr lang="zh-CN" altLang="en-US" sz="2200" b="0" dirty="0">
                <a:sym typeface="Wingdings" pitchFamily="2" charset="2"/>
              </a:rPr>
              <a:t>岁，参与</a:t>
            </a:r>
            <a:r>
              <a:rPr lang="en-US" altLang="zh-CN" sz="2200" b="0" dirty="0">
                <a:sym typeface="Wingdings" pitchFamily="2" charset="2"/>
              </a:rPr>
              <a:t>Colossus</a:t>
            </a:r>
            <a:r>
              <a:rPr lang="zh-CN" altLang="en-US" sz="2200" b="0" dirty="0">
                <a:sym typeface="Wingdings" pitchFamily="2" charset="2"/>
              </a:rPr>
              <a:t>（二战时英国破解德国通信密码的计算机）的研制；</a:t>
            </a:r>
          </a:p>
          <a:p>
            <a:pPr>
              <a:lnSpc>
                <a:spcPct val="120000"/>
              </a:lnSpc>
              <a:spcBef>
                <a:spcPts val="0"/>
              </a:spcBef>
            </a:pPr>
            <a:r>
              <a:rPr lang="en-US" altLang="zh-CN" sz="2200" b="0" dirty="0">
                <a:sym typeface="Wingdings" pitchFamily="2" charset="2"/>
              </a:rPr>
              <a:t>33</a:t>
            </a:r>
            <a:r>
              <a:rPr lang="zh-CN" altLang="en-US" sz="2200" b="0" dirty="0">
                <a:sym typeface="Wingdings" pitchFamily="2" charset="2"/>
              </a:rPr>
              <a:t>岁，构思了仿真系统；</a:t>
            </a:r>
          </a:p>
          <a:p>
            <a:pPr>
              <a:lnSpc>
                <a:spcPct val="120000"/>
              </a:lnSpc>
              <a:spcBef>
                <a:spcPts val="0"/>
              </a:spcBef>
            </a:pPr>
            <a:r>
              <a:rPr lang="en-US" altLang="zh-CN" sz="2200" b="0" dirty="0">
                <a:sym typeface="Wingdings" pitchFamily="2" charset="2"/>
              </a:rPr>
              <a:t>35</a:t>
            </a:r>
            <a:r>
              <a:rPr lang="zh-CN" altLang="en-US" sz="2200" b="0" dirty="0">
                <a:sym typeface="Wingdings" pitchFamily="2" charset="2"/>
              </a:rPr>
              <a:t>岁，提出自动程序设计概念；</a:t>
            </a:r>
          </a:p>
          <a:p>
            <a:pPr>
              <a:lnSpc>
                <a:spcPct val="120000"/>
              </a:lnSpc>
              <a:spcBef>
                <a:spcPts val="0"/>
              </a:spcBef>
            </a:pPr>
            <a:r>
              <a:rPr lang="en-US" altLang="zh-CN" sz="2200" b="0" dirty="0">
                <a:sym typeface="Wingdings" pitchFamily="2" charset="2"/>
              </a:rPr>
              <a:t>38</a:t>
            </a:r>
            <a:r>
              <a:rPr lang="zh-CN" altLang="en-US" sz="2200" b="0" dirty="0">
                <a:sym typeface="Wingdings" pitchFamily="2" charset="2"/>
              </a:rPr>
              <a:t>岁，设计了“图灵测试”；</a:t>
            </a:r>
          </a:p>
          <a:p>
            <a:pPr>
              <a:lnSpc>
                <a:spcPct val="120000"/>
              </a:lnSpc>
              <a:spcBef>
                <a:spcPts val="0"/>
              </a:spcBef>
            </a:pPr>
            <a:r>
              <a:rPr lang="zh-CN" altLang="en-US" sz="2200" b="0" dirty="0">
                <a:sym typeface="Wingdings" pitchFamily="2" charset="2"/>
              </a:rPr>
              <a:t>后来还创造了一门新学科</a:t>
            </a:r>
            <a:r>
              <a:rPr lang="en-US" altLang="zh-CN" sz="2200" b="0" dirty="0">
                <a:sym typeface="Wingdings" pitchFamily="2" charset="2"/>
              </a:rPr>
              <a:t>——</a:t>
            </a:r>
            <a:r>
              <a:rPr lang="zh-CN" altLang="en-US" sz="2200" b="0" dirty="0">
                <a:sym typeface="Wingdings" pitchFamily="2" charset="2"/>
              </a:rPr>
              <a:t>非线性力学；</a:t>
            </a:r>
            <a:endParaRPr lang="en-US" altLang="zh-CN" sz="2200" b="0" dirty="0">
              <a:sym typeface="Wingdings" pitchFamily="2" charset="2"/>
            </a:endParaRPr>
          </a:p>
          <a:p>
            <a:pPr>
              <a:lnSpc>
                <a:spcPct val="120000"/>
              </a:lnSpc>
              <a:spcBef>
                <a:spcPts val="0"/>
              </a:spcBef>
            </a:pPr>
            <a:r>
              <a:rPr lang="en-US" altLang="zh-CN" sz="2200" b="0" dirty="0">
                <a:sym typeface="Wingdings" pitchFamily="2" charset="2"/>
              </a:rPr>
              <a:t>42</a:t>
            </a:r>
            <a:r>
              <a:rPr lang="zh-CN" altLang="en-US" sz="2200" b="0" dirty="0">
                <a:sym typeface="Wingdings" pitchFamily="2" charset="2"/>
              </a:rPr>
              <a:t>岁吃了毒苹果自杀</a:t>
            </a:r>
            <a:r>
              <a:rPr lang="en-US" altLang="zh-CN" sz="2200" b="0" dirty="0">
                <a:sym typeface="Wingdings" pitchFamily="2" charset="2"/>
              </a:rPr>
              <a:t>……</a:t>
            </a:r>
          </a:p>
          <a:p>
            <a:pPr>
              <a:lnSpc>
                <a:spcPct val="120000"/>
              </a:lnSpc>
              <a:spcBef>
                <a:spcPts val="0"/>
              </a:spcBef>
            </a:pPr>
            <a:r>
              <a:rPr lang="en-US" altLang="zh-CN" sz="2200" dirty="0">
                <a:sym typeface="Wingdings" pitchFamily="2" charset="2"/>
              </a:rPr>
              <a:t>Apple</a:t>
            </a:r>
            <a:r>
              <a:rPr lang="zh-CN" altLang="en-US" sz="2200" dirty="0">
                <a:sym typeface="Wingdings" pitchFamily="2" charset="2"/>
              </a:rPr>
              <a:t>的</a:t>
            </a:r>
            <a:r>
              <a:rPr lang="en-US" altLang="zh-CN" sz="2200" dirty="0">
                <a:sym typeface="Wingdings" pitchFamily="2" charset="2"/>
              </a:rPr>
              <a:t>LOGO</a:t>
            </a:r>
            <a:r>
              <a:rPr lang="zh-CN" altLang="en-US" sz="2200" dirty="0">
                <a:sym typeface="Wingdings" pitchFamily="2" charset="2"/>
              </a:rPr>
              <a:t>据传和图灵有关</a:t>
            </a:r>
            <a:r>
              <a:rPr lang="en-US" altLang="zh-CN" sz="2200" dirty="0">
                <a:sym typeface="Wingdings" pitchFamily="2" charset="2"/>
              </a:rPr>
              <a:t>……</a:t>
            </a:r>
            <a:endParaRPr lang="en-US" altLang="zh-CN" sz="2200" b="0" dirty="0">
              <a:sym typeface="Wingdings" pitchFamily="2" charset="2"/>
            </a:endParaRPr>
          </a:p>
        </p:txBody>
      </p:sp>
      <p:pic>
        <p:nvPicPr>
          <p:cNvPr id="6" name="图片 5" descr="res01_attpic_brie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1203598"/>
            <a:ext cx="2411760" cy="2952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61618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计算机的理论模型</a:t>
            </a:r>
            <a:r>
              <a:rPr lang="en-US" altLang="zh-CN" sz="2200" dirty="0">
                <a:latin typeface="华文琥珀" pitchFamily="2" charset="-122"/>
              </a:rPr>
              <a:t>---</a:t>
            </a:r>
            <a:r>
              <a:rPr lang="zh-CN" altLang="en-US" sz="2200" dirty="0">
                <a:latin typeface="华文琥珀" pitchFamily="2" charset="-122"/>
              </a:rPr>
              <a:t>图灵机</a:t>
            </a:r>
          </a:p>
        </p:txBody>
      </p:sp>
      <p:sp>
        <p:nvSpPr>
          <p:cNvPr id="2404355" name="Rectangle 3"/>
          <p:cNvSpPr>
            <a:spLocks noGrp="1" noChangeArrowheads="1"/>
          </p:cNvSpPr>
          <p:nvPr>
            <p:ph type="body" sz="half" idx="1"/>
          </p:nvPr>
        </p:nvSpPr>
        <p:spPr>
          <a:xfrm>
            <a:off x="662742" y="1131590"/>
            <a:ext cx="7941706" cy="3456384"/>
          </a:xfrm>
        </p:spPr>
        <p:txBody>
          <a:bodyPr>
            <a:normAutofit fontScale="92500"/>
          </a:bodyPr>
          <a:lstStyle/>
          <a:p>
            <a:pPr>
              <a:lnSpc>
                <a:spcPct val="150000"/>
              </a:lnSpc>
              <a:spcBef>
                <a:spcPts val="0"/>
              </a:spcBef>
            </a:pPr>
            <a:r>
              <a:rPr lang="en-US" altLang="zh-CN" sz="2400" b="1" dirty="0">
                <a:sym typeface="Wingdings" pitchFamily="2" charset="2"/>
              </a:rPr>
              <a:t>1936</a:t>
            </a:r>
            <a:r>
              <a:rPr lang="zh-CN" altLang="en-US" sz="2400" b="1" dirty="0">
                <a:sym typeface="Wingdings" pitchFamily="2" charset="2"/>
              </a:rPr>
              <a:t>年，图灵在伦敦权威的数学杂志上发表了一篇划时代的重要论文</a:t>
            </a:r>
            <a:r>
              <a:rPr lang="en-US" altLang="zh-CN" sz="2400" b="1" dirty="0">
                <a:sym typeface="Wingdings" pitchFamily="2" charset="2"/>
              </a:rPr>
              <a:t>《</a:t>
            </a:r>
            <a:r>
              <a:rPr lang="zh-CN" altLang="en-US" sz="2400" b="1" dirty="0">
                <a:sym typeface="Wingdings" pitchFamily="2" charset="2"/>
              </a:rPr>
              <a:t>可计算数字及其在判断性问题中的应用</a:t>
            </a:r>
            <a:r>
              <a:rPr lang="en-US" altLang="zh-CN" sz="2400" b="1" dirty="0">
                <a:sym typeface="Wingdings" pitchFamily="2" charset="2"/>
              </a:rPr>
              <a:t>》</a:t>
            </a:r>
            <a:r>
              <a:rPr lang="zh-CN" altLang="en-US" sz="2400" b="1" dirty="0">
                <a:sym typeface="Wingdings" pitchFamily="2" charset="2"/>
              </a:rPr>
              <a:t>。</a:t>
            </a:r>
            <a:endParaRPr lang="en-US" altLang="zh-CN" sz="2400" b="1" dirty="0">
              <a:sym typeface="Wingdings" pitchFamily="2" charset="2"/>
            </a:endParaRPr>
          </a:p>
          <a:p>
            <a:pPr>
              <a:lnSpc>
                <a:spcPct val="150000"/>
              </a:lnSpc>
              <a:spcBef>
                <a:spcPts val="0"/>
              </a:spcBef>
            </a:pPr>
            <a:r>
              <a:rPr lang="zh-CN" altLang="en-US" sz="2400" b="1" dirty="0">
                <a:sym typeface="Wingdings" pitchFamily="2" charset="2"/>
              </a:rPr>
              <a:t>文章里，图灵超出了一般数学家的思维范畴，完全抛开数学上定义新概念的传统方式，独辟蹊径，构造出一台完全属于想象中的“计算机”，数学家们把它称为“图灵机”。</a:t>
            </a:r>
            <a:endParaRPr lang="en-US" altLang="zh-CN" sz="2400" b="1" dirty="0">
              <a:sym typeface="Wingdings" pitchFamily="2" charset="2"/>
            </a:endParaRPr>
          </a:p>
          <a:p>
            <a:pPr marL="0" indent="0">
              <a:buNone/>
            </a:pPr>
            <a:endParaRPr lang="zh-CN" altLang="en-US" sz="2400" b="1" dirty="0">
              <a:sym typeface="Wingdings" pitchFamily="2" charset="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028846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计算机的理论模型</a:t>
            </a:r>
            <a:r>
              <a:rPr lang="en-US" altLang="zh-CN" sz="2200" dirty="0">
                <a:latin typeface="华文琥珀" pitchFamily="2" charset="-122"/>
              </a:rPr>
              <a:t>---</a:t>
            </a:r>
            <a:r>
              <a:rPr lang="zh-CN" altLang="en-US" sz="2200" dirty="0">
                <a:latin typeface="华文琥珀" pitchFamily="2" charset="-122"/>
              </a:rPr>
              <a:t>图灵机</a:t>
            </a:r>
          </a:p>
        </p:txBody>
      </p:sp>
      <p:sp>
        <p:nvSpPr>
          <p:cNvPr id="2404355" name="Rectangle 3"/>
          <p:cNvSpPr>
            <a:spLocks noGrp="1" noChangeArrowheads="1"/>
          </p:cNvSpPr>
          <p:nvPr>
            <p:ph type="body" sz="half" idx="1"/>
          </p:nvPr>
        </p:nvSpPr>
        <p:spPr>
          <a:xfrm>
            <a:off x="467544" y="1203598"/>
            <a:ext cx="4896544" cy="3600400"/>
          </a:xfrm>
        </p:spPr>
        <p:txBody>
          <a:bodyPr/>
          <a:lstStyle/>
          <a:p>
            <a:r>
              <a:rPr lang="zh-CN" altLang="en-US" sz="2400" dirty="0">
                <a:sym typeface="Wingdings" pitchFamily="2" charset="2"/>
              </a:rPr>
              <a:t>图灵机（</a:t>
            </a:r>
            <a:r>
              <a:rPr lang="en-US" altLang="zh-CN" sz="2400" dirty="0">
                <a:sym typeface="Wingdings" pitchFamily="2" charset="2"/>
              </a:rPr>
              <a:t>Turing Machine</a:t>
            </a:r>
            <a:r>
              <a:rPr lang="zh-CN" altLang="en-US" sz="2400" dirty="0">
                <a:sym typeface="Wingdings" pitchFamily="2" charset="2"/>
              </a:rPr>
              <a:t>），是一种抽象的计算思想模型，而不是一种具体的机器，但是这种思想模型可制造一种十分简单但运算能力极强的计算装置，用来计算所有能想象得到的可计算函数。</a:t>
            </a:r>
            <a:endParaRPr lang="en-US" altLang="zh-CN" sz="2400" dirty="0">
              <a:sym typeface="Wingdings" pitchFamily="2" charset="2"/>
            </a:endParaRPr>
          </a:p>
          <a:p>
            <a:r>
              <a:rPr lang="zh-CN" altLang="en-US" sz="2400" dirty="0">
                <a:sym typeface="Wingdings" pitchFamily="2" charset="2"/>
              </a:rPr>
              <a:t>图灵认为这样的一台机器就能模拟人类所能进行的任何计算过程。</a:t>
            </a:r>
          </a:p>
        </p:txBody>
      </p:sp>
      <p:pic>
        <p:nvPicPr>
          <p:cNvPr id="6" name="图片 5"/>
          <p:cNvPicPr>
            <a:picLocks noChangeAspect="1"/>
          </p:cNvPicPr>
          <p:nvPr/>
        </p:nvPicPr>
        <p:blipFill>
          <a:blip r:embed="rId2" cstate="print">
            <a:duotone>
              <a:prstClr val="black"/>
              <a:schemeClr val="accent5">
                <a:tint val="45000"/>
                <a:satMod val="400000"/>
              </a:schemeClr>
            </a:duotone>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364088" y="1491630"/>
            <a:ext cx="3779912" cy="2880320"/>
          </a:xfrm>
          <a:prstGeom prst="rect">
            <a:avLst/>
          </a:prstGeom>
          <a:ln>
            <a:noFill/>
          </a:ln>
          <a:effectLst>
            <a:softEdge rad="112500"/>
          </a:effectLst>
        </p:spPr>
      </p:pic>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920684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计算机的理论模型</a:t>
            </a:r>
            <a:r>
              <a:rPr lang="en-US" altLang="zh-CN" sz="2200" dirty="0">
                <a:latin typeface="华文琥珀" pitchFamily="2" charset="-122"/>
              </a:rPr>
              <a:t>---</a:t>
            </a:r>
            <a:r>
              <a:rPr lang="zh-CN" altLang="en-US" sz="2200" dirty="0">
                <a:latin typeface="华文琥珀" pitchFamily="2" charset="-122"/>
              </a:rPr>
              <a:t>图灵机</a:t>
            </a:r>
          </a:p>
        </p:txBody>
      </p:sp>
      <p:sp>
        <p:nvSpPr>
          <p:cNvPr id="2404355" name="Rectangle 3"/>
          <p:cNvSpPr>
            <a:spLocks noGrp="1" noChangeArrowheads="1"/>
          </p:cNvSpPr>
          <p:nvPr>
            <p:ph type="body" sz="half" idx="1"/>
          </p:nvPr>
        </p:nvSpPr>
        <p:spPr>
          <a:xfrm>
            <a:off x="304596" y="1100753"/>
            <a:ext cx="4824536" cy="3528391"/>
          </a:xfrm>
        </p:spPr>
        <p:txBody>
          <a:bodyPr>
            <a:normAutofit/>
          </a:bodyPr>
          <a:lstStyle/>
          <a:p>
            <a:r>
              <a:rPr lang="zh-CN" altLang="en-US" sz="2400" b="0" dirty="0">
                <a:sym typeface="Wingdings" pitchFamily="2" charset="2"/>
              </a:rPr>
              <a:t>同时，图灵机更为抽象的意义为一种数学逻辑机，可以看作等价于任何有限逻辑数学过程的终极强大逻辑机器。</a:t>
            </a:r>
            <a:endParaRPr lang="en-US" altLang="zh-CN" sz="2400" b="0" dirty="0">
              <a:sym typeface="Wingdings" pitchFamily="2" charset="2"/>
            </a:endParaRPr>
          </a:p>
          <a:p>
            <a:r>
              <a:rPr lang="zh-CN" altLang="en-US" sz="2400" dirty="0">
                <a:sym typeface="Wingdings" pitchFamily="2" charset="2"/>
              </a:rPr>
              <a:t>需要特别强调的是，这个机器的每一部分都是有限的，但它有一个潜在的无限长的纸带，因此这种机器只是一个理想的设备。</a:t>
            </a:r>
          </a:p>
        </p:txBody>
      </p:sp>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148064" y="1083698"/>
            <a:ext cx="3810000" cy="3216243"/>
          </a:xfrm>
          <a:prstGeom prst="rect">
            <a:avLst/>
          </a:prstGeom>
          <a:ln>
            <a:noFill/>
          </a:ln>
          <a:effectLst>
            <a:outerShdw blurRad="292100" dist="139700" dir="2700000" algn="tl" rotWithShape="0">
              <a:srgbClr val="333333">
                <a:alpha val="65000"/>
              </a:srgbClr>
            </a:outerShdw>
          </a:effectLst>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632824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计算机的理论模型</a:t>
            </a:r>
            <a:r>
              <a:rPr lang="en-US" altLang="zh-CN" sz="2200" dirty="0">
                <a:latin typeface="华文琥珀" pitchFamily="2" charset="-122"/>
              </a:rPr>
              <a:t>---</a:t>
            </a:r>
            <a:r>
              <a:rPr lang="zh-CN" altLang="en-US" sz="2200" dirty="0">
                <a:latin typeface="华文琥珀" pitchFamily="2" charset="-122"/>
              </a:rPr>
              <a:t>图灵机</a:t>
            </a:r>
          </a:p>
        </p:txBody>
      </p:sp>
      <p:sp>
        <p:nvSpPr>
          <p:cNvPr id="2404355" name="Rectangle 3"/>
          <p:cNvSpPr>
            <a:spLocks noGrp="1" noChangeArrowheads="1"/>
          </p:cNvSpPr>
          <p:nvPr>
            <p:ph type="body" sz="half" idx="1"/>
          </p:nvPr>
        </p:nvSpPr>
        <p:spPr>
          <a:xfrm>
            <a:off x="539552" y="1275607"/>
            <a:ext cx="7920880" cy="3240360"/>
          </a:xfrm>
        </p:spPr>
        <p:txBody>
          <a:bodyPr/>
          <a:lstStyle/>
          <a:p>
            <a:r>
              <a:rPr lang="zh-CN" altLang="en-US" sz="2400" b="1" dirty="0">
                <a:sym typeface="Wingdings" pitchFamily="2" charset="2"/>
              </a:rPr>
              <a:t>图灵的基本思想是用机器来模拟人们用纸笔进行数学运算的过程，他把这样的过程看作下列两种简单的动作：</a:t>
            </a:r>
          </a:p>
          <a:p>
            <a:pPr lvl="1">
              <a:buFont typeface="Wingdings" pitchFamily="2" charset="2"/>
              <a:buChar char="ü"/>
            </a:pPr>
            <a:r>
              <a:rPr lang="zh-CN" altLang="en-US" sz="2000" b="1" dirty="0">
                <a:sym typeface="Wingdings" pitchFamily="2" charset="2"/>
              </a:rPr>
              <a:t>一是在纸上写上或擦除某个符号；</a:t>
            </a:r>
          </a:p>
          <a:p>
            <a:pPr lvl="1">
              <a:buFont typeface="Wingdings" pitchFamily="2" charset="2"/>
              <a:buChar char="ü"/>
            </a:pPr>
            <a:r>
              <a:rPr lang="zh-CN" altLang="en-US" sz="2000" b="1" dirty="0">
                <a:sym typeface="Wingdings" pitchFamily="2" charset="2"/>
              </a:rPr>
              <a:t>二是把注意力从纸的一个位置移动到另一个位置。</a:t>
            </a:r>
            <a:endParaRPr lang="en-US" altLang="zh-CN" sz="2000" b="1" dirty="0">
              <a:sym typeface="Wingdings" pitchFamily="2" charset="2"/>
            </a:endParaRPr>
          </a:p>
          <a:p>
            <a:pPr lvl="1"/>
            <a:endParaRPr lang="zh-CN" altLang="en-US" sz="2000" b="1" dirty="0">
              <a:sym typeface="Wingdings" pitchFamily="2" charset="2"/>
            </a:endParaRPr>
          </a:p>
          <a:p>
            <a:r>
              <a:rPr lang="zh-CN" altLang="en-US" sz="2400" b="1" dirty="0">
                <a:sym typeface="Wingdings" pitchFamily="2" charset="2"/>
              </a:rPr>
              <a:t>而在每个阶段，人要决定下一步的动作，依赖于此人当前所关注的纸上某个位置的符号和此人当前思维的状态。</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921812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899592" y="339502"/>
            <a:ext cx="6624736" cy="482204"/>
          </a:xfrm>
        </p:spPr>
        <p:txBody>
          <a:bodyPr>
            <a:noAutofit/>
          </a:bodyPr>
          <a:lstStyle/>
          <a:p>
            <a:r>
              <a:rPr lang="zh-CN" altLang="en-US" sz="3600" dirty="0"/>
              <a:t>计算机的理论模型</a:t>
            </a:r>
            <a:r>
              <a:rPr lang="en-US" altLang="zh-CN" sz="2200" dirty="0">
                <a:latin typeface="华文琥珀" pitchFamily="2" charset="-122"/>
              </a:rPr>
              <a:t>---</a:t>
            </a:r>
            <a:r>
              <a:rPr lang="zh-CN" altLang="en-US" sz="2200" dirty="0">
                <a:latin typeface="华文琥珀" pitchFamily="2" charset="-122"/>
              </a:rPr>
              <a:t>图灵机</a:t>
            </a:r>
          </a:p>
        </p:txBody>
      </p:sp>
      <p:sp>
        <p:nvSpPr>
          <p:cNvPr id="2404355" name="Rectangle 3"/>
          <p:cNvSpPr>
            <a:spLocks noGrp="1" noChangeArrowheads="1"/>
          </p:cNvSpPr>
          <p:nvPr>
            <p:ph type="body" sz="half" idx="1"/>
          </p:nvPr>
        </p:nvSpPr>
        <p:spPr>
          <a:xfrm>
            <a:off x="539552" y="1089078"/>
            <a:ext cx="4104456" cy="4127837"/>
          </a:xfrm>
        </p:spPr>
        <p:txBody>
          <a:bodyPr>
            <a:normAutofit/>
          </a:bodyPr>
          <a:lstStyle/>
          <a:p>
            <a:r>
              <a:rPr lang="zh-CN" altLang="en-US" sz="2400" b="1" dirty="0">
                <a:sym typeface="Wingdings" pitchFamily="2" charset="2"/>
              </a:rPr>
              <a:t>为了模拟人的这种运算过程，图灵构造出一台假想的机器，如图所示，该机器由以下几个部分组成：</a:t>
            </a:r>
            <a:endParaRPr lang="en-US" altLang="zh-CN" sz="2400" b="1" dirty="0">
              <a:sym typeface="Wingdings" pitchFamily="2" charset="2"/>
            </a:endParaRPr>
          </a:p>
          <a:p>
            <a:pPr lvl="1"/>
            <a:r>
              <a:rPr lang="zh-CN" altLang="en-US" sz="2000" b="1" dirty="0">
                <a:sym typeface="Wingdings" pitchFamily="2" charset="2"/>
              </a:rPr>
              <a:t>一条无限长的纸带</a:t>
            </a:r>
            <a:r>
              <a:rPr lang="en-US" altLang="zh-CN" sz="2000" b="1" dirty="0">
                <a:sym typeface="Wingdings" pitchFamily="2" charset="2"/>
              </a:rPr>
              <a:t>TAPE</a:t>
            </a:r>
            <a:r>
              <a:rPr lang="zh-CN" altLang="en-US" sz="2000" b="1" dirty="0">
                <a:sym typeface="Wingdings" pitchFamily="2" charset="2"/>
              </a:rPr>
              <a:t>。</a:t>
            </a:r>
            <a:endParaRPr lang="en-US" altLang="zh-CN" sz="2000" b="1" dirty="0">
              <a:sym typeface="Wingdings" pitchFamily="2" charset="2"/>
            </a:endParaRPr>
          </a:p>
          <a:p>
            <a:pPr lvl="1"/>
            <a:r>
              <a:rPr lang="zh-CN" altLang="en-US" sz="2000" b="1" dirty="0">
                <a:sym typeface="Wingdings" pitchFamily="2" charset="2"/>
              </a:rPr>
              <a:t>一个读写头</a:t>
            </a:r>
            <a:r>
              <a:rPr lang="en-US" altLang="zh-CN" sz="2000" b="1" dirty="0">
                <a:sym typeface="Wingdings" pitchFamily="2" charset="2"/>
              </a:rPr>
              <a:t>HEAD</a:t>
            </a:r>
            <a:r>
              <a:rPr lang="zh-CN" altLang="en-US" sz="2000" b="1" dirty="0">
                <a:sym typeface="Wingdings" pitchFamily="2" charset="2"/>
              </a:rPr>
              <a:t>。</a:t>
            </a:r>
            <a:endParaRPr lang="en-US" altLang="zh-CN" sz="2000" b="1" dirty="0">
              <a:sym typeface="Wingdings" pitchFamily="2" charset="2"/>
            </a:endParaRPr>
          </a:p>
          <a:p>
            <a:pPr lvl="1"/>
            <a:r>
              <a:rPr lang="zh-CN" altLang="en-US" sz="2000" b="1" dirty="0">
                <a:sym typeface="Wingdings" pitchFamily="2" charset="2"/>
              </a:rPr>
              <a:t>一套控制规则</a:t>
            </a:r>
            <a:r>
              <a:rPr lang="en-US" altLang="zh-CN" sz="2000" b="1" dirty="0">
                <a:sym typeface="Wingdings" pitchFamily="2" charset="2"/>
              </a:rPr>
              <a:t>TABLE</a:t>
            </a:r>
            <a:r>
              <a:rPr lang="zh-CN" altLang="en-US" sz="2000" b="1" dirty="0">
                <a:sym typeface="Wingdings" pitchFamily="2" charset="2"/>
              </a:rPr>
              <a:t>。</a:t>
            </a:r>
            <a:endParaRPr lang="en-US" altLang="zh-CN" sz="2000" b="1" dirty="0">
              <a:sym typeface="Wingdings" pitchFamily="2" charset="2"/>
            </a:endParaRPr>
          </a:p>
          <a:p>
            <a:pPr lvl="1"/>
            <a:r>
              <a:rPr lang="zh-CN" altLang="en-US" sz="2000" b="1" dirty="0">
                <a:sym typeface="Wingdings" pitchFamily="2" charset="2"/>
              </a:rPr>
              <a:t>一个状态寄存器。</a:t>
            </a:r>
            <a:endParaRPr lang="en-US" altLang="zh-CN" sz="2000" b="1" dirty="0">
              <a:sym typeface="Wingdings" pitchFamily="2" charset="2"/>
            </a:endParaRPr>
          </a:p>
          <a:p>
            <a:pPr lvl="1"/>
            <a:endParaRPr lang="en-US" altLang="zh-CN" sz="2000" b="1" dirty="0">
              <a:sym typeface="Wingdings" pitchFamily="2" charset="2"/>
            </a:endParaRPr>
          </a:p>
          <a:p>
            <a:pPr lvl="1"/>
            <a:endParaRPr lang="zh-CN" altLang="en-US" sz="2000" b="1" dirty="0">
              <a:sym typeface="Wingdings" pitchFamily="2" charset="2"/>
            </a:endParaRPr>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131590"/>
            <a:ext cx="3312368" cy="3312368"/>
          </a:xfrm>
          <a:prstGeom prst="rect">
            <a:avLst/>
          </a:prstGeom>
          <a:ln>
            <a:noFill/>
          </a:ln>
          <a:effectLst>
            <a:outerShdw blurRad="292100" dist="139700" dir="2700000" algn="tl" rotWithShape="0">
              <a:srgbClr val="333333">
                <a:alpha val="65000"/>
              </a:srgbClr>
            </a:outerShdw>
          </a:effectLst>
        </p:spPr>
      </p:pic>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960000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1" end="1"/>
                                            </p:txEl>
                                          </p:spTgt>
                                        </p:tgtEl>
                                        <p:attrNameLst>
                                          <p:attrName>style.visibility</p:attrName>
                                        </p:attrNameLst>
                                      </p:cBhvr>
                                      <p:to>
                                        <p:strVal val="visible"/>
                                      </p:to>
                                    </p:set>
                                    <p:animEffect transition="in" filter="wipe(left)">
                                      <p:cBhvr>
                                        <p:cTn id="15" dur="500"/>
                                        <p:tgtEl>
                                          <p:spTgt spid="240435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2" end="2"/>
                                            </p:txEl>
                                          </p:spTgt>
                                        </p:tgtEl>
                                        <p:attrNameLst>
                                          <p:attrName>style.visibility</p:attrName>
                                        </p:attrNameLst>
                                      </p:cBhvr>
                                      <p:to>
                                        <p:strVal val="visible"/>
                                      </p:to>
                                    </p:set>
                                    <p:animEffect transition="in" filter="wipe(left)">
                                      <p:cBhvr>
                                        <p:cTn id="19" dur="500"/>
                                        <p:tgtEl>
                                          <p:spTgt spid="2404355">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04355">
                                            <p:txEl>
                                              <p:pRg st="3" end="3"/>
                                            </p:txEl>
                                          </p:spTgt>
                                        </p:tgtEl>
                                        <p:attrNameLst>
                                          <p:attrName>style.visibility</p:attrName>
                                        </p:attrNameLst>
                                      </p:cBhvr>
                                      <p:to>
                                        <p:strVal val="visible"/>
                                      </p:to>
                                    </p:set>
                                    <p:animEffect transition="in" filter="wipe(left)">
                                      <p:cBhvr>
                                        <p:cTn id="23" dur="500"/>
                                        <p:tgtEl>
                                          <p:spTgt spid="2404355">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04355">
                                            <p:txEl>
                                              <p:pRg st="4" end="4"/>
                                            </p:txEl>
                                          </p:spTgt>
                                        </p:tgtEl>
                                        <p:attrNameLst>
                                          <p:attrName>style.visibility</p:attrName>
                                        </p:attrNameLst>
                                      </p:cBhvr>
                                      <p:to>
                                        <p:strVal val="visible"/>
                                      </p:to>
                                    </p:set>
                                    <p:animEffect transition="in" filter="wipe(left)">
                                      <p:cBhvr>
                                        <p:cTn id="27" dur="500"/>
                                        <p:tgtEl>
                                          <p:spTgt spid="2404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404355" name="Rectangle 3"/>
          <p:cNvSpPr>
            <a:spLocks noGrp="1" noChangeArrowheads="1"/>
          </p:cNvSpPr>
          <p:nvPr>
            <p:ph type="body" sz="half" idx="1"/>
          </p:nvPr>
        </p:nvSpPr>
        <p:spPr>
          <a:xfrm>
            <a:off x="337254" y="1131590"/>
            <a:ext cx="5328592" cy="3798589"/>
          </a:xfrm>
        </p:spPr>
        <p:txBody>
          <a:bodyPr/>
          <a:lstStyle/>
          <a:p>
            <a:r>
              <a:rPr lang="zh-CN" altLang="en-US" sz="2400" b="1" dirty="0">
                <a:sym typeface="Wingdings" pitchFamily="2" charset="2"/>
              </a:rPr>
              <a:t>一条无限长的纸带</a:t>
            </a:r>
            <a:r>
              <a:rPr lang="en-US" altLang="zh-CN" sz="2400" b="1" dirty="0">
                <a:sym typeface="Wingdings" pitchFamily="2" charset="2"/>
              </a:rPr>
              <a:t>TAPE</a:t>
            </a:r>
            <a:r>
              <a:rPr lang="zh-CN" altLang="en-US" sz="2400" b="1" dirty="0">
                <a:sym typeface="Wingdings" pitchFamily="2" charset="2"/>
              </a:rPr>
              <a:t>。</a:t>
            </a:r>
            <a:endParaRPr lang="en-US" altLang="zh-CN" sz="2400" b="1" dirty="0">
              <a:sym typeface="Wingdings" pitchFamily="2" charset="2"/>
            </a:endParaRPr>
          </a:p>
          <a:p>
            <a:pPr lvl="1"/>
            <a:r>
              <a:rPr lang="zh-CN" altLang="en-US" sz="2000" b="1" dirty="0">
                <a:sym typeface="Wingdings" pitchFamily="2" charset="2"/>
              </a:rPr>
              <a:t>纸带被划分为一个接一个的小格子，每个格子上包含一个来自有限字母表的符号，字母表中有一个特殊的符号 表示空白。纸带上的格子从左到右依次被编号为</a:t>
            </a:r>
            <a:r>
              <a:rPr lang="en-US" altLang="zh-CN" sz="2000" b="1" dirty="0">
                <a:sym typeface="Wingdings" pitchFamily="2" charset="2"/>
              </a:rPr>
              <a:t>0, 1, 2, ...</a:t>
            </a:r>
            <a:r>
              <a:rPr lang="zh-CN" altLang="en-US" sz="2000" b="1" dirty="0">
                <a:sym typeface="Wingdings" pitchFamily="2" charset="2"/>
              </a:rPr>
              <a:t>，纸带的右端可以无限伸展；</a:t>
            </a:r>
          </a:p>
          <a:p>
            <a:r>
              <a:rPr lang="zh-CN" altLang="en-US" sz="2400" b="1" dirty="0">
                <a:sym typeface="Wingdings" pitchFamily="2" charset="2"/>
              </a:rPr>
              <a:t>一个读写头</a:t>
            </a:r>
            <a:r>
              <a:rPr lang="en-US" altLang="zh-CN" sz="2400" b="1" dirty="0">
                <a:sym typeface="Wingdings" pitchFamily="2" charset="2"/>
              </a:rPr>
              <a:t>HEAD</a:t>
            </a:r>
            <a:r>
              <a:rPr lang="zh-CN" altLang="en-US" sz="2400" b="1" dirty="0">
                <a:sym typeface="Wingdings" pitchFamily="2" charset="2"/>
              </a:rPr>
              <a:t>。</a:t>
            </a:r>
            <a:endParaRPr lang="en-US" altLang="zh-CN" sz="2400" b="1" dirty="0">
              <a:sym typeface="Wingdings" pitchFamily="2" charset="2"/>
            </a:endParaRPr>
          </a:p>
          <a:p>
            <a:pPr lvl="1"/>
            <a:r>
              <a:rPr lang="zh-CN" altLang="en-US" sz="2000" b="1" dirty="0">
                <a:sym typeface="Wingdings" pitchFamily="2" charset="2"/>
              </a:rPr>
              <a:t>该读写头可以在纸带上左右移动，它能读出当前所指的格子上的符号，并能改变当前格子上的符号；</a:t>
            </a:r>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131590"/>
            <a:ext cx="3168352" cy="3240360"/>
          </a:xfrm>
          <a:prstGeom prst="rect">
            <a:avLst/>
          </a:prstGeom>
          <a:ln>
            <a:noFill/>
          </a:ln>
          <a:effectLst>
            <a:outerShdw blurRad="292100" dist="139700" dir="2700000" algn="tl" rotWithShape="0">
              <a:srgbClr val="333333">
                <a:alpha val="65000"/>
              </a:srgbClr>
            </a:outerShdw>
          </a:effectLst>
        </p:spPr>
      </p:pic>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61654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0" end="0"/>
                                            </p:txEl>
                                          </p:spTgt>
                                        </p:tgtEl>
                                        <p:attrNameLst>
                                          <p:attrName>style.visibility</p:attrName>
                                        </p:attrNameLst>
                                      </p:cBhvr>
                                      <p:to>
                                        <p:strVal val="visible"/>
                                      </p:to>
                                    </p:set>
                                    <p:animEffect transition="in" filter="wipe(left)">
                                      <p:cBhvr>
                                        <p:cTn id="11" dur="500"/>
                                        <p:tgtEl>
                                          <p:spTgt spid="240435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1" end="1"/>
                                            </p:txEl>
                                          </p:spTgt>
                                        </p:tgtEl>
                                        <p:attrNameLst>
                                          <p:attrName>style.visibility</p:attrName>
                                        </p:attrNameLst>
                                      </p:cBhvr>
                                      <p:to>
                                        <p:strVal val="visible"/>
                                      </p:to>
                                    </p:set>
                                    <p:animEffect transition="in" filter="wipe(left)">
                                      <p:cBhvr>
                                        <p:cTn id="15" dur="500"/>
                                        <p:tgtEl>
                                          <p:spTgt spid="240435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2" end="2"/>
                                            </p:txEl>
                                          </p:spTgt>
                                        </p:tgtEl>
                                        <p:attrNameLst>
                                          <p:attrName>style.visibility</p:attrName>
                                        </p:attrNameLst>
                                      </p:cBhvr>
                                      <p:to>
                                        <p:strVal val="visible"/>
                                      </p:to>
                                    </p:set>
                                    <p:animEffect transition="in" filter="wipe(left)">
                                      <p:cBhvr>
                                        <p:cTn id="19" dur="500"/>
                                        <p:tgtEl>
                                          <p:spTgt spid="2404355">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04355">
                                            <p:txEl>
                                              <p:pRg st="3" end="3"/>
                                            </p:txEl>
                                          </p:spTgt>
                                        </p:tgtEl>
                                        <p:attrNameLst>
                                          <p:attrName>style.visibility</p:attrName>
                                        </p:attrNameLst>
                                      </p:cBhvr>
                                      <p:to>
                                        <p:strVal val="visible"/>
                                      </p:to>
                                    </p:set>
                                    <p:animEffect transition="in" filter="wipe(left)">
                                      <p:cBhvr>
                                        <p:cTn id="23" dur="500"/>
                                        <p:tgtEl>
                                          <p:spTgt spid="2404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404355" name="Rectangle 3"/>
          <p:cNvSpPr>
            <a:spLocks noGrp="1" noChangeArrowheads="1"/>
          </p:cNvSpPr>
          <p:nvPr>
            <p:ph type="body" sz="half" idx="1"/>
          </p:nvPr>
        </p:nvSpPr>
        <p:spPr>
          <a:xfrm>
            <a:off x="315347" y="1131590"/>
            <a:ext cx="5328592" cy="3798589"/>
          </a:xfrm>
        </p:spPr>
        <p:txBody>
          <a:bodyPr/>
          <a:lstStyle/>
          <a:p>
            <a:r>
              <a:rPr lang="zh-CN" altLang="en-US" sz="2400" b="1" dirty="0">
                <a:sym typeface="Wingdings" pitchFamily="2" charset="2"/>
              </a:rPr>
              <a:t>一套控制规则</a:t>
            </a:r>
            <a:r>
              <a:rPr lang="en-US" altLang="zh-CN" sz="2400" b="1" dirty="0">
                <a:sym typeface="Wingdings" pitchFamily="2" charset="2"/>
              </a:rPr>
              <a:t>TABLE</a:t>
            </a:r>
            <a:r>
              <a:rPr lang="zh-CN" altLang="en-US" sz="2400" b="1" dirty="0">
                <a:sym typeface="Wingdings" pitchFamily="2" charset="2"/>
              </a:rPr>
              <a:t>。</a:t>
            </a:r>
            <a:endParaRPr lang="en-US" altLang="zh-CN" sz="2400" b="1" dirty="0">
              <a:sym typeface="Wingdings" pitchFamily="2" charset="2"/>
            </a:endParaRPr>
          </a:p>
          <a:p>
            <a:pPr lvl="1"/>
            <a:r>
              <a:rPr lang="zh-CN" altLang="en-US" sz="2000" b="1" dirty="0">
                <a:sym typeface="Wingdings" pitchFamily="2" charset="2"/>
              </a:rPr>
              <a:t>它根据当前机器所处的状态以及当前读写头所指的格子上的符号来确定读写头下一步的动作，并改变状态寄存器的值，令机器进入一个新的状态；</a:t>
            </a:r>
          </a:p>
          <a:p>
            <a:r>
              <a:rPr lang="zh-CN" altLang="en-US" sz="2400" b="1" dirty="0">
                <a:sym typeface="Wingdings" pitchFamily="2" charset="2"/>
              </a:rPr>
              <a:t>一个状态寄存器。</a:t>
            </a:r>
            <a:endParaRPr lang="en-US" altLang="zh-CN" sz="2400" b="1" dirty="0">
              <a:sym typeface="Wingdings" pitchFamily="2" charset="2"/>
            </a:endParaRPr>
          </a:p>
          <a:p>
            <a:pPr lvl="1"/>
            <a:r>
              <a:rPr lang="zh-CN" altLang="en-US" sz="2000" b="1" dirty="0">
                <a:sym typeface="Wingdings" pitchFamily="2" charset="2"/>
              </a:rPr>
              <a:t>它用来保存图灵机当前所处的状态。图灵机的所有可能状态的数目是有限的，并且有一个特殊的状态，称为停机状态。</a:t>
            </a:r>
          </a:p>
        </p:txBody>
      </p:sp>
      <p:pic>
        <p:nvPicPr>
          <p:cNvPr id="6" name="图片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131590"/>
            <a:ext cx="3168352" cy="3240360"/>
          </a:xfrm>
          <a:prstGeom prst="rect">
            <a:avLst/>
          </a:prstGeom>
          <a:ln>
            <a:noFill/>
          </a:ln>
          <a:effectLst>
            <a:outerShdw blurRad="292100" dist="139700" dir="2700000" algn="tl" rotWithShape="0">
              <a:srgbClr val="333333">
                <a:alpha val="65000"/>
              </a:srgbClr>
            </a:outerShdw>
          </a:effectLst>
        </p:spPr>
      </p:pic>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061497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0" end="0"/>
                                            </p:txEl>
                                          </p:spTgt>
                                        </p:tgtEl>
                                        <p:attrNameLst>
                                          <p:attrName>style.visibility</p:attrName>
                                        </p:attrNameLst>
                                      </p:cBhvr>
                                      <p:to>
                                        <p:strVal val="visible"/>
                                      </p:to>
                                    </p:set>
                                    <p:animEffect transition="in" filter="wipe(left)">
                                      <p:cBhvr>
                                        <p:cTn id="11" dur="500"/>
                                        <p:tgtEl>
                                          <p:spTgt spid="240435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1" end="1"/>
                                            </p:txEl>
                                          </p:spTgt>
                                        </p:tgtEl>
                                        <p:attrNameLst>
                                          <p:attrName>style.visibility</p:attrName>
                                        </p:attrNameLst>
                                      </p:cBhvr>
                                      <p:to>
                                        <p:strVal val="visible"/>
                                      </p:to>
                                    </p:set>
                                    <p:animEffect transition="in" filter="wipe(left)">
                                      <p:cBhvr>
                                        <p:cTn id="15" dur="500"/>
                                        <p:tgtEl>
                                          <p:spTgt spid="240435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2" end="2"/>
                                            </p:txEl>
                                          </p:spTgt>
                                        </p:tgtEl>
                                        <p:attrNameLst>
                                          <p:attrName>style.visibility</p:attrName>
                                        </p:attrNameLst>
                                      </p:cBhvr>
                                      <p:to>
                                        <p:strVal val="visible"/>
                                      </p:to>
                                    </p:set>
                                    <p:animEffect transition="in" filter="wipe(left)">
                                      <p:cBhvr>
                                        <p:cTn id="19" dur="500"/>
                                        <p:tgtEl>
                                          <p:spTgt spid="2404355">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04355">
                                            <p:txEl>
                                              <p:pRg st="3" end="3"/>
                                            </p:txEl>
                                          </p:spTgt>
                                        </p:tgtEl>
                                        <p:attrNameLst>
                                          <p:attrName>style.visibility</p:attrName>
                                        </p:attrNameLst>
                                      </p:cBhvr>
                                      <p:to>
                                        <p:strVal val="visible"/>
                                      </p:to>
                                    </p:set>
                                    <p:animEffect transition="in" filter="wipe(left)">
                                      <p:cBhvr>
                                        <p:cTn id="23" dur="500"/>
                                        <p:tgtEl>
                                          <p:spTgt spid="2404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178594"/>
            <a:ext cx="8147248" cy="651272"/>
          </a:xfrm>
        </p:spPr>
        <p:txBody>
          <a:bodyPr>
            <a:normAutofit/>
          </a:bodyPr>
          <a:lstStyle/>
          <a:p>
            <a:r>
              <a:rPr lang="zh-CN" altLang="en-US" sz="3600" dirty="0">
                <a:ea typeface="黑体" pitchFamily="2" charset="-122"/>
              </a:rPr>
              <a:t>教 材</a:t>
            </a: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202754" name="Picture 2"/>
          <p:cNvPicPr>
            <a:picLocks noChangeAspect="1" noChangeArrowheads="1"/>
          </p:cNvPicPr>
          <p:nvPr/>
        </p:nvPicPr>
        <p:blipFill>
          <a:blip r:embed="rId2" cstate="print"/>
          <a:srcRect/>
          <a:stretch>
            <a:fillRect/>
          </a:stretch>
        </p:blipFill>
        <p:spPr bwMode="auto">
          <a:xfrm>
            <a:off x="5580112" y="1059582"/>
            <a:ext cx="2880320" cy="3592309"/>
          </a:xfrm>
          <a:prstGeom prst="rect">
            <a:avLst/>
          </a:prstGeom>
          <a:noFill/>
          <a:ln w="9525">
            <a:noFill/>
            <a:miter lim="800000"/>
            <a:headEnd/>
            <a:tailEnd/>
          </a:ln>
        </p:spPr>
      </p:pic>
      <p:sp>
        <p:nvSpPr>
          <p:cNvPr id="8" name="内容占位符 2"/>
          <p:cNvSpPr>
            <a:spLocks noGrp="1"/>
          </p:cNvSpPr>
          <p:nvPr>
            <p:ph idx="1"/>
          </p:nvPr>
        </p:nvSpPr>
        <p:spPr bwMode="auto">
          <a:xfrm>
            <a:off x="571472" y="1285866"/>
            <a:ext cx="4648600" cy="2357454"/>
          </a:xfrm>
          <a:noFill/>
          <a:ln>
            <a:miter lim="800000"/>
            <a:headEnd/>
            <a:tailEnd/>
          </a:ln>
        </p:spPr>
        <p:txBody>
          <a:bodyPr vert="horz" wrap="square" lIns="91440" tIns="45720" rIns="91440" bIns="45720" numCol="1" anchor="t" anchorCtr="0" compatLnSpc="1">
            <a:prstTxWarp prst="textNoShape">
              <a:avLst/>
            </a:prstTxWarp>
            <a:normAutofit/>
          </a:bodyPr>
          <a:lstStyle/>
          <a:p>
            <a:r>
              <a:rPr lang="zh-CN" altLang="en-US" sz="2800" b="1" dirty="0">
                <a:latin typeface="微软雅黑" pitchFamily="34" charset="-122"/>
                <a:ea typeface="微软雅黑" pitchFamily="34" charset="-122"/>
              </a:rPr>
              <a:t>电子工业出版社</a:t>
            </a:r>
            <a:endParaRPr lang="en-US" altLang="zh-CN" sz="2800"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郭艳华  马海燕</a:t>
            </a:r>
            <a:endParaRPr lang="en-US" altLang="zh-CN" sz="2800" b="1" dirty="0">
              <a:latin typeface="微软雅黑" pitchFamily="34" charset="-122"/>
              <a:ea typeface="微软雅黑" pitchFamily="34" charset="-122"/>
            </a:endParaRPr>
          </a:p>
          <a:p>
            <a:endParaRPr lang="en-US" altLang="zh-CN" sz="2800" b="1" dirty="0">
              <a:latin typeface="微软雅黑" pitchFamily="34" charset="-122"/>
              <a:ea typeface="微软雅黑"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5" name="TextBox 4"/>
          <p:cNvSpPr txBox="1"/>
          <p:nvPr/>
        </p:nvSpPr>
        <p:spPr>
          <a:xfrm>
            <a:off x="-16024" y="215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pic>
        <p:nvPicPr>
          <p:cNvPr id="8" name="图片 7">
            <a:extLst>
              <a:ext uri="{FF2B5EF4-FFF2-40B4-BE49-F238E27FC236}">
                <a16:creationId xmlns:a16="http://schemas.microsoft.com/office/drawing/2014/main" id="{13349372-B00C-4BB4-84BD-64A7BBAEB57E}"/>
              </a:ext>
            </a:extLst>
          </p:cNvPr>
          <p:cNvPicPr>
            <a:picLocks noChangeAspect="1"/>
          </p:cNvPicPr>
          <p:nvPr/>
        </p:nvPicPr>
        <p:blipFill rotWithShape="1">
          <a:blip r:embed="rId3"/>
          <a:srcRect t="5736"/>
          <a:stretch/>
        </p:blipFill>
        <p:spPr>
          <a:xfrm>
            <a:off x="1213644" y="1005184"/>
            <a:ext cx="6716712" cy="3707213"/>
          </a:xfrm>
          <a:prstGeom prst="rect">
            <a:avLst/>
          </a:prstGeom>
        </p:spPr>
      </p:pic>
      <p:sp>
        <p:nvSpPr>
          <p:cNvPr id="6" name="灯片编号占位符 3">
            <a:extLst>
              <a:ext uri="{FF2B5EF4-FFF2-40B4-BE49-F238E27FC236}">
                <a16:creationId xmlns:a16="http://schemas.microsoft.com/office/drawing/2014/main" id="{027E63B8-345B-4E04-8055-5C2C83766998}"/>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260181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4354"/>
                                        </p:tgtEl>
                                        <p:attrNameLst>
                                          <p:attrName>style.visibility</p:attrName>
                                        </p:attrNameLst>
                                      </p:cBhvr>
                                      <p:to>
                                        <p:strVal val="visible"/>
                                      </p:to>
                                    </p:set>
                                    <p:anim calcmode="lin" valueType="num">
                                      <p:cBhvr additive="base">
                                        <p:cTn id="7" dur="500" fill="hold"/>
                                        <p:tgtEl>
                                          <p:spTgt spid="2404354"/>
                                        </p:tgtEl>
                                        <p:attrNameLst>
                                          <p:attrName>ppt_x</p:attrName>
                                        </p:attrNameLst>
                                      </p:cBhvr>
                                      <p:tavLst>
                                        <p:tav tm="0">
                                          <p:val>
                                            <p:strVal val="1+#ppt_w/2"/>
                                          </p:val>
                                        </p:tav>
                                        <p:tav tm="100000">
                                          <p:val>
                                            <p:strVal val="#ppt_x"/>
                                          </p:val>
                                        </p:tav>
                                      </p:tavLst>
                                    </p:anim>
                                    <p:anim calcmode="lin" valueType="num">
                                      <p:cBhvr additive="base">
                                        <p:cTn id="8" dur="500" fill="hold"/>
                                        <p:tgtEl>
                                          <p:spTgt spid="2404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4"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5" name="TextBox 4"/>
          <p:cNvSpPr txBox="1"/>
          <p:nvPr/>
        </p:nvSpPr>
        <p:spPr>
          <a:xfrm>
            <a:off x="-16024" y="215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pic>
        <p:nvPicPr>
          <p:cNvPr id="6" name="图片 5">
            <a:extLst>
              <a:ext uri="{FF2B5EF4-FFF2-40B4-BE49-F238E27FC236}">
                <a16:creationId xmlns:a16="http://schemas.microsoft.com/office/drawing/2014/main" id="{A5535D96-BD08-4EDD-B218-9ABCF18A320C}"/>
              </a:ext>
            </a:extLst>
          </p:cNvPr>
          <p:cNvPicPr>
            <a:picLocks noChangeAspect="1"/>
          </p:cNvPicPr>
          <p:nvPr/>
        </p:nvPicPr>
        <p:blipFill rotWithShape="1">
          <a:blip r:embed="rId3"/>
          <a:srcRect t="13928"/>
          <a:stretch/>
        </p:blipFill>
        <p:spPr>
          <a:xfrm>
            <a:off x="1399313" y="1017814"/>
            <a:ext cx="6345373" cy="3671229"/>
          </a:xfrm>
          <a:prstGeom prst="rect">
            <a:avLst/>
          </a:prstGeom>
        </p:spPr>
      </p:pic>
      <p:sp>
        <p:nvSpPr>
          <p:cNvPr id="7" name="灯片编号占位符 3">
            <a:extLst>
              <a:ext uri="{FF2B5EF4-FFF2-40B4-BE49-F238E27FC236}">
                <a16:creationId xmlns:a16="http://schemas.microsoft.com/office/drawing/2014/main" id="{DBAEE4B0-3C57-440F-B8A8-63BFCBE1E00B}"/>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882025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4354"/>
                                        </p:tgtEl>
                                        <p:attrNameLst>
                                          <p:attrName>style.visibility</p:attrName>
                                        </p:attrNameLst>
                                      </p:cBhvr>
                                      <p:to>
                                        <p:strVal val="visible"/>
                                      </p:to>
                                    </p:set>
                                    <p:anim calcmode="lin" valueType="num">
                                      <p:cBhvr additive="base">
                                        <p:cTn id="7" dur="500" fill="hold"/>
                                        <p:tgtEl>
                                          <p:spTgt spid="2404354"/>
                                        </p:tgtEl>
                                        <p:attrNameLst>
                                          <p:attrName>ppt_x</p:attrName>
                                        </p:attrNameLst>
                                      </p:cBhvr>
                                      <p:tavLst>
                                        <p:tav tm="0">
                                          <p:val>
                                            <p:strVal val="1+#ppt_w/2"/>
                                          </p:val>
                                        </p:tav>
                                        <p:tav tm="100000">
                                          <p:val>
                                            <p:strVal val="#ppt_x"/>
                                          </p:val>
                                        </p:tav>
                                      </p:tavLst>
                                    </p:anim>
                                    <p:anim calcmode="lin" valueType="num">
                                      <p:cBhvr additive="base">
                                        <p:cTn id="8" dur="500" fill="hold"/>
                                        <p:tgtEl>
                                          <p:spTgt spid="2404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4"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5" name="TextBox 4"/>
          <p:cNvSpPr txBox="1"/>
          <p:nvPr/>
        </p:nvSpPr>
        <p:spPr>
          <a:xfrm>
            <a:off x="-16024" y="215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pic>
        <p:nvPicPr>
          <p:cNvPr id="7" name="图片 6">
            <a:extLst>
              <a:ext uri="{FF2B5EF4-FFF2-40B4-BE49-F238E27FC236}">
                <a16:creationId xmlns:a16="http://schemas.microsoft.com/office/drawing/2014/main" id="{E7E9FE28-9B1F-4EF1-99DF-716498F1A3BF}"/>
              </a:ext>
            </a:extLst>
          </p:cNvPr>
          <p:cNvPicPr>
            <a:picLocks noChangeAspect="1"/>
          </p:cNvPicPr>
          <p:nvPr/>
        </p:nvPicPr>
        <p:blipFill rotWithShape="1">
          <a:blip r:embed="rId3"/>
          <a:srcRect t="11144"/>
          <a:stretch/>
        </p:blipFill>
        <p:spPr>
          <a:xfrm>
            <a:off x="1209911" y="1017814"/>
            <a:ext cx="6724177" cy="3642168"/>
          </a:xfrm>
          <a:prstGeom prst="rect">
            <a:avLst/>
          </a:prstGeom>
        </p:spPr>
      </p:pic>
      <p:sp>
        <p:nvSpPr>
          <p:cNvPr id="6" name="灯片编号占位符 3">
            <a:extLst>
              <a:ext uri="{FF2B5EF4-FFF2-40B4-BE49-F238E27FC236}">
                <a16:creationId xmlns:a16="http://schemas.microsoft.com/office/drawing/2014/main" id="{A2F017DB-21F0-4A34-9E77-E26717ECF398}"/>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741757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4354"/>
                                        </p:tgtEl>
                                        <p:attrNameLst>
                                          <p:attrName>style.visibility</p:attrName>
                                        </p:attrNameLst>
                                      </p:cBhvr>
                                      <p:to>
                                        <p:strVal val="visible"/>
                                      </p:to>
                                    </p:set>
                                    <p:anim calcmode="lin" valueType="num">
                                      <p:cBhvr additive="base">
                                        <p:cTn id="7" dur="500" fill="hold"/>
                                        <p:tgtEl>
                                          <p:spTgt spid="2404354"/>
                                        </p:tgtEl>
                                        <p:attrNameLst>
                                          <p:attrName>ppt_x</p:attrName>
                                        </p:attrNameLst>
                                      </p:cBhvr>
                                      <p:tavLst>
                                        <p:tav tm="0">
                                          <p:val>
                                            <p:strVal val="1+#ppt_w/2"/>
                                          </p:val>
                                        </p:tav>
                                        <p:tav tm="100000">
                                          <p:val>
                                            <p:strVal val="#ppt_x"/>
                                          </p:val>
                                        </p:tav>
                                      </p:tavLst>
                                    </p:anim>
                                    <p:anim calcmode="lin" valueType="num">
                                      <p:cBhvr additive="base">
                                        <p:cTn id="8" dur="500" fill="hold"/>
                                        <p:tgtEl>
                                          <p:spTgt spid="2404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4"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339502"/>
            <a:ext cx="6716712"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5" name="TextBox 4"/>
          <p:cNvSpPr txBox="1"/>
          <p:nvPr/>
        </p:nvSpPr>
        <p:spPr>
          <a:xfrm>
            <a:off x="-16024" y="215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pic>
        <p:nvPicPr>
          <p:cNvPr id="6" name="图片 5">
            <a:extLst>
              <a:ext uri="{FF2B5EF4-FFF2-40B4-BE49-F238E27FC236}">
                <a16:creationId xmlns:a16="http://schemas.microsoft.com/office/drawing/2014/main" id="{9302A6B5-E131-4DD6-9BC7-F8D677221670}"/>
              </a:ext>
            </a:extLst>
          </p:cNvPr>
          <p:cNvPicPr>
            <a:picLocks noChangeAspect="1"/>
          </p:cNvPicPr>
          <p:nvPr/>
        </p:nvPicPr>
        <p:blipFill rotWithShape="1">
          <a:blip r:embed="rId3"/>
          <a:srcRect t="21228"/>
          <a:stretch/>
        </p:blipFill>
        <p:spPr>
          <a:xfrm>
            <a:off x="845163" y="1017814"/>
            <a:ext cx="7453674" cy="3708644"/>
          </a:xfrm>
          <a:prstGeom prst="rect">
            <a:avLst/>
          </a:prstGeom>
        </p:spPr>
      </p:pic>
      <p:sp>
        <p:nvSpPr>
          <p:cNvPr id="7" name="灯片编号占位符 3">
            <a:extLst>
              <a:ext uri="{FF2B5EF4-FFF2-40B4-BE49-F238E27FC236}">
                <a16:creationId xmlns:a16="http://schemas.microsoft.com/office/drawing/2014/main" id="{2819DFFF-5908-47B2-BCAE-9EE61C52BA7F}"/>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554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4354"/>
                                        </p:tgtEl>
                                        <p:attrNameLst>
                                          <p:attrName>style.visibility</p:attrName>
                                        </p:attrNameLst>
                                      </p:cBhvr>
                                      <p:to>
                                        <p:strVal val="visible"/>
                                      </p:to>
                                    </p:set>
                                    <p:anim calcmode="lin" valueType="num">
                                      <p:cBhvr additive="base">
                                        <p:cTn id="7" dur="500" fill="hold"/>
                                        <p:tgtEl>
                                          <p:spTgt spid="2404354"/>
                                        </p:tgtEl>
                                        <p:attrNameLst>
                                          <p:attrName>ppt_x</p:attrName>
                                        </p:attrNameLst>
                                      </p:cBhvr>
                                      <p:tavLst>
                                        <p:tav tm="0">
                                          <p:val>
                                            <p:strVal val="1+#ppt_w/2"/>
                                          </p:val>
                                        </p:tav>
                                        <p:tav tm="100000">
                                          <p:val>
                                            <p:strVal val="#ppt_x"/>
                                          </p:val>
                                        </p:tav>
                                      </p:tavLst>
                                    </p:anim>
                                    <p:anim calcmode="lin" valueType="num">
                                      <p:cBhvr additive="base">
                                        <p:cTn id="8" dur="500" fill="hold"/>
                                        <p:tgtEl>
                                          <p:spTgt spid="2404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1</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1</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5364088" y="221171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2461602"/>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600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1</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1</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4860032" y="221171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2093095"/>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24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1</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4253698" y="216942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4299942"/>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01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3707905" y="216942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3939902"/>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530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chemeClr val="tx2"/>
                          </a:solidFill>
                        </a:rPr>
                        <a:t>0</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3203849" y="216942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2859782"/>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755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821435" y="339502"/>
            <a:ext cx="4985694" cy="482204"/>
          </a:xfrm>
        </p:spPr>
        <p:txBody>
          <a:bodyPr>
            <a:normAutofit fontScale="90000"/>
          </a:bodyPr>
          <a:lstStyle/>
          <a:p>
            <a:r>
              <a:rPr lang="zh-CN" altLang="en-US" sz="4000" dirty="0"/>
              <a:t>计算机的理论模型</a:t>
            </a:r>
            <a:r>
              <a:rPr lang="en-US" altLang="zh-CN" sz="2400" b="0" dirty="0">
                <a:latin typeface="华文琥珀" pitchFamily="2" charset="-122"/>
              </a:rPr>
              <a:t>---</a:t>
            </a:r>
            <a:r>
              <a:rPr lang="zh-CN" altLang="en-US" sz="2400" b="0" dirty="0">
                <a:latin typeface="华文琥珀" pitchFamily="2" charset="-122"/>
              </a:rPr>
              <a:t>图灵机</a:t>
            </a:r>
          </a:p>
        </p:txBody>
      </p:sp>
      <p:sp>
        <p:nvSpPr>
          <p:cNvPr id="2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4" name="文本框 730114"/>
          <p:cNvSpPr txBox="1"/>
          <p:nvPr/>
        </p:nvSpPr>
        <p:spPr>
          <a:xfrm>
            <a:off x="179512" y="1131590"/>
            <a:ext cx="2592288" cy="3354765"/>
          </a:xfrm>
          <a:prstGeom prst="rect">
            <a:avLst/>
          </a:prstGeom>
          <a:noFill/>
          <a:ln w="9525">
            <a:noFill/>
          </a:ln>
        </p:spPr>
        <p:txBody>
          <a:bodyPr wrap="square">
            <a:spAutoFit/>
          </a:bodyPr>
          <a:lstStyle/>
          <a:p>
            <a:pPr lvl="0">
              <a:spcBef>
                <a:spcPct val="50000"/>
              </a:spcBef>
            </a:pPr>
            <a:r>
              <a:rPr lang="en-US" altLang="zh-CN" sz="3200" b="1" dirty="0">
                <a:solidFill>
                  <a:srgbClr val="FF0000"/>
                </a:solidFill>
                <a:latin typeface="Times New Roman" panose="02020603050405020304" pitchFamily="18" charset="0"/>
                <a:ea typeface="宋体" panose="02010600030101010101" pitchFamily="2" charset="-122"/>
              </a:rPr>
              <a:t>F(x) = x + 1</a:t>
            </a:r>
          </a:p>
          <a:p>
            <a:pPr lvl="0">
              <a:spcBef>
                <a:spcPct val="50000"/>
              </a:spcBef>
            </a:pPr>
            <a:endParaRPr lang="en-US" altLang="zh-CN" sz="2000" b="1" dirty="0">
              <a:solidFill>
                <a:srgbClr val="FF0000"/>
              </a:solidFill>
              <a:latin typeface="Times New Roman" panose="02020603050405020304" pitchFamily="18" charset="0"/>
              <a:ea typeface="宋体" panose="02010600030101010101" pitchFamily="2" charset="-122"/>
            </a:endParaRPr>
          </a:p>
          <a:p>
            <a:pPr lvl="0">
              <a:spcBef>
                <a:spcPct val="50000"/>
              </a:spcBef>
            </a:pPr>
            <a:r>
              <a:rPr lang="en-US" altLang="zh-CN" sz="2000" b="1" dirty="0" err="1">
                <a:solidFill>
                  <a:srgbClr val="FF0000"/>
                </a:solidFill>
                <a:latin typeface="Times New Roman" panose="02020603050405020304" pitchFamily="18" charset="0"/>
                <a:ea typeface="宋体" panose="02010600030101010101" pitchFamily="2" charset="-122"/>
              </a:rPr>
              <a:t>Q</a:t>
            </a:r>
            <a:r>
              <a:rPr lang="en-US" altLang="zh-CN" sz="2000" b="1" baseline="-25000" dirty="0" err="1">
                <a:solidFill>
                  <a:srgbClr val="FF0000"/>
                </a:solidFill>
                <a:sym typeface="+mn-ea"/>
              </a:rPr>
              <a:t>i</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当前状态</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X</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当前读取数值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W</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写入数值</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H</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chemeClr val="tx2"/>
                </a:solidFill>
                <a:latin typeface="Times New Roman" panose="02020603050405020304" pitchFamily="18" charset="0"/>
                <a:ea typeface="宋体" panose="02010600030101010101" pitchFamily="2" charset="-122"/>
              </a:rPr>
              <a:t>Head</a:t>
            </a:r>
            <a:r>
              <a:rPr lang="zh-CN" altLang="en-US" sz="2000" b="1" dirty="0">
                <a:solidFill>
                  <a:schemeClr val="tx2"/>
                </a:solidFill>
                <a:latin typeface="Times New Roman" panose="02020603050405020304" pitchFamily="18" charset="0"/>
                <a:ea typeface="宋体" panose="02010600030101010101" pitchFamily="2" charset="-122"/>
              </a:rPr>
              <a:t>移动</a:t>
            </a:r>
            <a:endParaRPr lang="en-US" altLang="zh-CN" sz="2000" b="1" dirty="0">
              <a:solidFill>
                <a:schemeClr val="tx2"/>
              </a:solidFill>
              <a:latin typeface="Times New Roman" panose="02020603050405020304" pitchFamily="18" charset="0"/>
              <a:ea typeface="宋体" panose="02010600030101010101" pitchFamily="2" charset="-122"/>
            </a:endParaRPr>
          </a:p>
          <a:p>
            <a:pPr lvl="0">
              <a:spcBef>
                <a:spcPct val="50000"/>
              </a:spcBef>
            </a:pPr>
            <a:r>
              <a:rPr lang="en-US" altLang="zh-CN" sz="2000" b="1" dirty="0">
                <a:solidFill>
                  <a:srgbClr val="FF0000"/>
                </a:solidFill>
                <a:latin typeface="Times New Roman" panose="02020603050405020304" pitchFamily="18" charset="0"/>
                <a:ea typeface="宋体" panose="02010600030101010101" pitchFamily="2" charset="-122"/>
              </a:rPr>
              <a:t>Q</a:t>
            </a:r>
            <a:r>
              <a:rPr lang="en-US" altLang="zh-CN" sz="2000" b="1" baseline="-25000" dirty="0">
                <a:solidFill>
                  <a:srgbClr val="FF0000"/>
                </a:solidFill>
                <a:sym typeface="+mn-ea"/>
              </a:rPr>
              <a:t>i+1</a:t>
            </a:r>
            <a:r>
              <a:rPr lang="zh-CN" altLang="en-US"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chemeClr val="tx2"/>
                </a:solidFill>
                <a:latin typeface="Times New Roman" panose="02020603050405020304" pitchFamily="18" charset="0"/>
                <a:ea typeface="宋体" panose="02010600030101010101" pitchFamily="2" charset="-122"/>
              </a:rPr>
              <a:t>下个状态</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25" name="文本框 2"/>
          <p:cNvSpPr txBox="1"/>
          <p:nvPr>
            <p:custDataLst>
              <p:tags r:id="rId1"/>
            </p:custDataLst>
          </p:nvPr>
        </p:nvSpPr>
        <p:spPr>
          <a:xfrm>
            <a:off x="4932040" y="915566"/>
            <a:ext cx="4024630"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ctr" anchorCtr="1" compatLnSpc="1">
            <a:noAutofit/>
          </a:bodyPr>
          <a:lstStyle>
            <a:lvl1pPr marL="12700" indent="-12700" eaLnBrk="1" hangingPunct="1">
              <a:lnSpc>
                <a:spcPct val="130000"/>
              </a:lnSpc>
              <a:spcBef>
                <a:spcPct val="20000"/>
              </a:spcBef>
              <a:buFontTx/>
              <a:buNone/>
              <a:defRPr sz="1800">
                <a:solidFill>
                  <a:schemeClr val="bg1"/>
                </a:solidFill>
                <a:latin typeface="+mn-lt"/>
                <a:ea typeface="+mn-ea"/>
                <a:sym typeface="Arial" panose="020B0604020202020204" pitchFamily="34" charset="0"/>
              </a:defRPr>
            </a:lvl1pPr>
            <a:lvl2pPr marL="742950" indent="-285750">
              <a:spcBef>
                <a:spcPct val="20000"/>
              </a:spcBef>
              <a:buChar char="–"/>
              <a:defRPr sz="1600">
                <a:solidFill>
                  <a:schemeClr val="bg1"/>
                </a:solidFill>
                <a:sym typeface="Arial" panose="020B0604020202020204" pitchFamily="34" charset="0"/>
              </a:defRPr>
            </a:lvl2pPr>
            <a:lvl3pPr marL="1143000" indent="-228600">
              <a:spcBef>
                <a:spcPct val="20000"/>
              </a:spcBef>
              <a:buChar char="•"/>
              <a:defRPr sz="1600">
                <a:solidFill>
                  <a:schemeClr val="bg1"/>
                </a:solidFill>
                <a:sym typeface="Arial" panose="020B0604020202020204" pitchFamily="34" charset="0"/>
              </a:defRPr>
            </a:lvl3pPr>
            <a:lvl4pPr marL="1600200" indent="-228600">
              <a:spcBef>
                <a:spcPct val="20000"/>
              </a:spcBef>
              <a:buChar char="–"/>
              <a:defRPr sz="1600">
                <a:solidFill>
                  <a:schemeClr val="bg1"/>
                </a:solidFill>
                <a:sym typeface="Arial" panose="020B0604020202020204" pitchFamily="34" charset="0"/>
              </a:defRPr>
            </a:lvl4pPr>
            <a:lvl5pPr marL="2057400" indent="-228600">
              <a:spcBef>
                <a:spcPct val="20000"/>
              </a:spcBef>
              <a:buChar char="»"/>
              <a:defRPr sz="1600">
                <a:solidFill>
                  <a:schemeClr val="bg1"/>
                </a:solidFill>
                <a:sym typeface="Arial" panose="020B0604020202020204" pitchFamily="34"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a:lnSpc>
                <a:spcPct val="90000"/>
              </a:lnSpc>
            </a:pPr>
            <a:r>
              <a:rPr lang="zh-CN" altLang="en-US" sz="2200" dirty="0">
                <a:solidFill>
                  <a:schemeClr val="tx2"/>
                </a:solidFill>
                <a:sym typeface="+mn-ea"/>
              </a:rPr>
              <a:t>               </a:t>
            </a:r>
            <a:r>
              <a:rPr lang="en-US" altLang="zh-CN" sz="2200" b="1" dirty="0" err="1">
                <a:solidFill>
                  <a:srgbClr val="FF0000"/>
                </a:solidFill>
                <a:sym typeface="+mn-ea"/>
              </a:rPr>
              <a:t>Q</a:t>
            </a:r>
            <a:r>
              <a:rPr lang="en-US" altLang="zh-CN" sz="2200" b="1" baseline="-25000" dirty="0" err="1">
                <a:solidFill>
                  <a:srgbClr val="FF0000"/>
                </a:solidFill>
                <a:sym typeface="+mn-ea"/>
              </a:rPr>
              <a:t>i</a:t>
            </a:r>
            <a:r>
              <a:rPr lang="zh-CN" altLang="en-US" sz="2200" b="1" dirty="0">
                <a:solidFill>
                  <a:srgbClr val="FF0000"/>
                </a:solidFill>
                <a:sym typeface="+mn-ea"/>
              </a:rPr>
              <a:t>   </a:t>
            </a:r>
            <a:r>
              <a:rPr lang="en-US" altLang="zh-CN" sz="2200" b="1" dirty="0">
                <a:solidFill>
                  <a:srgbClr val="FF0000"/>
                </a:solidFill>
                <a:sym typeface="+mn-ea"/>
              </a:rPr>
              <a:t>X</a:t>
            </a:r>
            <a:r>
              <a:rPr lang="zh-CN" altLang="en-US" sz="2200" b="1" dirty="0">
                <a:solidFill>
                  <a:srgbClr val="FF0000"/>
                </a:solidFill>
                <a:sym typeface="+mn-ea"/>
              </a:rPr>
              <a:t>   </a:t>
            </a:r>
            <a:r>
              <a:rPr lang="en-US" altLang="zh-CN" sz="2200" b="1" dirty="0">
                <a:solidFill>
                  <a:srgbClr val="FF0000"/>
                </a:solidFill>
                <a:sym typeface="+mn-ea"/>
              </a:rPr>
              <a:t>W</a:t>
            </a:r>
            <a:r>
              <a:rPr lang="zh-CN" altLang="en-US" sz="2200" b="1" dirty="0">
                <a:solidFill>
                  <a:srgbClr val="FF0000"/>
                </a:solidFill>
                <a:sym typeface="+mn-ea"/>
              </a:rPr>
              <a:t>   </a:t>
            </a:r>
            <a:r>
              <a:rPr lang="en-US" altLang="zh-CN" sz="2200" b="1" dirty="0">
                <a:solidFill>
                  <a:srgbClr val="FF0000"/>
                </a:solidFill>
                <a:sym typeface="+mn-ea"/>
              </a:rPr>
              <a:t>H</a:t>
            </a:r>
            <a:r>
              <a:rPr lang="zh-CN" altLang="en-US" sz="2200" b="1" dirty="0">
                <a:solidFill>
                  <a:srgbClr val="FF0000"/>
                </a:solidFill>
                <a:sym typeface="+mn-ea"/>
              </a:rPr>
              <a:t>   </a:t>
            </a:r>
            <a:r>
              <a:rPr lang="en-US" altLang="zh-CN" sz="2200" b="1" dirty="0">
                <a:solidFill>
                  <a:srgbClr val="FF0000"/>
                </a:solidFill>
                <a:sym typeface="+mn-ea"/>
              </a:rPr>
              <a:t>Q</a:t>
            </a:r>
            <a:r>
              <a:rPr lang="en-US" altLang="zh-CN" sz="2200" b="1" baseline="-25000" dirty="0">
                <a:solidFill>
                  <a:srgbClr val="FF0000"/>
                </a:solidFill>
                <a:sym typeface="+mn-ea"/>
              </a:rPr>
              <a:t>i+1</a:t>
            </a:r>
            <a:endParaRPr lang="zh-CN" altLang="en-US" sz="2200" b="1" baseline="-25000" dirty="0">
              <a:solidFill>
                <a:srgbClr val="FF0000"/>
              </a:solidFill>
              <a:sym typeface="+mn-ea"/>
            </a:endParaRPr>
          </a:p>
          <a:p>
            <a:pPr lvl="1" algn="ctr">
              <a:lnSpc>
                <a:spcPct val="90000"/>
              </a:lnSpc>
              <a:buNone/>
            </a:pPr>
            <a:r>
              <a:rPr lang="zh-CN" altLang="en-US" sz="2200" dirty="0">
                <a:solidFill>
                  <a:schemeClr val="tx2"/>
                </a:solidFill>
                <a:sym typeface="+mn-ea"/>
              </a:rPr>
              <a:t>	</a:t>
            </a:r>
            <a:r>
              <a:rPr lang="en-US" altLang="zh-CN" sz="2200" dirty="0">
                <a:solidFill>
                  <a:schemeClr val="tx2"/>
                </a:solidFill>
                <a:sym typeface="+mn-ea"/>
              </a:rPr>
              <a:t>q1 </a:t>
            </a:r>
            <a:r>
              <a:rPr lang="zh-CN" altLang="en-US" sz="2200" dirty="0">
                <a:solidFill>
                  <a:schemeClr val="tx2"/>
                </a:solidFill>
                <a:sym typeface="+mn-ea"/>
              </a:rPr>
              <a:t>  </a:t>
            </a:r>
            <a:r>
              <a:rPr lang="en-US" altLang="zh-CN" sz="2200" dirty="0">
                <a:solidFill>
                  <a:schemeClr val="tx2"/>
                </a:solidFill>
                <a:sym typeface="+mn-ea"/>
              </a:rPr>
              <a:t>0 </a:t>
            </a:r>
            <a:r>
              <a:rPr lang="zh-CN" altLang="en-US" sz="2200" dirty="0">
                <a:solidFill>
                  <a:schemeClr val="tx2"/>
                </a:solidFill>
                <a:sym typeface="+mn-ea"/>
              </a:rPr>
              <a:t>  </a:t>
            </a:r>
            <a:r>
              <a:rPr lang="en-US" altLang="zh-CN" sz="2200" dirty="0">
                <a:solidFill>
                  <a:schemeClr val="tx2"/>
                </a:solidFill>
                <a:sym typeface="+mn-ea"/>
              </a:rPr>
              <a:t>1 </a:t>
            </a:r>
            <a:r>
              <a:rPr lang="zh-CN" altLang="en-US" sz="2200" dirty="0">
                <a:solidFill>
                  <a:schemeClr val="tx2"/>
                </a:solidFill>
                <a:sym typeface="+mn-ea"/>
              </a:rPr>
              <a:t>  </a:t>
            </a:r>
            <a:r>
              <a:rPr lang="en-US" altLang="zh-CN" sz="2200" dirty="0">
                <a:solidFill>
                  <a:schemeClr val="tx2"/>
                </a:solidFill>
                <a:sym typeface="+mn-ea"/>
              </a:rPr>
              <a:t>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q1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 </a:t>
            </a:r>
            <a:r>
              <a:rPr lang="zh-CN" altLang="en-US" sz="2200" dirty="0">
                <a:solidFill>
                  <a:schemeClr val="tx2"/>
                </a:solidFill>
                <a:sym typeface="+mn-ea"/>
              </a:rPr>
              <a:t>  </a:t>
            </a:r>
            <a:r>
              <a:rPr lang="en-US" altLang="zh-CN" sz="2200" dirty="0">
                <a:solidFill>
                  <a:schemeClr val="tx2"/>
                </a:solidFill>
                <a:sym typeface="+mn-ea"/>
              </a:rPr>
              <a:t>q3 </a:t>
            </a:r>
          </a:p>
          <a:p>
            <a:pPr lvl="1" algn="ctr">
              <a:lnSpc>
                <a:spcPct val="90000"/>
              </a:lnSpc>
              <a:buNone/>
            </a:pPr>
            <a:r>
              <a:rPr lang="en-US" altLang="zh-CN" sz="2200" dirty="0">
                <a:solidFill>
                  <a:schemeClr val="tx2"/>
                </a:solidFill>
                <a:sym typeface="+mn-ea"/>
              </a:rPr>
              <a:t>	q1</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q1 </a:t>
            </a:r>
          </a:p>
          <a:p>
            <a:pPr lvl="1" algn="ctr">
              <a:lnSpc>
                <a:spcPct val="90000"/>
              </a:lnSpc>
              <a:buNone/>
            </a:pPr>
            <a:r>
              <a:rPr lang="en-US" altLang="zh-CN" sz="2200" dirty="0">
                <a:solidFill>
                  <a:schemeClr val="tx2"/>
                </a:solidFill>
                <a:sym typeface="+mn-ea"/>
              </a:rPr>
              <a:t>	q2 </a:t>
            </a:r>
            <a:r>
              <a:rPr lang="zh-CN" altLang="en-US" sz="2200" dirty="0">
                <a:solidFill>
                  <a:schemeClr val="tx2"/>
                </a:solidFill>
                <a:sym typeface="+mn-ea"/>
              </a:rPr>
              <a:t>  </a:t>
            </a:r>
            <a:r>
              <a:rPr lang="en-US" altLang="zh-CN" sz="2200" dirty="0">
                <a:solidFill>
                  <a:schemeClr val="tx2"/>
                </a:solidFill>
                <a:sym typeface="+mn-ea"/>
              </a:rPr>
              <a:t>0</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q2</a:t>
            </a:r>
            <a:r>
              <a:rPr lang="zh-CN" altLang="en-US" sz="2200" dirty="0">
                <a:solidFill>
                  <a:schemeClr val="tx2"/>
                </a:solidFill>
                <a:sym typeface="+mn-ea"/>
              </a:rPr>
              <a:t>  </a:t>
            </a:r>
            <a:r>
              <a:rPr lang="en-US" altLang="zh-CN" sz="2200" dirty="0">
                <a:solidFill>
                  <a:schemeClr val="tx2"/>
                </a:solidFill>
                <a:sym typeface="+mn-ea"/>
              </a:rPr>
              <a:t> b</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N </a:t>
            </a:r>
            <a:r>
              <a:rPr lang="zh-CN" altLang="en-US" sz="2200" dirty="0">
                <a:solidFill>
                  <a:schemeClr val="tx2"/>
                </a:solidFill>
                <a:sym typeface="+mn-ea"/>
              </a:rPr>
              <a:t>  </a:t>
            </a:r>
            <a:r>
              <a:rPr lang="en-US" altLang="zh-CN" sz="2200" dirty="0">
                <a:solidFill>
                  <a:schemeClr val="tx2"/>
                </a:solidFill>
                <a:sym typeface="+mn-ea"/>
              </a:rPr>
              <a:t>q4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0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q2 </a:t>
            </a:r>
          </a:p>
          <a:p>
            <a:pPr lvl="1" algn="ctr">
              <a:lnSpc>
                <a:spcPct val="90000"/>
              </a:lnSpc>
              <a:buNone/>
            </a:pPr>
            <a:r>
              <a:rPr lang="en-US" altLang="zh-CN" sz="2200" dirty="0">
                <a:solidFill>
                  <a:schemeClr val="tx2"/>
                </a:solidFill>
                <a:sym typeface="+mn-ea"/>
              </a:rPr>
              <a:t>	q3 </a:t>
            </a:r>
            <a:r>
              <a:rPr lang="zh-CN" altLang="en-US" sz="2200" dirty="0">
                <a:solidFill>
                  <a:schemeClr val="tx2"/>
                </a:solidFill>
                <a:sym typeface="+mn-ea"/>
              </a:rPr>
              <a:t>  </a:t>
            </a:r>
            <a:r>
              <a:rPr lang="en-US" altLang="zh-CN" sz="2200" dirty="0">
                <a:solidFill>
                  <a:schemeClr val="tx2"/>
                </a:solidFill>
                <a:sym typeface="+mn-ea"/>
              </a:rPr>
              <a:t>1</a:t>
            </a:r>
            <a:r>
              <a:rPr lang="zh-CN" altLang="en-US" sz="2200" dirty="0">
                <a:solidFill>
                  <a:schemeClr val="tx2"/>
                </a:solidFill>
                <a:sym typeface="+mn-ea"/>
              </a:rPr>
              <a:t>  </a:t>
            </a:r>
            <a:r>
              <a:rPr lang="en-US" altLang="zh-CN" sz="2200" dirty="0">
                <a:solidFill>
                  <a:schemeClr val="tx2"/>
                </a:solidFill>
                <a:sym typeface="+mn-ea"/>
              </a:rPr>
              <a:t> 0</a:t>
            </a:r>
            <a:r>
              <a:rPr lang="zh-CN" altLang="en-US" sz="2200" dirty="0">
                <a:solidFill>
                  <a:schemeClr val="tx2"/>
                </a:solidFill>
                <a:sym typeface="+mn-ea"/>
              </a:rPr>
              <a:t>  </a:t>
            </a:r>
            <a:r>
              <a:rPr lang="en-US" altLang="zh-CN" sz="2200" dirty="0">
                <a:solidFill>
                  <a:schemeClr val="tx2"/>
                </a:solidFill>
                <a:sym typeface="+mn-ea"/>
              </a:rPr>
              <a:t> L</a:t>
            </a:r>
            <a:r>
              <a:rPr lang="zh-CN" altLang="en-US" sz="2200" dirty="0">
                <a:solidFill>
                  <a:schemeClr val="tx2"/>
                </a:solidFill>
                <a:sym typeface="+mn-ea"/>
              </a:rPr>
              <a:t>  </a:t>
            </a:r>
            <a:r>
              <a:rPr lang="en-US" altLang="zh-CN" sz="2200" dirty="0">
                <a:solidFill>
                  <a:schemeClr val="tx2"/>
                </a:solidFill>
                <a:sym typeface="+mn-ea"/>
              </a:rPr>
              <a:t> q3 </a:t>
            </a:r>
          </a:p>
          <a:p>
            <a:pPr lvl="1" algn="ctr">
              <a:lnSpc>
                <a:spcPct val="90000"/>
              </a:lnSpc>
              <a:buNone/>
            </a:pPr>
            <a:r>
              <a:rPr lang="en-US" altLang="zh-CN" sz="2200" dirty="0">
                <a:solidFill>
                  <a:schemeClr val="tx2"/>
                </a:solidFill>
                <a:sym typeface="+mn-ea"/>
              </a:rPr>
              <a:t>	q3</a:t>
            </a:r>
            <a:r>
              <a:rPr lang="zh-CN" altLang="en-US" sz="2200" dirty="0">
                <a:solidFill>
                  <a:schemeClr val="tx2"/>
                </a:solidFill>
                <a:sym typeface="+mn-ea"/>
              </a:rPr>
              <a:t>  </a:t>
            </a:r>
            <a:r>
              <a:rPr lang="en-US" altLang="zh-CN" sz="2200" dirty="0">
                <a:solidFill>
                  <a:schemeClr val="tx2"/>
                </a:solidFill>
                <a:sym typeface="+mn-ea"/>
              </a:rPr>
              <a:t> b </a:t>
            </a:r>
            <a:r>
              <a:rPr lang="zh-CN" altLang="en-US" sz="2200" dirty="0">
                <a:solidFill>
                  <a:schemeClr val="tx2"/>
                </a:solidFill>
                <a:sym typeface="+mn-ea"/>
              </a:rPr>
              <a:t>  </a:t>
            </a:r>
            <a:r>
              <a:rPr lang="en-US" altLang="zh-CN" sz="2200" dirty="0">
                <a:solidFill>
                  <a:schemeClr val="tx2"/>
                </a:solidFill>
                <a:sym typeface="+mn-ea"/>
              </a:rPr>
              <a:t>b</a:t>
            </a:r>
            <a:r>
              <a:rPr lang="zh-CN" altLang="en-US" sz="2200" dirty="0">
                <a:solidFill>
                  <a:schemeClr val="tx2"/>
                </a:solidFill>
                <a:sym typeface="+mn-ea"/>
              </a:rPr>
              <a:t>  </a:t>
            </a:r>
            <a:r>
              <a:rPr lang="en-US" altLang="zh-CN" sz="2200" dirty="0">
                <a:solidFill>
                  <a:schemeClr val="tx2"/>
                </a:solidFill>
                <a:sym typeface="+mn-ea"/>
              </a:rPr>
              <a:t> N</a:t>
            </a:r>
            <a:r>
              <a:rPr lang="zh-CN" altLang="en-US" sz="2200" dirty="0">
                <a:solidFill>
                  <a:schemeClr val="tx2"/>
                </a:solidFill>
                <a:sym typeface="+mn-ea"/>
              </a:rPr>
              <a:t>  </a:t>
            </a:r>
            <a:r>
              <a:rPr lang="en-US" altLang="zh-CN" sz="2200" dirty="0">
                <a:solidFill>
                  <a:schemeClr val="tx2"/>
                </a:solidFill>
                <a:sym typeface="+mn-ea"/>
              </a:rPr>
              <a:t> q4</a:t>
            </a:r>
          </a:p>
        </p:txBody>
      </p:sp>
      <p:graphicFrame>
        <p:nvGraphicFramePr>
          <p:cNvPr id="26" name="表格 25"/>
          <p:cNvGraphicFramePr>
            <a:graphicFrameLocks noGrp="1"/>
          </p:cNvGraphicFramePr>
          <p:nvPr/>
        </p:nvGraphicFramePr>
        <p:xfrm>
          <a:off x="2555776" y="1563638"/>
          <a:ext cx="3240360" cy="576064"/>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tblGrid>
              <a:tr h="576064">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solidFill>
                      <a:schemeClr val="accent5">
                        <a:lumMod val="60000"/>
                        <a:lumOff val="40000"/>
                      </a:schemeClr>
                    </a:solidFill>
                  </a:tcPr>
                </a:tc>
                <a:tc>
                  <a:txBody>
                    <a:bodyPr/>
                    <a:lstStyle/>
                    <a:p>
                      <a:pPr algn="ctr"/>
                      <a:r>
                        <a:rPr lang="en-US" altLang="zh-CN" dirty="0">
                          <a:solidFill>
                            <a:schemeClr val="tx2"/>
                          </a:solidFill>
                        </a:rPr>
                        <a:t>B</a:t>
                      </a:r>
                      <a:endParaRPr lang="zh-CN" altLang="en-US" dirty="0">
                        <a:solidFill>
                          <a:schemeClr val="tx2"/>
                        </a:solidFill>
                      </a:endParaRPr>
                    </a:p>
                  </a:txBody>
                  <a:tcPr anchor="ct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7" name="下箭头 26"/>
          <p:cNvSpPr/>
          <p:nvPr/>
        </p:nvSpPr>
        <p:spPr>
          <a:xfrm rot="10800000">
            <a:off x="2627785" y="2169420"/>
            <a:ext cx="360040" cy="432048"/>
          </a:xfrm>
          <a:prstGeom prst="down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300192" y="3579862"/>
            <a:ext cx="2304256"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5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178594"/>
            <a:ext cx="8147248" cy="651272"/>
          </a:xfrm>
        </p:spPr>
        <p:txBody>
          <a:bodyPr>
            <a:normAutofit/>
          </a:bodyPr>
          <a:lstStyle/>
          <a:p>
            <a:r>
              <a:rPr lang="zh-CN" altLang="en-US" sz="3600" dirty="0">
                <a:ea typeface="黑体" pitchFamily="2" charset="-122"/>
              </a:rPr>
              <a:t>课外参考书</a:t>
            </a:r>
          </a:p>
        </p:txBody>
      </p:sp>
      <p:pic>
        <p:nvPicPr>
          <p:cNvPr id="124930" name="Picture 2"/>
          <p:cNvPicPr>
            <a:picLocks noChangeAspect="1" noChangeArrowheads="1"/>
          </p:cNvPicPr>
          <p:nvPr/>
        </p:nvPicPr>
        <p:blipFill>
          <a:blip r:embed="rId2" cstate="print"/>
          <a:srcRect/>
          <a:stretch>
            <a:fillRect/>
          </a:stretch>
        </p:blipFill>
        <p:spPr bwMode="auto">
          <a:xfrm>
            <a:off x="395536" y="1059582"/>
            <a:ext cx="2514600" cy="3248025"/>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3575030" y="1203598"/>
            <a:ext cx="2149098" cy="3024336"/>
          </a:xfrm>
          <a:prstGeom prst="rect">
            <a:avLst/>
          </a:prstGeom>
          <a:noFill/>
          <a:ln w="9525">
            <a:noFill/>
            <a:miter lim="800000"/>
            <a:headEnd/>
            <a:tailEnd/>
          </a:ln>
        </p:spPr>
      </p:pic>
      <p:pic>
        <p:nvPicPr>
          <p:cNvPr id="124932" name="Picture 4"/>
          <p:cNvPicPr>
            <a:picLocks noChangeAspect="1" noChangeArrowheads="1"/>
          </p:cNvPicPr>
          <p:nvPr/>
        </p:nvPicPr>
        <p:blipFill>
          <a:blip r:embed="rId4" cstate="print"/>
          <a:srcRect/>
          <a:stretch>
            <a:fillRect/>
          </a:stretch>
        </p:blipFill>
        <p:spPr bwMode="auto">
          <a:xfrm>
            <a:off x="6566256" y="1203598"/>
            <a:ext cx="2110200" cy="3024336"/>
          </a:xfrm>
          <a:prstGeom prst="rect">
            <a:avLst/>
          </a:prstGeom>
          <a:noFill/>
          <a:ln w="9525">
            <a:noFill/>
            <a:miter lim="800000"/>
            <a:headEnd/>
            <a:tailEnd/>
          </a:ln>
        </p:spPr>
      </p:pic>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图灵机蕴含的深邃意义</a:t>
            </a:r>
          </a:p>
        </p:txBody>
      </p:sp>
      <p:sp>
        <p:nvSpPr>
          <p:cNvPr id="2404355" name="Rectangle 3"/>
          <p:cNvSpPr>
            <a:spLocks noGrp="1" noChangeArrowheads="1"/>
          </p:cNvSpPr>
          <p:nvPr>
            <p:ph type="body" sz="half" idx="1"/>
          </p:nvPr>
        </p:nvSpPr>
        <p:spPr>
          <a:xfrm>
            <a:off x="539552" y="1131590"/>
            <a:ext cx="7920880" cy="3798589"/>
          </a:xfrm>
        </p:spPr>
        <p:txBody>
          <a:bodyPr>
            <a:normAutofit/>
          </a:bodyPr>
          <a:lstStyle/>
          <a:p>
            <a:pPr>
              <a:lnSpc>
                <a:spcPct val="150000"/>
              </a:lnSpc>
            </a:pPr>
            <a:r>
              <a:rPr lang="zh-CN" altLang="en-US" sz="2400" b="1" dirty="0">
                <a:sym typeface="Wingdings" pitchFamily="2" charset="2"/>
              </a:rPr>
              <a:t>图灵机的产生蕴含的意义</a:t>
            </a:r>
            <a:endParaRPr lang="en-US" altLang="zh-CN" sz="2400" b="1" dirty="0">
              <a:sym typeface="Wingdings" pitchFamily="2" charset="2"/>
            </a:endParaRPr>
          </a:p>
          <a:p>
            <a:pPr lvl="1">
              <a:lnSpc>
                <a:spcPct val="150000"/>
              </a:lnSpc>
            </a:pPr>
            <a:r>
              <a:rPr lang="zh-CN" altLang="en-US" sz="2000" b="1" dirty="0">
                <a:sym typeface="Wingdings" pitchFamily="2" charset="2"/>
              </a:rPr>
              <a:t>一方面奠定了现代数字计算机的基础（要知道后来冯诺依曼就是根据图灵的设想才设计出第一台计算机的）。</a:t>
            </a:r>
            <a:endParaRPr lang="en-US" altLang="zh-CN" sz="2000" b="1" dirty="0">
              <a:sym typeface="Wingdings" pitchFamily="2" charset="2"/>
            </a:endParaRPr>
          </a:p>
          <a:p>
            <a:pPr lvl="1">
              <a:lnSpc>
                <a:spcPct val="150000"/>
              </a:lnSpc>
            </a:pPr>
            <a:r>
              <a:rPr lang="zh-CN" altLang="en-US" sz="2000" b="1" dirty="0">
                <a:sym typeface="Wingdings" pitchFamily="2" charset="2"/>
              </a:rPr>
              <a:t>另一方面，根据图灵机这一基本简洁的概念，我们还可以看到可计算的极限是什么。（强调必须是在有限输入的有限状态下完成有限的输出）</a:t>
            </a:r>
          </a:p>
          <a:p>
            <a:endParaRPr lang="zh-CN" altLang="en-US" sz="2400" b="1" dirty="0">
              <a:sym typeface="Wingdings" pitchFamily="2" charset="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107664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图灵机蕴含的深邃意义</a:t>
            </a:r>
          </a:p>
        </p:txBody>
      </p:sp>
      <p:sp>
        <p:nvSpPr>
          <p:cNvPr id="2404355" name="Rectangle 3"/>
          <p:cNvSpPr>
            <a:spLocks noGrp="1" noChangeArrowheads="1"/>
          </p:cNvSpPr>
          <p:nvPr>
            <p:ph type="body" sz="half" idx="1"/>
          </p:nvPr>
        </p:nvSpPr>
        <p:spPr>
          <a:xfrm>
            <a:off x="539551" y="1131590"/>
            <a:ext cx="8396131" cy="3798589"/>
          </a:xfrm>
        </p:spPr>
        <p:txBody>
          <a:bodyPr>
            <a:normAutofit lnSpcReduction="10000"/>
          </a:bodyPr>
          <a:lstStyle/>
          <a:p>
            <a:pPr>
              <a:lnSpc>
                <a:spcPct val="150000"/>
              </a:lnSpc>
            </a:pPr>
            <a:r>
              <a:rPr lang="zh-CN" altLang="en-US" sz="2400" b="1" dirty="0">
                <a:sym typeface="Wingdings" pitchFamily="2" charset="2"/>
              </a:rPr>
              <a:t>图灵给“可计算性”下了一个严格的数学定义，即：</a:t>
            </a:r>
            <a:endParaRPr lang="en-US" altLang="zh-CN" sz="2400" b="1" dirty="0">
              <a:sym typeface="Wingdings" pitchFamily="2" charset="2"/>
            </a:endParaRPr>
          </a:p>
          <a:p>
            <a:pPr lvl="1">
              <a:lnSpc>
                <a:spcPct val="150000"/>
              </a:lnSpc>
            </a:pPr>
            <a:r>
              <a:rPr lang="zh-CN" altLang="en-US" sz="2000" b="1" dirty="0">
                <a:sym typeface="Wingdings" pitchFamily="2" charset="2"/>
              </a:rPr>
              <a:t>凡是能用计算算法解决的问题，也一定能用图灵机解决；</a:t>
            </a:r>
            <a:endParaRPr lang="en-US" altLang="zh-CN" sz="2000" b="1" dirty="0">
              <a:sym typeface="Wingdings" pitchFamily="2" charset="2"/>
            </a:endParaRPr>
          </a:p>
          <a:p>
            <a:pPr lvl="1">
              <a:lnSpc>
                <a:spcPct val="150000"/>
              </a:lnSpc>
            </a:pPr>
            <a:r>
              <a:rPr lang="zh-CN" altLang="en-US" sz="2000" b="1" dirty="0">
                <a:sym typeface="Wingdings" pitchFamily="2" charset="2"/>
              </a:rPr>
              <a:t>凡是图灵机解决不了的问题，任何算法也解决不了。</a:t>
            </a:r>
          </a:p>
          <a:p>
            <a:pPr>
              <a:lnSpc>
                <a:spcPct val="150000"/>
              </a:lnSpc>
            </a:pPr>
            <a:r>
              <a:rPr lang="zh-CN" altLang="en-US" sz="2400" b="1" dirty="0">
                <a:sym typeface="Wingdings" pitchFamily="2" charset="2"/>
              </a:rPr>
              <a:t>图灵机解决的是一个可计算的问题，即：</a:t>
            </a:r>
            <a:endParaRPr lang="en-US" altLang="zh-CN" sz="2400" b="1" dirty="0">
              <a:sym typeface="Wingdings" pitchFamily="2" charset="2"/>
            </a:endParaRPr>
          </a:p>
          <a:p>
            <a:pPr lvl="1">
              <a:lnSpc>
                <a:spcPct val="150000"/>
              </a:lnSpc>
            </a:pPr>
            <a:r>
              <a:rPr lang="zh-CN" altLang="en-US" sz="2000" b="1" dirty="0">
                <a:sym typeface="Wingdings" pitchFamily="2" charset="2"/>
              </a:rPr>
              <a:t>对于有限的输入数据；</a:t>
            </a:r>
            <a:endParaRPr lang="en-US" altLang="zh-CN" sz="2000" b="1" dirty="0">
              <a:sym typeface="Wingdings" pitchFamily="2" charset="2"/>
            </a:endParaRPr>
          </a:p>
          <a:p>
            <a:pPr lvl="1">
              <a:lnSpc>
                <a:spcPct val="150000"/>
              </a:lnSpc>
            </a:pPr>
            <a:r>
              <a:rPr lang="zh-CN" altLang="en-US" sz="2000" b="1" dirty="0">
                <a:sym typeface="Wingdings" pitchFamily="2" charset="2"/>
              </a:rPr>
              <a:t>在有限步骤的算法指令的控制下；</a:t>
            </a:r>
            <a:endParaRPr lang="en-US" altLang="zh-CN" sz="2000" b="1" dirty="0">
              <a:sym typeface="Wingdings" pitchFamily="2" charset="2"/>
            </a:endParaRPr>
          </a:p>
          <a:p>
            <a:pPr lvl="1">
              <a:lnSpc>
                <a:spcPct val="150000"/>
              </a:lnSpc>
            </a:pPr>
            <a:r>
              <a:rPr lang="zh-CN" altLang="en-US" sz="2000" b="1" dirty="0">
                <a:sym typeface="Wingdings" pitchFamily="2" charset="2"/>
              </a:rPr>
              <a:t>可以输出有限的结果。</a:t>
            </a:r>
          </a:p>
          <a:p>
            <a:endParaRPr lang="zh-CN" altLang="en-US" sz="2400" b="1" dirty="0">
              <a:sym typeface="Wingdings" pitchFamily="2" charset="2"/>
            </a:endParaRPr>
          </a:p>
          <a:p>
            <a:endParaRPr lang="zh-CN" altLang="en-US" sz="2400" b="1" dirty="0">
              <a:sym typeface="Wingdings" pitchFamily="2" charset="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36263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3" end="3"/>
                                            </p:txEl>
                                          </p:spTgt>
                                        </p:tgtEl>
                                        <p:attrNameLst>
                                          <p:attrName>style.visibility</p:attrName>
                                        </p:attrNameLst>
                                      </p:cBhvr>
                                      <p:to>
                                        <p:strVal val="visible"/>
                                      </p:to>
                                    </p:set>
                                    <p:animEffect transition="in" filter="wipe(left)">
                                      <p:cBhvr>
                                        <p:cTn id="19" dur="500"/>
                                        <p:tgtEl>
                                          <p:spTgt spid="2404355">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404355">
                                            <p:txEl>
                                              <p:pRg st="4" end="4"/>
                                            </p:txEl>
                                          </p:spTgt>
                                        </p:tgtEl>
                                        <p:attrNameLst>
                                          <p:attrName>style.visibility</p:attrName>
                                        </p:attrNameLst>
                                      </p:cBhvr>
                                      <p:to>
                                        <p:strVal val="visible"/>
                                      </p:to>
                                    </p:set>
                                    <p:animEffect transition="in" filter="wipe(left)">
                                      <p:cBhvr>
                                        <p:cTn id="22" dur="500"/>
                                        <p:tgtEl>
                                          <p:spTgt spid="2404355">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04355">
                                            <p:txEl>
                                              <p:pRg st="5" end="5"/>
                                            </p:txEl>
                                          </p:spTgt>
                                        </p:tgtEl>
                                        <p:attrNameLst>
                                          <p:attrName>style.visibility</p:attrName>
                                        </p:attrNameLst>
                                      </p:cBhvr>
                                      <p:to>
                                        <p:strVal val="visible"/>
                                      </p:to>
                                    </p:set>
                                    <p:animEffect transition="in" filter="wipe(left)">
                                      <p:cBhvr>
                                        <p:cTn id="25" dur="500"/>
                                        <p:tgtEl>
                                          <p:spTgt spid="2404355">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04355">
                                            <p:txEl>
                                              <p:pRg st="6" end="6"/>
                                            </p:txEl>
                                          </p:spTgt>
                                        </p:tgtEl>
                                        <p:attrNameLst>
                                          <p:attrName>style.visibility</p:attrName>
                                        </p:attrNameLst>
                                      </p:cBhvr>
                                      <p:to>
                                        <p:strVal val="visible"/>
                                      </p:to>
                                    </p:set>
                                    <p:animEffect transition="in" filter="wipe(left)">
                                      <p:cBhvr>
                                        <p:cTn id="28" dur="500"/>
                                        <p:tgtEl>
                                          <p:spTgt spid="2404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图灵机蕴含的深邃意义</a:t>
            </a:r>
          </a:p>
        </p:txBody>
      </p:sp>
      <p:sp>
        <p:nvSpPr>
          <p:cNvPr id="2404355" name="Rectangle 3"/>
          <p:cNvSpPr>
            <a:spLocks noGrp="1" noChangeArrowheads="1"/>
          </p:cNvSpPr>
          <p:nvPr>
            <p:ph type="body" sz="half" idx="1"/>
          </p:nvPr>
        </p:nvSpPr>
        <p:spPr>
          <a:xfrm>
            <a:off x="539552" y="1131590"/>
            <a:ext cx="7920880" cy="3798589"/>
          </a:xfrm>
        </p:spPr>
        <p:txBody>
          <a:bodyPr>
            <a:normAutofit/>
          </a:bodyPr>
          <a:lstStyle/>
          <a:p>
            <a:r>
              <a:rPr lang="zh-CN" altLang="en-US" sz="2400" b="1" dirty="0">
                <a:sym typeface="Wingdings" pitchFamily="2" charset="2"/>
              </a:rPr>
              <a:t>图灵提出图灵机的模型并不仅仅给出计算机的设计灵感，它的意义还在于：</a:t>
            </a:r>
          </a:p>
          <a:p>
            <a:pPr lvl="1"/>
            <a:r>
              <a:rPr lang="zh-CN" altLang="en-US" sz="2000" b="1" dirty="0">
                <a:sym typeface="Wingdings" pitchFamily="2" charset="2"/>
              </a:rPr>
              <a:t>它证明了通用计算理论，肯定了计算机实现的可能性，同时它给出了计算机应有的主要架构；</a:t>
            </a:r>
          </a:p>
          <a:p>
            <a:pPr lvl="1"/>
            <a:r>
              <a:rPr lang="zh-CN" altLang="en-US" sz="2000" b="1" dirty="0">
                <a:sym typeface="Wingdings" pitchFamily="2" charset="2"/>
              </a:rPr>
              <a:t>图灵机模型引入了读写、存储与算法及其程序设计语言的概念，极大的突破了过去的计算机器的设计理念；</a:t>
            </a:r>
          </a:p>
          <a:p>
            <a:pPr lvl="1"/>
            <a:r>
              <a:rPr lang="zh-CN" altLang="en-US" sz="2000" b="1" dirty="0">
                <a:sym typeface="Wingdings" pitchFamily="2" charset="2"/>
              </a:rPr>
              <a:t>图灵机模型理论是计算学科最核心的理论，因为计算机的极限计算能力就是通用图灵机的计算能力，很多是否可计算性问题可以转化到图灵机这个简单的模型来考虑。</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77841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3" end="3"/>
                                            </p:txEl>
                                          </p:spTgt>
                                        </p:tgtEl>
                                        <p:attrNameLst>
                                          <p:attrName>style.visibility</p:attrName>
                                        </p:attrNameLst>
                                      </p:cBhvr>
                                      <p:to>
                                        <p:strVal val="visible"/>
                                      </p:to>
                                    </p:set>
                                    <p:animEffect transition="in" filter="wipe(left)">
                                      <p:cBhvr>
                                        <p:cTn id="19" dur="500"/>
                                        <p:tgtEl>
                                          <p:spTgt spid="2404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图灵机蕴含的深邃意义</a:t>
            </a:r>
          </a:p>
        </p:txBody>
      </p:sp>
      <p:sp>
        <p:nvSpPr>
          <p:cNvPr id="2404355" name="Rectangle 3"/>
          <p:cNvSpPr>
            <a:spLocks noGrp="1" noChangeArrowheads="1"/>
          </p:cNvSpPr>
          <p:nvPr>
            <p:ph type="body" sz="half" idx="1"/>
          </p:nvPr>
        </p:nvSpPr>
        <p:spPr>
          <a:xfrm>
            <a:off x="467544" y="1005409"/>
            <a:ext cx="7920880" cy="3798589"/>
          </a:xfrm>
        </p:spPr>
        <p:txBody>
          <a:bodyPr/>
          <a:lstStyle/>
          <a:p>
            <a:r>
              <a:rPr lang="zh-CN" altLang="en-US" sz="2000" dirty="0">
                <a:sym typeface="Wingdings" pitchFamily="2" charset="2"/>
              </a:rPr>
              <a:t>图灵的可计算性理论的扩展与延伸</a:t>
            </a:r>
            <a:endParaRPr lang="zh-CN" altLang="en-US" sz="2000" b="0" dirty="0">
              <a:sym typeface="Wingdings" pitchFamily="2" charset="2"/>
            </a:endParaRPr>
          </a:p>
        </p:txBody>
      </p:sp>
      <p:graphicFrame>
        <p:nvGraphicFramePr>
          <p:cNvPr id="13" name="图示 12"/>
          <p:cNvGraphicFramePr/>
          <p:nvPr>
            <p:extLst>
              <p:ext uri="{D42A27DB-BD31-4B8C-83A1-F6EECF244321}">
                <p14:modId xmlns:p14="http://schemas.microsoft.com/office/powerpoint/2010/main" val="1611394196"/>
              </p:ext>
            </p:extLst>
          </p:nvPr>
        </p:nvGraphicFramePr>
        <p:xfrm>
          <a:off x="-36512" y="1491630"/>
          <a:ext cx="5257165" cy="3066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p:cNvGrpSpPr/>
          <p:nvPr/>
        </p:nvGrpSpPr>
        <p:grpSpPr>
          <a:xfrm>
            <a:off x="925462" y="2431465"/>
            <a:ext cx="3242954" cy="2431259"/>
            <a:chOff x="97061" y="-57591"/>
            <a:chExt cx="2185628" cy="2229290"/>
          </a:xfrm>
        </p:grpSpPr>
        <p:sp>
          <p:nvSpPr>
            <p:cNvPr id="6" name="矩形 5"/>
            <p:cNvSpPr/>
            <p:nvPr/>
          </p:nvSpPr>
          <p:spPr>
            <a:xfrm rot="17970075">
              <a:off x="312029" y="61471"/>
              <a:ext cx="55245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物化</a:t>
              </a:r>
              <a:endParaRPr lang="zh-CN" sz="1050" b="1" dirty="0">
                <a:effectLst/>
                <a:latin typeface="Times New Roman"/>
                <a:ea typeface="宋体"/>
              </a:endParaRPr>
            </a:p>
          </p:txBody>
        </p:sp>
        <p:sp>
          <p:nvSpPr>
            <p:cNvPr id="7" name="矩形 6"/>
            <p:cNvSpPr/>
            <p:nvPr/>
          </p:nvSpPr>
          <p:spPr>
            <a:xfrm rot="17906620">
              <a:off x="459494" y="392585"/>
              <a:ext cx="55245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抽象</a:t>
              </a:r>
              <a:endParaRPr lang="zh-CN" sz="1050" b="1" dirty="0">
                <a:effectLst/>
                <a:latin typeface="Times New Roman"/>
                <a:ea typeface="宋体"/>
              </a:endParaRPr>
            </a:p>
          </p:txBody>
        </p:sp>
        <p:sp>
          <p:nvSpPr>
            <p:cNvPr id="8" name="矩形 7"/>
            <p:cNvSpPr/>
            <p:nvPr/>
          </p:nvSpPr>
          <p:spPr>
            <a:xfrm rot="3534745">
              <a:off x="1564712" y="157162"/>
              <a:ext cx="55245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实践</a:t>
              </a:r>
              <a:endParaRPr lang="zh-CN" sz="1050" b="1" dirty="0">
                <a:effectLst/>
                <a:latin typeface="Times New Roman"/>
                <a:ea typeface="宋体"/>
              </a:endParaRPr>
            </a:p>
          </p:txBody>
        </p:sp>
        <p:sp>
          <p:nvSpPr>
            <p:cNvPr id="9" name="矩形 8"/>
            <p:cNvSpPr/>
            <p:nvPr/>
          </p:nvSpPr>
          <p:spPr>
            <a:xfrm>
              <a:off x="776490" y="1700212"/>
              <a:ext cx="70485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方法论</a:t>
              </a:r>
              <a:endParaRPr lang="zh-CN" sz="1050" b="1" dirty="0">
                <a:effectLst/>
                <a:latin typeface="Times New Roman"/>
                <a:ea typeface="宋体"/>
              </a:endParaRPr>
            </a:p>
          </p:txBody>
        </p:sp>
        <p:sp>
          <p:nvSpPr>
            <p:cNvPr id="10" name="矩形 9"/>
            <p:cNvSpPr/>
            <p:nvPr/>
          </p:nvSpPr>
          <p:spPr>
            <a:xfrm>
              <a:off x="97061" y="1834643"/>
              <a:ext cx="82677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理论模型</a:t>
              </a:r>
              <a:endParaRPr lang="zh-CN" sz="1050" b="1" dirty="0">
                <a:effectLst/>
                <a:latin typeface="Times New Roman"/>
                <a:ea typeface="宋体"/>
              </a:endParaRPr>
            </a:p>
          </p:txBody>
        </p:sp>
        <p:sp>
          <p:nvSpPr>
            <p:cNvPr id="11" name="矩形 10"/>
            <p:cNvSpPr/>
            <p:nvPr/>
          </p:nvSpPr>
          <p:spPr>
            <a:xfrm>
              <a:off x="1455919" y="1857374"/>
              <a:ext cx="82677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工程技术</a:t>
              </a:r>
              <a:endParaRPr lang="zh-CN" sz="1050" b="1" dirty="0">
                <a:effectLst/>
                <a:latin typeface="Times New Roman"/>
                <a:ea typeface="宋体"/>
              </a:endParaRPr>
            </a:p>
          </p:txBody>
        </p:sp>
        <p:sp>
          <p:nvSpPr>
            <p:cNvPr id="12" name="矩形 11"/>
            <p:cNvSpPr/>
            <p:nvPr/>
          </p:nvSpPr>
          <p:spPr>
            <a:xfrm>
              <a:off x="776490" y="236504"/>
              <a:ext cx="800100" cy="31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050" b="1" dirty="0">
                  <a:solidFill>
                    <a:srgbClr val="000000"/>
                  </a:solidFill>
                  <a:effectLst/>
                  <a:latin typeface="Times New Roman"/>
                  <a:ea typeface="宋体"/>
                </a:rPr>
                <a:t>应用系统</a:t>
              </a:r>
              <a:endParaRPr lang="zh-CN" sz="1050" b="1" dirty="0">
                <a:effectLst/>
                <a:latin typeface="Times New Roman"/>
                <a:ea typeface="宋体"/>
              </a:endParaRPr>
            </a:p>
          </p:txBody>
        </p:sp>
      </p:grpSp>
      <p:sp>
        <p:nvSpPr>
          <p:cNvPr id="1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16" name="TuringMachine.mp4">
            <a:hlinkClick r:id="" action="ppaction://media"/>
          </p:cNvPr>
          <p:cNvPicPr>
            <a:picLocks noRot="1" noChangeAspect="1"/>
          </p:cNvPicPr>
          <p:nvPr>
            <a:videoFile r:link="rId1"/>
          </p:nvPr>
        </p:nvPicPr>
        <p:blipFill>
          <a:blip r:embed="rId8" cstate="print"/>
          <a:stretch>
            <a:fillRect/>
          </a:stretch>
        </p:blipFill>
        <p:spPr>
          <a:xfrm>
            <a:off x="4932040" y="1635646"/>
            <a:ext cx="3968441" cy="2664296"/>
          </a:xfrm>
          <a:prstGeom prst="rect">
            <a:avLst/>
          </a:prstGeom>
        </p:spPr>
      </p:pic>
    </p:spTree>
    <p:extLst>
      <p:ext uri="{BB962C8B-B14F-4D97-AF65-F5344CB8AC3E}">
        <p14:creationId xmlns:p14="http://schemas.microsoft.com/office/powerpoint/2010/main" val="15704624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971600" y="411510"/>
            <a:ext cx="6716712" cy="482204"/>
          </a:xfrm>
        </p:spPr>
        <p:txBody>
          <a:bodyPr>
            <a:noAutofit/>
          </a:bodyPr>
          <a:lstStyle/>
          <a:p>
            <a:r>
              <a:rPr lang="zh-CN" altLang="en-US" sz="3600" dirty="0"/>
              <a:t>图灵机蕴含的深邃意义</a:t>
            </a:r>
          </a:p>
        </p:txBody>
      </p:sp>
      <p:sp>
        <p:nvSpPr>
          <p:cNvPr id="2404355" name="Rectangle 3"/>
          <p:cNvSpPr>
            <a:spLocks noGrp="1" noChangeArrowheads="1"/>
          </p:cNvSpPr>
          <p:nvPr>
            <p:ph type="body" sz="half" idx="1"/>
          </p:nvPr>
        </p:nvSpPr>
        <p:spPr>
          <a:xfrm>
            <a:off x="179512" y="1068600"/>
            <a:ext cx="5628910" cy="3798589"/>
          </a:xfrm>
        </p:spPr>
        <p:txBody>
          <a:bodyPr>
            <a:normAutofit fontScale="92500" lnSpcReduction="10000"/>
          </a:bodyPr>
          <a:lstStyle/>
          <a:p>
            <a:r>
              <a:rPr lang="zh-CN" altLang="en-US" sz="2400" b="1" dirty="0">
                <a:sym typeface="Wingdings" pitchFamily="2" charset="2"/>
              </a:rPr>
              <a:t>图灵机其中蕴涵的深邃思想等于向我们展示这样的过程：</a:t>
            </a:r>
            <a:endParaRPr lang="en-US" altLang="zh-CN" sz="2400" b="1" dirty="0">
              <a:sym typeface="Wingdings" pitchFamily="2" charset="2"/>
            </a:endParaRPr>
          </a:p>
          <a:p>
            <a:pPr lvl="1"/>
            <a:r>
              <a:rPr lang="zh-CN" altLang="en-US" sz="2000" b="1" dirty="0">
                <a:sym typeface="Wingdings" pitchFamily="2" charset="2"/>
              </a:rPr>
              <a:t>程序和数据的输入可以先保存到存储带上，图灵机就按程序一步一步运行直到给出结果，结果也保存在存储带上。</a:t>
            </a:r>
          </a:p>
          <a:p>
            <a:r>
              <a:rPr lang="zh-CN" altLang="en-US" sz="2400" b="1" dirty="0">
                <a:sym typeface="Wingdings" pitchFamily="2" charset="2"/>
              </a:rPr>
              <a:t>同时，我们可以隐约地看到现代计算机的主要构成：</a:t>
            </a:r>
            <a:endParaRPr lang="en-US" altLang="zh-CN" sz="2400" b="1" dirty="0">
              <a:sym typeface="Wingdings" pitchFamily="2" charset="2"/>
            </a:endParaRPr>
          </a:p>
          <a:p>
            <a:pPr lvl="1"/>
            <a:r>
              <a:rPr lang="zh-CN" altLang="en-US" sz="2000" b="1" dirty="0">
                <a:sym typeface="Wingdings" pitchFamily="2" charset="2"/>
              </a:rPr>
              <a:t>存储器（相当于存储带）</a:t>
            </a:r>
            <a:endParaRPr lang="en-US" altLang="zh-CN" sz="2000" b="1" dirty="0">
              <a:sym typeface="Wingdings" pitchFamily="2" charset="2"/>
            </a:endParaRPr>
          </a:p>
          <a:p>
            <a:pPr lvl="1"/>
            <a:r>
              <a:rPr lang="zh-CN" altLang="en-US" sz="2000" b="1" dirty="0">
                <a:sym typeface="Wingdings" pitchFamily="2" charset="2"/>
              </a:rPr>
              <a:t>中央处理器（相当于控制器及其状态，并且其字母表可以仅有</a:t>
            </a:r>
            <a:r>
              <a:rPr lang="en-US" altLang="zh-CN" sz="2000" b="1" dirty="0">
                <a:sym typeface="Wingdings" pitchFamily="2" charset="2"/>
              </a:rPr>
              <a:t>0</a:t>
            </a:r>
            <a:r>
              <a:rPr lang="zh-CN" altLang="en-US" sz="2000" b="1" dirty="0">
                <a:sym typeface="Wingdings" pitchFamily="2" charset="2"/>
              </a:rPr>
              <a:t>和</a:t>
            </a:r>
            <a:r>
              <a:rPr lang="en-US" altLang="zh-CN" sz="2000" b="1" dirty="0">
                <a:sym typeface="Wingdings" pitchFamily="2" charset="2"/>
              </a:rPr>
              <a:t>1</a:t>
            </a:r>
            <a:r>
              <a:rPr lang="zh-CN" altLang="en-US" sz="2000" b="1" dirty="0">
                <a:sym typeface="Wingdings" pitchFamily="2" charset="2"/>
              </a:rPr>
              <a:t>两个符号）</a:t>
            </a:r>
            <a:endParaRPr lang="en-US" altLang="zh-CN" sz="2000" b="1" dirty="0">
              <a:sym typeface="Wingdings" pitchFamily="2" charset="2"/>
            </a:endParaRPr>
          </a:p>
          <a:p>
            <a:pPr lvl="1"/>
            <a:r>
              <a:rPr lang="zh-CN" altLang="en-US" sz="2000" b="1" dirty="0">
                <a:sym typeface="Wingdings" pitchFamily="2" charset="2"/>
              </a:rPr>
              <a:t>输入输出系统（相当于存储带的预先输入和输出写入）。</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8422" y="1068600"/>
            <a:ext cx="3335577" cy="3591382"/>
          </a:xfrm>
          <a:prstGeom prst="rect">
            <a:avLst/>
          </a:prstGeom>
          <a:ln>
            <a:noFill/>
          </a:ln>
          <a:effectLst>
            <a:softEdge rad="112500"/>
          </a:effectLst>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146425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3" end="3"/>
                                            </p:txEl>
                                          </p:spTgt>
                                        </p:tgtEl>
                                        <p:attrNameLst>
                                          <p:attrName>style.visibility</p:attrName>
                                        </p:attrNameLst>
                                      </p:cBhvr>
                                      <p:to>
                                        <p:strVal val="visible"/>
                                      </p:to>
                                    </p:set>
                                    <p:animEffect transition="in" filter="wipe(left)">
                                      <p:cBhvr>
                                        <p:cTn id="19" dur="500"/>
                                        <p:tgtEl>
                                          <p:spTgt spid="2404355">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04355">
                                            <p:txEl>
                                              <p:pRg st="4" end="4"/>
                                            </p:txEl>
                                          </p:spTgt>
                                        </p:tgtEl>
                                        <p:attrNameLst>
                                          <p:attrName>style.visibility</p:attrName>
                                        </p:attrNameLst>
                                      </p:cBhvr>
                                      <p:to>
                                        <p:strVal val="visible"/>
                                      </p:to>
                                    </p:set>
                                    <p:animEffect transition="in" filter="wipe(left)">
                                      <p:cBhvr>
                                        <p:cTn id="23" dur="500"/>
                                        <p:tgtEl>
                                          <p:spTgt spid="2404355">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404355">
                                            <p:txEl>
                                              <p:pRg st="5" end="5"/>
                                            </p:txEl>
                                          </p:spTgt>
                                        </p:tgtEl>
                                        <p:attrNameLst>
                                          <p:attrName>style.visibility</p:attrName>
                                        </p:attrNameLst>
                                      </p:cBhvr>
                                      <p:to>
                                        <p:strVal val="visible"/>
                                      </p:to>
                                    </p:set>
                                    <p:animEffect transition="in" filter="wipe(left)">
                                      <p:cBhvr>
                                        <p:cTn id="27" dur="500"/>
                                        <p:tgtEl>
                                          <p:spTgt spid="2404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计算机不能做什么？</a:t>
            </a:r>
            <a:r>
              <a:rPr lang="en-US" altLang="zh-CN" sz="2400" dirty="0"/>
              <a:t>—</a:t>
            </a:r>
            <a:r>
              <a:rPr lang="zh-CN" altLang="en-US" sz="2400" dirty="0"/>
              <a:t>局限性</a:t>
            </a:r>
          </a:p>
        </p:txBody>
      </p:sp>
      <p:graphicFrame>
        <p:nvGraphicFramePr>
          <p:cNvPr id="4" name="图示 3"/>
          <p:cNvGraphicFramePr/>
          <p:nvPr>
            <p:extLst>
              <p:ext uri="{D42A27DB-BD31-4B8C-83A1-F6EECF244321}">
                <p14:modId xmlns:p14="http://schemas.microsoft.com/office/powerpoint/2010/main" val="1803726483"/>
              </p:ext>
            </p:extLst>
          </p:nvPr>
        </p:nvGraphicFramePr>
        <p:xfrm>
          <a:off x="467543" y="1059582"/>
          <a:ext cx="7920881"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禁止符 4"/>
          <p:cNvSpPr/>
          <p:nvPr/>
        </p:nvSpPr>
        <p:spPr>
          <a:xfrm>
            <a:off x="7236296" y="2067694"/>
            <a:ext cx="1657350" cy="1381125"/>
          </a:xfrm>
          <a:prstGeom prst="noSmoking">
            <a:avLst>
              <a:gd name="adj" fmla="val 19971"/>
            </a:avLst>
          </a:prstGeom>
          <a:gradFill>
            <a:gsLst>
              <a:gs pos="0">
                <a:srgbClr val="7030A0"/>
              </a:gs>
              <a:gs pos="50000">
                <a:srgbClr val="0070C0"/>
              </a:gs>
              <a:gs pos="100000">
                <a:schemeClr val="accent5">
                  <a:lumMod val="75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800" b="1" dirty="0">
                <a:solidFill>
                  <a:srgbClr val="FF0000"/>
                </a:solidFill>
                <a:effectLst/>
                <a:latin typeface="方正姚体" panose="02010601030101010101" pitchFamily="2" charset="-122"/>
                <a:ea typeface="方正姚体" panose="02010601030101010101" pitchFamily="2" charset="-122"/>
              </a:rPr>
              <a:t>不可计算性问题</a:t>
            </a:r>
            <a:endParaRPr lang="zh-CN" sz="1050" b="1" dirty="0">
              <a:solidFill>
                <a:srgbClr val="FF0000"/>
              </a:solidFill>
              <a:effectLst/>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1553427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323528" y="1131590"/>
            <a:ext cx="5904656" cy="3718569"/>
          </a:xfrm>
        </p:spPr>
        <p:txBody>
          <a:bodyPr>
            <a:normAutofit fontScale="92500" lnSpcReduction="10000"/>
          </a:bodyPr>
          <a:lstStyle/>
          <a:p>
            <a:pPr>
              <a:lnSpc>
                <a:spcPct val="150000"/>
              </a:lnSpc>
              <a:spcBef>
                <a:spcPts val="0"/>
              </a:spcBef>
              <a:buSzPct val="90000"/>
            </a:pPr>
            <a:r>
              <a:rPr lang="zh-CN" altLang="en-US" sz="2000" b="1" dirty="0">
                <a:latin typeface="Times New Roman" panose="02020603050405020304" pitchFamily="18" charset="0"/>
                <a:sym typeface="Wingdings" pitchFamily="2" charset="2"/>
              </a:rPr>
              <a:t>约翰</a:t>
            </a:r>
            <a:r>
              <a:rPr lang="en-US" altLang="zh-CN" sz="2000" b="1" dirty="0">
                <a:latin typeface="Times New Roman" panose="02020603050405020304" pitchFamily="18" charset="0"/>
                <a:sym typeface="Wingdings" pitchFamily="2" charset="2"/>
              </a:rPr>
              <a:t>•</a:t>
            </a:r>
            <a:r>
              <a:rPr lang="zh-CN" altLang="en-US" sz="2000" b="1" dirty="0">
                <a:latin typeface="Times New Roman" panose="02020603050405020304" pitchFamily="18" charset="0"/>
                <a:sym typeface="Wingdings" pitchFamily="2" charset="2"/>
              </a:rPr>
              <a:t>冯</a:t>
            </a:r>
            <a:r>
              <a:rPr lang="en-US" altLang="zh-CN" sz="2000" b="1" dirty="0">
                <a:latin typeface="Times New Roman" panose="02020603050405020304" pitchFamily="18" charset="0"/>
                <a:sym typeface="Wingdings" pitchFamily="2" charset="2"/>
              </a:rPr>
              <a:t>•</a:t>
            </a:r>
            <a:r>
              <a:rPr lang="zh-CN" altLang="en-US" sz="2000" b="1" dirty="0">
                <a:latin typeface="Times New Roman" panose="02020603050405020304" pitchFamily="18" charset="0"/>
                <a:sym typeface="Wingdings" pitchFamily="2" charset="2"/>
              </a:rPr>
              <a:t>诺依曼（</a:t>
            </a:r>
            <a:r>
              <a:rPr lang="en-US" altLang="zh-CN" sz="2000" b="1" dirty="0">
                <a:latin typeface="Times New Roman" panose="02020603050405020304" pitchFamily="18" charset="0"/>
                <a:sym typeface="Wingdings" pitchFamily="2" charset="2"/>
              </a:rPr>
              <a:t>John Von Neumann</a:t>
            </a:r>
            <a:r>
              <a:rPr lang="zh-CN" altLang="en-US" sz="2000" b="1" dirty="0">
                <a:latin typeface="Times New Roman" panose="02020603050405020304" pitchFamily="18" charset="0"/>
                <a:sym typeface="Wingdings" pitchFamily="2" charset="2"/>
              </a:rPr>
              <a:t>，</a:t>
            </a:r>
            <a:r>
              <a:rPr lang="en-US" altLang="zh-CN" sz="2000" b="1" dirty="0">
                <a:latin typeface="Times New Roman" panose="02020603050405020304" pitchFamily="18" charset="0"/>
                <a:sym typeface="Wingdings" pitchFamily="2" charset="2"/>
              </a:rPr>
              <a:t>1903~1957</a:t>
            </a:r>
            <a:r>
              <a:rPr lang="zh-CN" altLang="en-US" sz="2000" b="1" dirty="0">
                <a:latin typeface="Times New Roman" panose="02020603050405020304" pitchFamily="18" charset="0"/>
                <a:sym typeface="Wingdings" pitchFamily="2" charset="2"/>
              </a:rPr>
              <a:t>），美籍匈牙利科学家，被誉为“计算机之父”和“博弈论之父”</a:t>
            </a:r>
            <a:endParaRPr lang="en-US" altLang="zh-CN" sz="2000" b="1" dirty="0">
              <a:latin typeface="Times New Roman" panose="02020603050405020304" pitchFamily="18" charset="0"/>
              <a:sym typeface="Wingdings" pitchFamily="2" charset="2"/>
            </a:endParaRPr>
          </a:p>
          <a:p>
            <a:pPr>
              <a:lnSpc>
                <a:spcPct val="150000"/>
              </a:lnSpc>
              <a:spcBef>
                <a:spcPts val="0"/>
              </a:spcBef>
              <a:buSzPct val="90000"/>
            </a:pPr>
            <a:r>
              <a:rPr lang="en-US" altLang="zh-CN" sz="2000" b="1" dirty="0">
                <a:latin typeface="Times New Roman" panose="02020603050405020304" pitchFamily="18" charset="0"/>
                <a:sym typeface="Wingdings" pitchFamily="2" charset="2"/>
              </a:rPr>
              <a:t>1945</a:t>
            </a:r>
            <a:r>
              <a:rPr lang="zh-CN" altLang="en-US" sz="2000" b="1" dirty="0">
                <a:latin typeface="Times New Roman" panose="02020603050405020304" pitchFamily="18" charset="0"/>
                <a:sym typeface="Wingdings" pitchFamily="2" charset="2"/>
              </a:rPr>
              <a:t>年</a:t>
            </a:r>
            <a:r>
              <a:rPr lang="en-US" altLang="zh-CN" sz="2000" b="1" dirty="0">
                <a:latin typeface="Times New Roman" panose="02020603050405020304" pitchFamily="18" charset="0"/>
                <a:sym typeface="Wingdings" pitchFamily="2" charset="2"/>
              </a:rPr>
              <a:t>6</a:t>
            </a:r>
            <a:r>
              <a:rPr lang="zh-CN" altLang="en-US" sz="2000" b="1" dirty="0">
                <a:latin typeface="Times New Roman" panose="02020603050405020304" pitchFamily="18" charset="0"/>
                <a:sym typeface="Wingdings" pitchFamily="2" charset="2"/>
              </a:rPr>
              <a:t>月</a:t>
            </a:r>
            <a:r>
              <a:rPr lang="en-US" altLang="zh-CN" sz="2000" b="1" dirty="0">
                <a:latin typeface="Times New Roman" panose="02020603050405020304" pitchFamily="18" charset="0"/>
                <a:sym typeface="Wingdings" pitchFamily="2" charset="2"/>
              </a:rPr>
              <a:t>30</a:t>
            </a:r>
            <a:r>
              <a:rPr lang="zh-CN" altLang="en-US" sz="2000" b="1" dirty="0">
                <a:latin typeface="Times New Roman" panose="02020603050405020304" pitchFamily="18" charset="0"/>
                <a:sym typeface="Wingdings" pitchFamily="2" charset="2"/>
              </a:rPr>
              <a:t>日，冯</a:t>
            </a:r>
            <a:r>
              <a:rPr lang="en-US" altLang="zh-CN" sz="2000" b="1" dirty="0">
                <a:latin typeface="Times New Roman" panose="02020603050405020304" pitchFamily="18" charset="0"/>
                <a:sym typeface="Wingdings" pitchFamily="2" charset="2"/>
              </a:rPr>
              <a:t>·</a:t>
            </a:r>
            <a:r>
              <a:rPr lang="zh-CN" altLang="en-US" sz="2000" b="1" dirty="0">
                <a:latin typeface="Times New Roman" panose="02020603050405020304" pitchFamily="18" charset="0"/>
                <a:sym typeface="Wingdings" pitchFamily="2" charset="2"/>
              </a:rPr>
              <a:t>诺依曼发表“</a:t>
            </a:r>
            <a:r>
              <a:rPr lang="en-US" altLang="zh-CN" sz="2000" b="1" dirty="0">
                <a:latin typeface="Times New Roman" panose="02020603050405020304" pitchFamily="18" charset="0"/>
                <a:sym typeface="Wingdings" pitchFamily="2" charset="2"/>
              </a:rPr>
              <a:t>101</a:t>
            </a:r>
            <a:r>
              <a:rPr lang="zh-CN" altLang="en-US" sz="2000" b="1" dirty="0">
                <a:latin typeface="Times New Roman" panose="02020603050405020304" pitchFamily="18" charset="0"/>
                <a:sym typeface="Wingdings" pitchFamily="2" charset="2"/>
              </a:rPr>
              <a:t>页报告”</a:t>
            </a:r>
            <a:r>
              <a:rPr lang="en-US" altLang="zh-CN" sz="2000" b="1" dirty="0">
                <a:latin typeface="Times New Roman" panose="02020603050405020304" pitchFamily="18" charset="0"/>
                <a:sym typeface="Wingdings" pitchFamily="2" charset="2"/>
              </a:rPr>
              <a:t>——First Draft of a Report on the EDVAC</a:t>
            </a:r>
            <a:r>
              <a:rPr lang="zh-CN" altLang="en-US" sz="2000" b="1" dirty="0">
                <a:latin typeface="Times New Roman" panose="02020603050405020304" pitchFamily="18" charset="0"/>
                <a:sym typeface="Wingdings" pitchFamily="2" charset="2"/>
              </a:rPr>
              <a:t>；</a:t>
            </a:r>
            <a:endParaRPr lang="en-US" altLang="zh-CN" sz="2000" b="1" dirty="0">
              <a:latin typeface="Times New Roman" panose="02020603050405020304" pitchFamily="18" charset="0"/>
              <a:sym typeface="Wingdings" pitchFamily="2" charset="2"/>
            </a:endParaRPr>
          </a:p>
          <a:p>
            <a:pPr>
              <a:lnSpc>
                <a:spcPct val="150000"/>
              </a:lnSpc>
              <a:spcBef>
                <a:spcPts val="0"/>
              </a:spcBef>
              <a:buSzPct val="90000"/>
            </a:pPr>
            <a:r>
              <a:rPr lang="en-US" altLang="zh-CN" sz="2000" b="1" dirty="0">
                <a:latin typeface="Times New Roman" panose="02020603050405020304" pitchFamily="18" charset="0"/>
                <a:sym typeface="Wingdings" pitchFamily="2" charset="2"/>
              </a:rPr>
              <a:t>1946</a:t>
            </a:r>
            <a:r>
              <a:rPr lang="zh-CN" altLang="en-US" sz="2000" b="1" dirty="0">
                <a:latin typeface="Times New Roman" panose="02020603050405020304" pitchFamily="18" charset="0"/>
                <a:sym typeface="Wingdings" pitchFamily="2" charset="2"/>
              </a:rPr>
              <a:t>年</a:t>
            </a:r>
            <a:r>
              <a:rPr lang="en-US" altLang="zh-CN" sz="2000" b="1" dirty="0">
                <a:latin typeface="Times New Roman" panose="02020603050405020304" pitchFamily="18" charset="0"/>
                <a:sym typeface="Wingdings" pitchFamily="2" charset="2"/>
              </a:rPr>
              <a:t>7</a:t>
            </a:r>
            <a:r>
              <a:rPr lang="zh-CN" altLang="en-US" sz="2000" b="1" dirty="0">
                <a:latin typeface="Times New Roman" panose="02020603050405020304" pitchFamily="18" charset="0"/>
                <a:sym typeface="Wingdings" pitchFamily="2" charset="2"/>
              </a:rPr>
              <a:t>、</a:t>
            </a:r>
            <a:r>
              <a:rPr lang="en-US" altLang="zh-CN" sz="2000" b="1" dirty="0">
                <a:latin typeface="Times New Roman" panose="02020603050405020304" pitchFamily="18" charset="0"/>
                <a:sym typeface="Wingdings" pitchFamily="2" charset="2"/>
              </a:rPr>
              <a:t>8</a:t>
            </a:r>
            <a:r>
              <a:rPr lang="zh-CN" altLang="en-US" sz="2000" b="1" dirty="0">
                <a:latin typeface="Times New Roman" panose="02020603050405020304" pitchFamily="18" charset="0"/>
                <a:sym typeface="Wingdings" pitchFamily="2" charset="2"/>
              </a:rPr>
              <a:t>月间，冯</a:t>
            </a:r>
            <a:r>
              <a:rPr lang="en-US" altLang="zh-CN" sz="2000" b="1" dirty="0">
                <a:latin typeface="Times New Roman" panose="02020603050405020304" pitchFamily="18" charset="0"/>
                <a:sym typeface="Wingdings" pitchFamily="2" charset="2"/>
              </a:rPr>
              <a:t>·</a:t>
            </a:r>
            <a:r>
              <a:rPr lang="zh-CN" altLang="en-US" sz="2000" b="1" dirty="0">
                <a:latin typeface="Times New Roman" panose="02020603050405020304" pitchFamily="18" charset="0"/>
                <a:sym typeface="Wingdings" pitchFamily="2" charset="2"/>
              </a:rPr>
              <a:t>诺依曼又提出了一个更加完善的设计报告“电子计算机逻辑设计初探”（</a:t>
            </a:r>
            <a:r>
              <a:rPr lang="en-US" altLang="zh-CN" sz="2000" b="1" dirty="0">
                <a:latin typeface="Times New Roman" panose="02020603050405020304" pitchFamily="18" charset="0"/>
                <a:sym typeface="Wingdings" pitchFamily="2" charset="2"/>
              </a:rPr>
              <a:t>Preliminary discussion of the </a:t>
            </a:r>
            <a:r>
              <a:rPr lang="en-US" altLang="zh-CN" sz="2000" b="1" dirty="0" err="1">
                <a:latin typeface="Times New Roman" panose="02020603050405020304" pitchFamily="18" charset="0"/>
                <a:sym typeface="Wingdings" pitchFamily="2" charset="2"/>
              </a:rPr>
              <a:t>the</a:t>
            </a:r>
            <a:r>
              <a:rPr lang="en-US" altLang="zh-CN" sz="2000" b="1" dirty="0">
                <a:latin typeface="Times New Roman" panose="02020603050405020304" pitchFamily="18" charset="0"/>
                <a:sym typeface="Wingdings" pitchFamily="2" charset="2"/>
              </a:rPr>
              <a:t> logical design of an electronic computing instrument</a:t>
            </a:r>
            <a:r>
              <a:rPr lang="zh-CN" altLang="en-US" sz="2000" b="1" dirty="0">
                <a:latin typeface="Times New Roman" panose="02020603050405020304" pitchFamily="18" charset="0"/>
                <a:sym typeface="Wingdings" pitchFamily="2" charset="2"/>
              </a:rPr>
              <a:t>）。</a:t>
            </a:r>
          </a:p>
        </p:txBody>
      </p:sp>
      <p:pic>
        <p:nvPicPr>
          <p:cNvPr id="6" name="图片 5" descr="11692797478435927_small">
            <a:hlinkClick r:id="rId2" tgtFrame="_blank"/>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1131590"/>
            <a:ext cx="2448272" cy="2952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标题 2"/>
          <p:cNvSpPr>
            <a:spLocks noGrp="1"/>
          </p:cNvSpPr>
          <p:nvPr>
            <p:ph type="title"/>
          </p:nvPr>
        </p:nvSpPr>
        <p:spPr>
          <a:xfrm>
            <a:off x="457200" y="123478"/>
            <a:ext cx="8229600" cy="857250"/>
          </a:xfrm>
        </p:spPr>
        <p:txBody>
          <a:bodyPr>
            <a:normAutofit/>
          </a:bodyPr>
          <a:lstStyle/>
          <a:p>
            <a:r>
              <a:rPr lang="zh-CN" altLang="en-US" sz="3600" dirty="0"/>
              <a:t>主题</a:t>
            </a:r>
            <a:r>
              <a:rPr lang="en-US" altLang="zh-CN" sz="3600" dirty="0"/>
              <a:t>3</a:t>
            </a:r>
            <a:r>
              <a:rPr lang="zh-CN" altLang="en-US" sz="3600" dirty="0"/>
              <a:t>、	现代计算机结构</a:t>
            </a:r>
            <a:r>
              <a:rPr lang="en-US" altLang="zh-CN" sz="3600" dirty="0"/>
              <a:t>—</a:t>
            </a:r>
            <a:r>
              <a:rPr lang="zh-CN" altLang="en-US" sz="3600" dirty="0"/>
              <a:t>冯</a:t>
            </a:r>
            <a:r>
              <a:rPr lang="zh-CN" altLang="en-US" sz="3600" dirty="0">
                <a:latin typeface="Times New Roman" panose="02020603050405020304" pitchFamily="18" charset="0"/>
                <a:sym typeface="Wingdings" pitchFamily="2" charset="2"/>
              </a:rPr>
              <a:t>诺依曼</a:t>
            </a:r>
            <a:r>
              <a:rPr lang="zh-CN" altLang="en-US" sz="3600" dirty="0"/>
              <a:t>机</a:t>
            </a: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339901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6403">
                                            <p:txEl>
                                              <p:pRg st="0" end="0"/>
                                            </p:txEl>
                                          </p:spTgt>
                                        </p:tgtEl>
                                        <p:attrNameLst>
                                          <p:attrName>style.visibility</p:attrName>
                                        </p:attrNameLst>
                                      </p:cBhvr>
                                      <p:to>
                                        <p:strVal val="visible"/>
                                      </p:to>
                                    </p:set>
                                    <p:animEffect transition="in" filter="wipe(left)">
                                      <p:cBhvr>
                                        <p:cTn id="7" dur="500"/>
                                        <p:tgtEl>
                                          <p:spTgt spid="24064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6403">
                                            <p:txEl>
                                              <p:pRg st="1" end="1"/>
                                            </p:txEl>
                                          </p:spTgt>
                                        </p:tgtEl>
                                        <p:attrNameLst>
                                          <p:attrName>style.visibility</p:attrName>
                                        </p:attrNameLst>
                                      </p:cBhvr>
                                      <p:to>
                                        <p:strVal val="visible"/>
                                      </p:to>
                                    </p:set>
                                    <p:animEffect transition="in" filter="wipe(left)">
                                      <p:cBhvr>
                                        <p:cTn id="11" dur="500"/>
                                        <p:tgtEl>
                                          <p:spTgt spid="240640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6403">
                                            <p:txEl>
                                              <p:pRg st="2" end="2"/>
                                            </p:txEl>
                                          </p:spTgt>
                                        </p:tgtEl>
                                        <p:attrNameLst>
                                          <p:attrName>style.visibility</p:attrName>
                                        </p:attrNameLst>
                                      </p:cBhvr>
                                      <p:to>
                                        <p:strVal val="visible"/>
                                      </p:to>
                                    </p:set>
                                    <p:animEffect transition="in" filter="wipe(left)">
                                      <p:cBhvr>
                                        <p:cTn id="15" dur="500"/>
                                        <p:tgtEl>
                                          <p:spTgt spid="24064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0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b="6251"/>
          <a:stretch/>
        </p:blipFill>
        <p:spPr>
          <a:xfrm>
            <a:off x="5652120" y="1183669"/>
            <a:ext cx="3347864" cy="3105302"/>
          </a:xfrm>
          <a:prstGeom prst="rect">
            <a:avLst/>
          </a:prstGeom>
          <a:ln>
            <a:noFill/>
          </a:ln>
          <a:effectLst>
            <a:softEdge rad="112500"/>
          </a:effectLst>
        </p:spPr>
      </p:pic>
      <p:sp>
        <p:nvSpPr>
          <p:cNvPr id="2406402" name="Rectangle 2"/>
          <p:cNvSpPr>
            <a:spLocks noGrp="1" noChangeArrowheads="1"/>
          </p:cNvSpPr>
          <p:nvPr>
            <p:ph type="title"/>
          </p:nvPr>
        </p:nvSpPr>
        <p:spPr>
          <a:xfrm>
            <a:off x="1043608" y="339502"/>
            <a:ext cx="6716712" cy="482204"/>
          </a:xfrm>
        </p:spPr>
        <p:txBody>
          <a:bodyPr>
            <a:normAutofit fontScale="90000"/>
          </a:bodyPr>
          <a:lstStyle/>
          <a:p>
            <a:r>
              <a:rPr lang="zh-CN" altLang="en-US" sz="4000" dirty="0"/>
              <a:t>计算机的理论奠基人</a:t>
            </a:r>
            <a:r>
              <a:rPr lang="en-US" altLang="zh-CN" sz="2400" b="0" dirty="0">
                <a:latin typeface="华文琥珀" pitchFamily="2" charset="-122"/>
              </a:rPr>
              <a:t>---</a:t>
            </a:r>
            <a:r>
              <a:rPr lang="zh-CN" altLang="en-US" sz="2400" b="0" dirty="0">
                <a:latin typeface="华文琥珀" pitchFamily="2" charset="-122"/>
              </a:rPr>
              <a:t>冯</a:t>
            </a:r>
            <a:r>
              <a:rPr lang="en-US" altLang="zh-CN" sz="2400" b="0" dirty="0">
                <a:latin typeface="华文琥珀" pitchFamily="2" charset="-122"/>
              </a:rPr>
              <a:t>·</a:t>
            </a:r>
            <a:r>
              <a:rPr lang="zh-CN" altLang="en-US" sz="2400" b="0" dirty="0">
                <a:latin typeface="华文琥珀" pitchFamily="2" charset="-122"/>
              </a:rPr>
              <a:t>诺依曼</a:t>
            </a:r>
          </a:p>
        </p:txBody>
      </p:sp>
      <p:sp>
        <p:nvSpPr>
          <p:cNvPr id="2406403" name="Rectangle 3"/>
          <p:cNvSpPr>
            <a:spLocks noGrp="1" noChangeArrowheads="1"/>
          </p:cNvSpPr>
          <p:nvPr>
            <p:ph type="body" sz="half" idx="1"/>
          </p:nvPr>
        </p:nvSpPr>
        <p:spPr>
          <a:xfrm>
            <a:off x="107505" y="1017814"/>
            <a:ext cx="5377610" cy="3725465"/>
          </a:xfrm>
        </p:spPr>
        <p:txBody>
          <a:bodyPr>
            <a:normAutofit fontScale="85000" lnSpcReduction="10000"/>
          </a:bodyPr>
          <a:lstStyle/>
          <a:p>
            <a:pPr>
              <a:lnSpc>
                <a:spcPct val="150000"/>
              </a:lnSpc>
              <a:spcBef>
                <a:spcPts val="0"/>
              </a:spcBef>
            </a:pPr>
            <a:r>
              <a:rPr lang="zh-CN" altLang="en-US" sz="2400" b="1" dirty="0"/>
              <a:t>这两篇报告的综合设计思想，便是著名的“冯</a:t>
            </a:r>
            <a:r>
              <a:rPr lang="zh-CN" altLang="zh-CN" sz="2400" b="1" dirty="0"/>
              <a:t>·</a:t>
            </a:r>
            <a:r>
              <a:rPr lang="zh-CN" altLang="en-US" sz="2400" b="1" dirty="0"/>
              <a:t>诺依曼结构（</a:t>
            </a:r>
            <a:r>
              <a:rPr lang="en-US" altLang="zh-CN" sz="2400" b="1" dirty="0"/>
              <a:t>V</a:t>
            </a:r>
            <a:r>
              <a:rPr lang="zh-CN" altLang="zh-CN" sz="2400" b="1" dirty="0"/>
              <a:t>on Neumann Architecture</a:t>
            </a:r>
            <a:r>
              <a:rPr lang="zh-CN" altLang="en-US" sz="2400" b="1" dirty="0"/>
              <a:t>）”。报告明确指出：</a:t>
            </a:r>
          </a:p>
          <a:p>
            <a:pPr lvl="1">
              <a:lnSpc>
                <a:spcPct val="150000"/>
              </a:lnSpc>
              <a:spcBef>
                <a:spcPts val="0"/>
              </a:spcBef>
            </a:pPr>
            <a:r>
              <a:rPr lang="zh-CN" altLang="en-US" sz="2000" b="1" dirty="0"/>
              <a:t>采用二进制，不但数据采用二进制，指令也采用二进制；</a:t>
            </a:r>
          </a:p>
          <a:p>
            <a:pPr lvl="1">
              <a:lnSpc>
                <a:spcPct val="150000"/>
              </a:lnSpc>
              <a:spcBef>
                <a:spcPts val="0"/>
              </a:spcBef>
            </a:pPr>
            <a:r>
              <a:rPr lang="zh-CN" altLang="en-US" sz="2000" b="1" dirty="0"/>
              <a:t>程序由指令组成并和数据一起存放在存储器中，机器按程序指定的逻辑顺序，把指令从存储器中读出来并逐条执行，从而自动完成程序描述的处理工作。</a:t>
            </a:r>
            <a:r>
              <a:rPr lang="zh-CN" altLang="zh-CN" sz="2000" b="1" dirty="0"/>
              <a:t>(</a:t>
            </a:r>
            <a:r>
              <a:rPr lang="zh-CN" altLang="en-US" sz="2000" b="1" dirty="0"/>
              <a:t>即，“存储程序”思想</a:t>
            </a:r>
            <a:r>
              <a:rPr lang="zh-CN" altLang="zh-CN" sz="2000" b="1" dirty="0"/>
              <a:t>)</a:t>
            </a:r>
          </a:p>
          <a:p>
            <a:endParaRPr lang="en-US" altLang="zh-CN" sz="2400" b="1" dirty="0">
              <a:sym typeface="Wingdings" pitchFamily="2" charset="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241481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6403">
                                            <p:txEl>
                                              <p:pRg st="0" end="0"/>
                                            </p:txEl>
                                          </p:spTgt>
                                        </p:tgtEl>
                                        <p:attrNameLst>
                                          <p:attrName>style.visibility</p:attrName>
                                        </p:attrNameLst>
                                      </p:cBhvr>
                                      <p:to>
                                        <p:strVal val="visible"/>
                                      </p:to>
                                    </p:set>
                                    <p:animEffect transition="in" filter="wipe(left)">
                                      <p:cBhvr>
                                        <p:cTn id="7" dur="500"/>
                                        <p:tgtEl>
                                          <p:spTgt spid="24064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6403">
                                            <p:txEl>
                                              <p:pRg st="1" end="1"/>
                                            </p:txEl>
                                          </p:spTgt>
                                        </p:tgtEl>
                                        <p:attrNameLst>
                                          <p:attrName>style.visibility</p:attrName>
                                        </p:attrNameLst>
                                      </p:cBhvr>
                                      <p:to>
                                        <p:strVal val="visible"/>
                                      </p:to>
                                    </p:set>
                                    <p:animEffect transition="in" filter="wipe(left)">
                                      <p:cBhvr>
                                        <p:cTn id="11" dur="500"/>
                                        <p:tgtEl>
                                          <p:spTgt spid="240640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6403">
                                            <p:txEl>
                                              <p:pRg st="2" end="2"/>
                                            </p:txEl>
                                          </p:spTgt>
                                        </p:tgtEl>
                                        <p:attrNameLst>
                                          <p:attrName>style.visibility</p:attrName>
                                        </p:attrNameLst>
                                      </p:cBhvr>
                                      <p:to>
                                        <p:strVal val="visible"/>
                                      </p:to>
                                    </p:set>
                                    <p:animEffect transition="in" filter="wipe(left)">
                                      <p:cBhvr>
                                        <p:cTn id="15" dur="500"/>
                                        <p:tgtEl>
                                          <p:spTgt spid="2406403">
                                            <p:txEl>
                                              <p:pRg st="2" end="2"/>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0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2" name="Rectangle 2"/>
          <p:cNvSpPr>
            <a:spLocks noGrp="1" noChangeArrowheads="1"/>
          </p:cNvSpPr>
          <p:nvPr>
            <p:ph type="title"/>
          </p:nvPr>
        </p:nvSpPr>
        <p:spPr>
          <a:xfrm>
            <a:off x="827584" y="268880"/>
            <a:ext cx="6716712" cy="482204"/>
          </a:xfrm>
        </p:spPr>
        <p:txBody>
          <a:bodyPr>
            <a:normAutofit fontScale="90000"/>
          </a:bodyPr>
          <a:lstStyle/>
          <a:p>
            <a:r>
              <a:rPr lang="zh-CN" altLang="en-US" sz="4000" dirty="0"/>
              <a:t>计算机的理论奠基人</a:t>
            </a:r>
            <a:r>
              <a:rPr lang="en-US" altLang="zh-CN" sz="2400" b="0" dirty="0">
                <a:latin typeface="华文琥珀" pitchFamily="2" charset="-122"/>
              </a:rPr>
              <a:t>---</a:t>
            </a:r>
            <a:r>
              <a:rPr lang="zh-CN" altLang="en-US" sz="2400" b="0" dirty="0">
                <a:latin typeface="华文琥珀" pitchFamily="2" charset="-122"/>
              </a:rPr>
              <a:t>冯</a:t>
            </a:r>
            <a:r>
              <a:rPr lang="en-US" altLang="zh-CN" sz="2400" b="0" dirty="0">
                <a:latin typeface="华文琥珀" pitchFamily="2" charset="-122"/>
              </a:rPr>
              <a:t>·</a:t>
            </a:r>
            <a:r>
              <a:rPr lang="zh-CN" altLang="en-US" sz="2400" b="0" dirty="0">
                <a:latin typeface="华文琥珀" pitchFamily="2" charset="-122"/>
              </a:rPr>
              <a:t>诺依曼</a:t>
            </a:r>
          </a:p>
        </p:txBody>
      </p:sp>
      <p:sp>
        <p:nvSpPr>
          <p:cNvPr id="2406403" name="Rectangle 3"/>
          <p:cNvSpPr>
            <a:spLocks noGrp="1" noChangeArrowheads="1"/>
          </p:cNvSpPr>
          <p:nvPr>
            <p:ph type="body" sz="half" idx="1"/>
          </p:nvPr>
        </p:nvSpPr>
        <p:spPr>
          <a:xfrm>
            <a:off x="179512" y="1131590"/>
            <a:ext cx="4320480" cy="3365425"/>
          </a:xfrm>
        </p:spPr>
        <p:txBody>
          <a:bodyPr/>
          <a:lstStyle/>
          <a:p>
            <a:r>
              <a:rPr lang="zh-CN" altLang="zh-CN" sz="2000" b="1" dirty="0"/>
              <a:t>冯</a:t>
            </a:r>
            <a:r>
              <a:rPr lang="en-US" altLang="zh-CN" sz="2000" b="1" dirty="0"/>
              <a:t>·</a:t>
            </a:r>
            <a:r>
              <a:rPr lang="zh-CN" altLang="zh-CN" sz="2000" b="1" dirty="0"/>
              <a:t>诺依曼体系结构的计算机具有以下特点：</a:t>
            </a:r>
            <a:endParaRPr lang="en-US" altLang="zh-CN" sz="2000" b="1" dirty="0"/>
          </a:p>
          <a:p>
            <a:pPr lvl="1">
              <a:spcBef>
                <a:spcPts val="600"/>
              </a:spcBef>
              <a:spcAft>
                <a:spcPts val="600"/>
              </a:spcAft>
            </a:pPr>
            <a:r>
              <a:rPr lang="zh-CN" altLang="en-US" sz="1600" b="1" dirty="0"/>
              <a:t>必须有一个存储器，用于存储数据和程序；数据与程序以二进制形式存储；</a:t>
            </a:r>
          </a:p>
          <a:p>
            <a:pPr lvl="1">
              <a:spcBef>
                <a:spcPts val="600"/>
              </a:spcBef>
              <a:spcAft>
                <a:spcPts val="600"/>
              </a:spcAft>
            </a:pPr>
            <a:r>
              <a:rPr lang="zh-CN" altLang="en-US" sz="1600" b="1" dirty="0"/>
              <a:t>必须有一个控制器，用于实现程序的控制；</a:t>
            </a:r>
          </a:p>
          <a:p>
            <a:pPr lvl="1">
              <a:spcBef>
                <a:spcPts val="600"/>
              </a:spcBef>
              <a:spcAft>
                <a:spcPts val="600"/>
              </a:spcAft>
            </a:pPr>
            <a:r>
              <a:rPr lang="zh-CN" altLang="en-US" sz="1600" b="1" dirty="0"/>
              <a:t>必须有一个运算器，用于完成算术和逻辑运算；</a:t>
            </a:r>
          </a:p>
          <a:p>
            <a:pPr lvl="1">
              <a:spcBef>
                <a:spcPts val="600"/>
              </a:spcBef>
              <a:spcAft>
                <a:spcPts val="600"/>
              </a:spcAft>
            </a:pPr>
            <a:r>
              <a:rPr lang="zh-CN" altLang="en-US" sz="1600" b="1" dirty="0"/>
              <a:t>必须有输入和输出设备，用于进行人机通信。</a:t>
            </a:r>
            <a:endParaRPr lang="zh-CN" altLang="zh-CN" sz="1600" b="1" dirty="0"/>
          </a:p>
        </p:txBody>
      </p:sp>
      <p:pic>
        <p:nvPicPr>
          <p:cNvPr id="4" name="图片 3"/>
          <p:cNvPicPr/>
          <p:nvPr/>
        </p:nvPicPr>
        <p:blipFill>
          <a:blip r:embed="rId2" cstate="print">
            <a:extLst>
              <a:ext uri="{BEBA8EAE-BF5A-486C-A8C5-ECC9F3942E4B}">
                <a14:imgProps xmlns:a14="http://schemas.microsoft.com/office/drawing/2010/main">
                  <a14:imgLayer r:embed="rId3">
                    <a14:imgEffect>
                      <a14:backgroundRemoval t="743" b="100000" l="0" r="100000">
                        <a14:foregroundMark x1="23941" y1="7063" x2="72560" y2="61710"/>
                        <a14:foregroundMark x1="39042" y1="86617" x2="60405" y2="87732"/>
                        <a14:foregroundMark x1="93186" y1="10037" x2="92449" y2="57621"/>
                        <a14:foregroundMark x1="10129" y1="35316" x2="23941" y2="33829"/>
                        <a14:foregroundMark x1="56169" y1="75836" x2="55249" y2="64684"/>
                        <a14:foregroundMark x1="43462" y1="70260" x2="44383" y2="71747"/>
                        <a14:foregroundMark x1="76427" y1="34201" x2="88214" y2="34201"/>
                        <a14:foregroundMark x1="921" y1="2974" x2="9945" y2="2602"/>
                        <a14:foregroundMark x1="44751" y1="80297" x2="43646" y2="78067"/>
                        <a14:foregroundMark x1="44751" y1="83271" x2="44751" y2="83271"/>
                        <a14:foregroundMark x1="44936" y1="68401" x2="43646" y2="82900"/>
                        <a14:foregroundMark x1="54880" y1="13383" x2="69245" y2="21561"/>
                        <a14:foregroundMark x1="11418" y1="3717" x2="11418" y2="64684"/>
                        <a14:foregroundMark x1="10866" y1="65799" x2="552" y2="65799"/>
                        <a14:foregroundMark x1="921" y1="65428" x2="368" y2="2602"/>
                        <a14:backgroundMark x1="82136" y1="4461" x2="85451" y2="21933"/>
                        <a14:backgroundMark x1="15654" y1="2230" x2="20442" y2="27138"/>
                        <a14:backgroundMark x1="13812" y1="1859" x2="552" y2="743"/>
                        <a14:backgroundMark x1="47514" y1="70632" x2="51197" y2="75465"/>
                      </a14:backgroundRemoval>
                    </a14:imgEffect>
                  </a14:imgLayer>
                </a14:imgProps>
              </a:ext>
              <a:ext uri="{28A0092B-C50C-407E-A947-70E740481C1C}">
                <a14:useLocalDpi xmlns:a14="http://schemas.microsoft.com/office/drawing/2010/main" val="0"/>
              </a:ext>
            </a:extLst>
          </a:blip>
          <a:srcRect/>
          <a:stretch>
            <a:fillRect/>
          </a:stretch>
        </p:blipFill>
        <p:spPr bwMode="auto">
          <a:xfrm>
            <a:off x="4644008" y="1635646"/>
            <a:ext cx="4283968" cy="2232248"/>
          </a:xfrm>
          <a:prstGeom prst="rect">
            <a:avLst/>
          </a:prstGeom>
          <a:ln>
            <a:noFill/>
          </a:ln>
          <a:effectLst>
            <a:outerShdw blurRad="292100" dist="139700" dir="2700000" algn="tl" rotWithShape="0">
              <a:srgbClr val="333333">
                <a:alpha val="65000"/>
              </a:srgbClr>
            </a:outerShdw>
          </a:effectLst>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665221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6403">
                                            <p:txEl>
                                              <p:pRg st="0" end="0"/>
                                            </p:txEl>
                                          </p:spTgt>
                                        </p:tgtEl>
                                        <p:attrNameLst>
                                          <p:attrName>style.visibility</p:attrName>
                                        </p:attrNameLst>
                                      </p:cBhvr>
                                      <p:to>
                                        <p:strVal val="visible"/>
                                      </p:to>
                                    </p:set>
                                    <p:animEffect transition="in" filter="wipe(left)">
                                      <p:cBhvr>
                                        <p:cTn id="7" dur="500"/>
                                        <p:tgtEl>
                                          <p:spTgt spid="24064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6403">
                                            <p:txEl>
                                              <p:pRg st="1" end="1"/>
                                            </p:txEl>
                                          </p:spTgt>
                                        </p:tgtEl>
                                        <p:attrNameLst>
                                          <p:attrName>style.visibility</p:attrName>
                                        </p:attrNameLst>
                                      </p:cBhvr>
                                      <p:to>
                                        <p:strVal val="visible"/>
                                      </p:to>
                                    </p:set>
                                    <p:animEffect transition="in" filter="wipe(left)">
                                      <p:cBhvr>
                                        <p:cTn id="11" dur="500"/>
                                        <p:tgtEl>
                                          <p:spTgt spid="240640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6403">
                                            <p:txEl>
                                              <p:pRg st="2" end="2"/>
                                            </p:txEl>
                                          </p:spTgt>
                                        </p:tgtEl>
                                        <p:attrNameLst>
                                          <p:attrName>style.visibility</p:attrName>
                                        </p:attrNameLst>
                                      </p:cBhvr>
                                      <p:to>
                                        <p:strVal val="visible"/>
                                      </p:to>
                                    </p:set>
                                    <p:animEffect transition="in" filter="wipe(left)">
                                      <p:cBhvr>
                                        <p:cTn id="15" dur="500"/>
                                        <p:tgtEl>
                                          <p:spTgt spid="240640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6403">
                                            <p:txEl>
                                              <p:pRg st="3" end="3"/>
                                            </p:txEl>
                                          </p:spTgt>
                                        </p:tgtEl>
                                        <p:attrNameLst>
                                          <p:attrName>style.visibility</p:attrName>
                                        </p:attrNameLst>
                                      </p:cBhvr>
                                      <p:to>
                                        <p:strVal val="visible"/>
                                      </p:to>
                                    </p:set>
                                    <p:animEffect transition="in" filter="wipe(left)">
                                      <p:cBhvr>
                                        <p:cTn id="19" dur="500"/>
                                        <p:tgtEl>
                                          <p:spTgt spid="240640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406403">
                                            <p:txEl>
                                              <p:pRg st="4" end="4"/>
                                            </p:txEl>
                                          </p:spTgt>
                                        </p:tgtEl>
                                        <p:attrNameLst>
                                          <p:attrName>style.visibility</p:attrName>
                                        </p:attrNameLst>
                                      </p:cBhvr>
                                      <p:to>
                                        <p:strVal val="visible"/>
                                      </p:to>
                                    </p:set>
                                    <p:animEffect transition="in" filter="wipe(left)">
                                      <p:cBhvr>
                                        <p:cTn id="23" dur="500"/>
                                        <p:tgtEl>
                                          <p:spTgt spid="2406403">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03"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62" name="Rectangle 2"/>
          <p:cNvSpPr>
            <a:spLocks noGrp="1" noChangeArrowheads="1"/>
          </p:cNvSpPr>
          <p:nvPr>
            <p:ph type="title"/>
          </p:nvPr>
        </p:nvSpPr>
        <p:spPr>
          <a:xfrm>
            <a:off x="827584" y="4986"/>
            <a:ext cx="6716712" cy="482204"/>
          </a:xfrm>
        </p:spPr>
        <p:txBody>
          <a:bodyPr>
            <a:normAutofit fontScale="90000"/>
          </a:bodyPr>
          <a:lstStyle/>
          <a:p>
            <a:r>
              <a:rPr lang="zh-CN" altLang="en-US" sz="4000" dirty="0"/>
              <a:t>回眸与展望</a:t>
            </a:r>
            <a:r>
              <a:rPr lang="en-US" altLang="zh-CN" sz="2400" b="0" dirty="0">
                <a:latin typeface="华文琥珀" pitchFamily="2" charset="-122"/>
              </a:rPr>
              <a:t>---</a:t>
            </a:r>
            <a:r>
              <a:rPr lang="zh-CN" altLang="en-US" sz="2400" b="0" dirty="0">
                <a:latin typeface="华文琥珀" pitchFamily="2" charset="-122"/>
              </a:rPr>
              <a:t>计算机</a:t>
            </a:r>
          </a:p>
        </p:txBody>
      </p:sp>
      <p:sp>
        <p:nvSpPr>
          <p:cNvPr id="1730563" name="Rectangle 3"/>
          <p:cNvSpPr>
            <a:spLocks noGrp="1" noChangeArrowheads="1"/>
          </p:cNvSpPr>
          <p:nvPr>
            <p:ph type="body" sz="half" idx="1"/>
          </p:nvPr>
        </p:nvSpPr>
        <p:spPr>
          <a:xfrm>
            <a:off x="539552" y="1019964"/>
            <a:ext cx="7777162" cy="3784034"/>
          </a:xfrm>
        </p:spPr>
        <p:txBody>
          <a:bodyPr>
            <a:normAutofit/>
          </a:bodyPr>
          <a:lstStyle/>
          <a:p>
            <a:pPr>
              <a:lnSpc>
                <a:spcPct val="95000"/>
              </a:lnSpc>
              <a:buSzPct val="90000"/>
            </a:pPr>
            <a:r>
              <a:rPr lang="zh-CN" altLang="en-US" sz="2100" dirty="0">
                <a:effectLst>
                  <a:outerShdw blurRad="38100" dist="38100" dir="2700000" algn="tl">
                    <a:srgbClr val="C0C0C0"/>
                  </a:outerShdw>
                </a:effectLst>
              </a:rPr>
              <a:t>第</a:t>
            </a:r>
            <a:r>
              <a:rPr lang="en-US" altLang="zh-CN" sz="2100" dirty="0">
                <a:effectLst>
                  <a:outerShdw blurRad="38100" dist="38100" dir="2700000" algn="tl">
                    <a:srgbClr val="C0C0C0"/>
                  </a:outerShdw>
                </a:effectLst>
              </a:rPr>
              <a:t>1</a:t>
            </a:r>
            <a:r>
              <a:rPr lang="zh-CN" altLang="en-US" sz="2100" dirty="0">
                <a:effectLst>
                  <a:outerShdw blurRad="38100" dist="38100" dir="2700000" algn="tl">
                    <a:srgbClr val="C0C0C0"/>
                  </a:outerShdw>
                </a:effectLst>
              </a:rPr>
              <a:t>代：</a:t>
            </a:r>
            <a:r>
              <a:rPr lang="en-US" altLang="zh-CN" sz="2100" dirty="0">
                <a:effectLst>
                  <a:outerShdw blurRad="38100" dist="38100" dir="2700000" algn="tl">
                    <a:srgbClr val="C0C0C0"/>
                  </a:outerShdw>
                </a:effectLst>
              </a:rPr>
              <a:t>1946~195×   </a:t>
            </a:r>
            <a:r>
              <a:rPr lang="zh-CN" altLang="en-US" sz="2100" dirty="0">
                <a:effectLst>
                  <a:outerShdw blurRad="38100" dist="38100" dir="2700000" algn="tl">
                    <a:srgbClr val="C0C0C0"/>
                  </a:outerShdw>
                </a:effectLst>
              </a:rPr>
              <a:t>电子管 计算机</a:t>
            </a:r>
          </a:p>
          <a:p>
            <a:pPr lvl="1">
              <a:lnSpc>
                <a:spcPct val="95000"/>
              </a:lnSpc>
            </a:pPr>
            <a:r>
              <a:rPr lang="zh-CN" altLang="en-US" sz="1900" dirty="0"/>
              <a:t>机器语言，</a:t>
            </a:r>
            <a:r>
              <a:rPr lang="en-US" altLang="zh-CN" sz="1900" dirty="0"/>
              <a:t>5</a:t>
            </a:r>
            <a:r>
              <a:rPr lang="zh-CN" altLang="en-US" sz="1900" dirty="0"/>
              <a:t>千</a:t>
            </a:r>
            <a:r>
              <a:rPr lang="en-US" altLang="zh-CN" sz="1900" dirty="0"/>
              <a:t>~1</a:t>
            </a:r>
            <a:r>
              <a:rPr lang="zh-CN" altLang="en-US" sz="1900" dirty="0"/>
              <a:t>万次</a:t>
            </a:r>
            <a:r>
              <a:rPr lang="en-US" altLang="zh-CN" sz="1900" dirty="0"/>
              <a:t>/</a:t>
            </a:r>
            <a:r>
              <a:rPr lang="zh-CN" altLang="en-US" sz="1900" dirty="0"/>
              <a:t>秒</a:t>
            </a:r>
          </a:p>
          <a:p>
            <a:pPr lvl="1">
              <a:lnSpc>
                <a:spcPct val="95000"/>
              </a:lnSpc>
            </a:pPr>
            <a:r>
              <a:rPr lang="zh-CN" altLang="en-US" sz="1900" dirty="0"/>
              <a:t>代表性机种：</a:t>
            </a:r>
            <a:r>
              <a:rPr lang="en-US" altLang="zh-CN" sz="1900" dirty="0"/>
              <a:t>ENIAC </a:t>
            </a:r>
          </a:p>
          <a:p>
            <a:pPr>
              <a:lnSpc>
                <a:spcPct val="95000"/>
              </a:lnSpc>
            </a:pPr>
            <a:r>
              <a:rPr lang="zh-CN" altLang="en-US" sz="2100" dirty="0">
                <a:effectLst>
                  <a:outerShdw blurRad="38100" dist="38100" dir="2700000" algn="tl">
                    <a:srgbClr val="C0C0C0"/>
                  </a:outerShdw>
                </a:effectLst>
              </a:rPr>
              <a:t>第</a:t>
            </a:r>
            <a:r>
              <a:rPr lang="en-US" altLang="zh-CN" sz="2100" dirty="0">
                <a:effectLst>
                  <a:outerShdw blurRad="38100" dist="38100" dir="2700000" algn="tl">
                    <a:srgbClr val="C0C0C0"/>
                  </a:outerShdw>
                </a:effectLst>
              </a:rPr>
              <a:t>2</a:t>
            </a:r>
            <a:r>
              <a:rPr lang="zh-CN" altLang="en-US" sz="2100" dirty="0">
                <a:effectLst>
                  <a:outerShdw blurRad="38100" dist="38100" dir="2700000" algn="tl">
                    <a:srgbClr val="C0C0C0"/>
                  </a:outerShdw>
                </a:effectLst>
              </a:rPr>
              <a:t>代：</a:t>
            </a:r>
            <a:r>
              <a:rPr lang="zh-CN" altLang="en-US" sz="2100" dirty="0"/>
              <a:t> </a:t>
            </a:r>
            <a:r>
              <a:rPr lang="en-US" altLang="zh-CN" sz="2100" dirty="0"/>
              <a:t>195× ~196× </a:t>
            </a:r>
            <a:r>
              <a:rPr lang="zh-CN" altLang="en-US" sz="2100" dirty="0"/>
              <a:t>晶体管 计算机</a:t>
            </a:r>
          </a:p>
          <a:p>
            <a:pPr lvl="1">
              <a:lnSpc>
                <a:spcPct val="95000"/>
              </a:lnSpc>
            </a:pPr>
            <a:r>
              <a:rPr lang="zh-CN" altLang="en-US" sz="1900" dirty="0"/>
              <a:t>汇编语言，高级语言，十万</a:t>
            </a:r>
            <a:r>
              <a:rPr lang="en-US" altLang="zh-CN" sz="1900" dirty="0"/>
              <a:t>~</a:t>
            </a:r>
            <a:r>
              <a:rPr lang="zh-CN" altLang="en-US" sz="1900" dirty="0"/>
              <a:t>百万次</a:t>
            </a:r>
            <a:r>
              <a:rPr lang="en-US" altLang="zh-CN" sz="1900" dirty="0"/>
              <a:t>/</a:t>
            </a:r>
            <a:r>
              <a:rPr lang="zh-CN" altLang="en-US" sz="1900" dirty="0"/>
              <a:t>秒</a:t>
            </a:r>
          </a:p>
          <a:p>
            <a:pPr lvl="1">
              <a:lnSpc>
                <a:spcPct val="95000"/>
              </a:lnSpc>
            </a:pPr>
            <a:r>
              <a:rPr lang="zh-CN" altLang="en-US" sz="1900" dirty="0"/>
              <a:t>代表性机种：</a:t>
            </a:r>
            <a:r>
              <a:rPr lang="en-US" altLang="zh-CN" sz="1900" dirty="0"/>
              <a:t>TRADIC </a:t>
            </a:r>
          </a:p>
          <a:p>
            <a:pPr>
              <a:lnSpc>
                <a:spcPct val="95000"/>
              </a:lnSpc>
            </a:pPr>
            <a:r>
              <a:rPr lang="zh-CN" altLang="en-US" sz="2100" dirty="0">
                <a:effectLst>
                  <a:outerShdw blurRad="38100" dist="38100" dir="2700000" algn="tl">
                    <a:srgbClr val="C0C0C0"/>
                  </a:outerShdw>
                </a:effectLst>
              </a:rPr>
              <a:t>第</a:t>
            </a:r>
            <a:r>
              <a:rPr lang="en-US" altLang="zh-CN" sz="2100" dirty="0">
                <a:effectLst>
                  <a:outerShdw blurRad="38100" dist="38100" dir="2700000" algn="tl">
                    <a:srgbClr val="C0C0C0"/>
                  </a:outerShdw>
                </a:effectLst>
              </a:rPr>
              <a:t>3</a:t>
            </a:r>
            <a:r>
              <a:rPr lang="zh-CN" altLang="en-US" sz="2100" dirty="0">
                <a:effectLst>
                  <a:outerShdw blurRad="38100" dist="38100" dir="2700000" algn="tl">
                    <a:srgbClr val="C0C0C0"/>
                  </a:outerShdw>
                </a:effectLst>
              </a:rPr>
              <a:t>代：</a:t>
            </a:r>
            <a:r>
              <a:rPr lang="zh-CN" altLang="en-US" sz="2100" dirty="0"/>
              <a:t> </a:t>
            </a:r>
            <a:r>
              <a:rPr lang="en-US" altLang="zh-CN" sz="2100" dirty="0"/>
              <a:t>196× ~197× </a:t>
            </a:r>
            <a:r>
              <a:rPr lang="zh-CN" altLang="en-US" sz="2100" dirty="0"/>
              <a:t>集成电路计算机</a:t>
            </a:r>
          </a:p>
          <a:p>
            <a:pPr lvl="1">
              <a:lnSpc>
                <a:spcPct val="95000"/>
              </a:lnSpc>
            </a:pPr>
            <a:r>
              <a:rPr lang="en-US" altLang="zh-CN" sz="1900" dirty="0"/>
              <a:t>OS</a:t>
            </a:r>
            <a:r>
              <a:rPr lang="zh-CN" altLang="en-US" sz="1900" dirty="0"/>
              <a:t>，编译系统，各类高级语言，百万</a:t>
            </a:r>
            <a:r>
              <a:rPr lang="en-US" altLang="zh-CN" sz="1900" dirty="0"/>
              <a:t>~</a:t>
            </a:r>
            <a:r>
              <a:rPr lang="zh-CN" altLang="en-US" sz="1900" dirty="0"/>
              <a:t>千万次</a:t>
            </a:r>
            <a:r>
              <a:rPr lang="en-US" altLang="zh-CN" sz="1900" dirty="0"/>
              <a:t>/</a:t>
            </a:r>
            <a:r>
              <a:rPr lang="zh-CN" altLang="en-US" sz="1900" dirty="0"/>
              <a:t>秒</a:t>
            </a:r>
          </a:p>
          <a:p>
            <a:pPr lvl="1">
              <a:lnSpc>
                <a:spcPct val="95000"/>
              </a:lnSpc>
            </a:pPr>
            <a:r>
              <a:rPr lang="zh-CN" altLang="en-US" sz="1900" dirty="0"/>
              <a:t>提出“摩尔定律” </a:t>
            </a:r>
          </a:p>
          <a:p>
            <a:pPr lvl="1">
              <a:lnSpc>
                <a:spcPct val="95000"/>
              </a:lnSpc>
            </a:pPr>
            <a:r>
              <a:rPr lang="zh-CN" altLang="en-US" sz="1900" dirty="0"/>
              <a:t>代表性机种：</a:t>
            </a:r>
            <a:r>
              <a:rPr lang="en-US" altLang="zh-CN" sz="1900" dirty="0"/>
              <a:t>IBM360 </a:t>
            </a:r>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sp>
        <p:nvSpPr>
          <p:cNvPr id="5" name="灯片编号占位符 3">
            <a:extLst>
              <a:ext uri="{FF2B5EF4-FFF2-40B4-BE49-F238E27FC236}">
                <a16:creationId xmlns:a16="http://schemas.microsoft.com/office/drawing/2014/main" id="{57403C51-6D7E-45D5-A951-23C1525CA99C}"/>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36165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0562"/>
                                        </p:tgtEl>
                                        <p:attrNameLst>
                                          <p:attrName>style.visibility</p:attrName>
                                        </p:attrNameLst>
                                      </p:cBhvr>
                                      <p:to>
                                        <p:strVal val="visible"/>
                                      </p:to>
                                    </p:set>
                                    <p:anim calcmode="lin" valueType="num">
                                      <p:cBhvr additive="base">
                                        <p:cTn id="7" dur="500" fill="hold"/>
                                        <p:tgtEl>
                                          <p:spTgt spid="1730562"/>
                                        </p:tgtEl>
                                        <p:attrNameLst>
                                          <p:attrName>ppt_x</p:attrName>
                                        </p:attrNameLst>
                                      </p:cBhvr>
                                      <p:tavLst>
                                        <p:tav tm="0">
                                          <p:val>
                                            <p:strVal val="1+#ppt_w/2"/>
                                          </p:val>
                                        </p:tav>
                                        <p:tav tm="100000">
                                          <p:val>
                                            <p:strVal val="#ppt_x"/>
                                          </p:val>
                                        </p:tav>
                                      </p:tavLst>
                                    </p:anim>
                                    <p:anim calcmode="lin" valueType="num">
                                      <p:cBhvr additive="base">
                                        <p:cTn id="8" dur="500" fill="hold"/>
                                        <p:tgtEl>
                                          <p:spTgt spid="1730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30563">
                                            <p:txEl>
                                              <p:pRg st="0" end="0"/>
                                            </p:txEl>
                                          </p:spTgt>
                                        </p:tgtEl>
                                        <p:attrNameLst>
                                          <p:attrName>style.visibility</p:attrName>
                                        </p:attrNameLst>
                                      </p:cBhvr>
                                      <p:to>
                                        <p:strVal val="visible"/>
                                      </p:to>
                                    </p:set>
                                    <p:animEffect transition="in" filter="wipe(down)">
                                      <p:cBhvr>
                                        <p:cTn id="12" dur="500"/>
                                        <p:tgtEl>
                                          <p:spTgt spid="1730563">
                                            <p:txEl>
                                              <p:pRg st="0" end="0"/>
                                            </p:txEl>
                                          </p:spTgt>
                                        </p:tgtEl>
                                      </p:cBhvr>
                                    </p:animEffect>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1730563">
                                            <p:txEl>
                                              <p:pRg st="1" end="1"/>
                                            </p:txEl>
                                          </p:spTgt>
                                        </p:tgtEl>
                                        <p:attrNameLst>
                                          <p:attrName>style.visibility</p:attrName>
                                        </p:attrNameLst>
                                      </p:cBhvr>
                                      <p:to>
                                        <p:strVal val="visible"/>
                                      </p:to>
                                    </p:set>
                                    <p:animEffect transition="in" filter="wipe(down)">
                                      <p:cBhvr>
                                        <p:cTn id="16" dur="500"/>
                                        <p:tgtEl>
                                          <p:spTgt spid="1730563">
                                            <p:txEl>
                                              <p:pRg st="1" end="1"/>
                                            </p:txEl>
                                          </p:spTgt>
                                        </p:tgtEl>
                                      </p:cBhvr>
                                    </p:animEffect>
                                  </p:childTnLst>
                                </p:cTn>
                              </p:par>
                            </p:childTnLst>
                          </p:cTn>
                        </p:par>
                        <p:par>
                          <p:cTn id="17" fill="hold" nodeType="afterGroup">
                            <p:stCondLst>
                              <p:cond delay="1500"/>
                            </p:stCondLst>
                            <p:childTnLst>
                              <p:par>
                                <p:cTn id="18" presetID="22" presetClass="entr" presetSubtype="4" fill="hold" nodeType="afterEffect">
                                  <p:stCondLst>
                                    <p:cond delay="0"/>
                                  </p:stCondLst>
                                  <p:childTnLst>
                                    <p:set>
                                      <p:cBhvr>
                                        <p:cTn id="19" dur="1" fill="hold">
                                          <p:stCondLst>
                                            <p:cond delay="0"/>
                                          </p:stCondLst>
                                        </p:cTn>
                                        <p:tgtEl>
                                          <p:spTgt spid="1730563">
                                            <p:txEl>
                                              <p:pRg st="2" end="2"/>
                                            </p:txEl>
                                          </p:spTgt>
                                        </p:tgtEl>
                                        <p:attrNameLst>
                                          <p:attrName>style.visibility</p:attrName>
                                        </p:attrNameLst>
                                      </p:cBhvr>
                                      <p:to>
                                        <p:strVal val="visible"/>
                                      </p:to>
                                    </p:set>
                                    <p:animEffect transition="in" filter="wipe(down)">
                                      <p:cBhvr>
                                        <p:cTn id="20" dur="500"/>
                                        <p:tgtEl>
                                          <p:spTgt spid="1730563">
                                            <p:txEl>
                                              <p:pRg st="2" end="2"/>
                                            </p:txEl>
                                          </p:spTgt>
                                        </p:tgtEl>
                                      </p:cBhvr>
                                    </p:animEffect>
                                  </p:childTnLst>
                                </p:cTn>
                              </p:par>
                            </p:childTnLst>
                          </p:cTn>
                        </p:par>
                        <p:par>
                          <p:cTn id="21" fill="hold" nodeType="afterGroup">
                            <p:stCondLst>
                              <p:cond delay="2000"/>
                            </p:stCondLst>
                            <p:childTnLst>
                              <p:par>
                                <p:cTn id="22" presetID="22" presetClass="entr" presetSubtype="4" fill="hold" nodeType="afterEffect">
                                  <p:stCondLst>
                                    <p:cond delay="0"/>
                                  </p:stCondLst>
                                  <p:childTnLst>
                                    <p:set>
                                      <p:cBhvr>
                                        <p:cTn id="23" dur="1" fill="hold">
                                          <p:stCondLst>
                                            <p:cond delay="0"/>
                                          </p:stCondLst>
                                        </p:cTn>
                                        <p:tgtEl>
                                          <p:spTgt spid="1730563">
                                            <p:txEl>
                                              <p:pRg st="3" end="3"/>
                                            </p:txEl>
                                          </p:spTgt>
                                        </p:tgtEl>
                                        <p:attrNameLst>
                                          <p:attrName>style.visibility</p:attrName>
                                        </p:attrNameLst>
                                      </p:cBhvr>
                                      <p:to>
                                        <p:strVal val="visible"/>
                                      </p:to>
                                    </p:set>
                                    <p:animEffect transition="in" filter="wipe(down)">
                                      <p:cBhvr>
                                        <p:cTn id="24" dur="500"/>
                                        <p:tgtEl>
                                          <p:spTgt spid="1730563">
                                            <p:txEl>
                                              <p:pRg st="3" end="3"/>
                                            </p:txEl>
                                          </p:spTgt>
                                        </p:tgtEl>
                                      </p:cBhvr>
                                    </p:animEffect>
                                  </p:childTnLst>
                                </p:cTn>
                              </p:par>
                            </p:childTnLst>
                          </p:cTn>
                        </p:par>
                        <p:par>
                          <p:cTn id="25" fill="hold" nodeType="afterGroup">
                            <p:stCondLst>
                              <p:cond delay="2500"/>
                            </p:stCondLst>
                            <p:childTnLst>
                              <p:par>
                                <p:cTn id="26" presetID="22" presetClass="entr" presetSubtype="4" fill="hold" nodeType="afterEffect">
                                  <p:stCondLst>
                                    <p:cond delay="0"/>
                                  </p:stCondLst>
                                  <p:childTnLst>
                                    <p:set>
                                      <p:cBhvr>
                                        <p:cTn id="27" dur="1" fill="hold">
                                          <p:stCondLst>
                                            <p:cond delay="0"/>
                                          </p:stCondLst>
                                        </p:cTn>
                                        <p:tgtEl>
                                          <p:spTgt spid="1730563">
                                            <p:txEl>
                                              <p:pRg st="4" end="4"/>
                                            </p:txEl>
                                          </p:spTgt>
                                        </p:tgtEl>
                                        <p:attrNameLst>
                                          <p:attrName>style.visibility</p:attrName>
                                        </p:attrNameLst>
                                      </p:cBhvr>
                                      <p:to>
                                        <p:strVal val="visible"/>
                                      </p:to>
                                    </p:set>
                                    <p:animEffect transition="in" filter="wipe(down)">
                                      <p:cBhvr>
                                        <p:cTn id="28" dur="500"/>
                                        <p:tgtEl>
                                          <p:spTgt spid="1730563">
                                            <p:txEl>
                                              <p:pRg st="4" end="4"/>
                                            </p:txEl>
                                          </p:spTgt>
                                        </p:tgtEl>
                                      </p:cBhvr>
                                    </p:animEffect>
                                  </p:childTnLst>
                                </p:cTn>
                              </p:par>
                            </p:childTnLst>
                          </p:cTn>
                        </p:par>
                        <p:par>
                          <p:cTn id="29" fill="hold" nodeType="afterGroup">
                            <p:stCondLst>
                              <p:cond delay="3000"/>
                            </p:stCondLst>
                            <p:childTnLst>
                              <p:par>
                                <p:cTn id="30" presetID="22" presetClass="entr" presetSubtype="4" fill="hold" nodeType="afterEffect">
                                  <p:stCondLst>
                                    <p:cond delay="0"/>
                                  </p:stCondLst>
                                  <p:childTnLst>
                                    <p:set>
                                      <p:cBhvr>
                                        <p:cTn id="31" dur="1" fill="hold">
                                          <p:stCondLst>
                                            <p:cond delay="0"/>
                                          </p:stCondLst>
                                        </p:cTn>
                                        <p:tgtEl>
                                          <p:spTgt spid="1730563">
                                            <p:txEl>
                                              <p:pRg st="5" end="5"/>
                                            </p:txEl>
                                          </p:spTgt>
                                        </p:tgtEl>
                                        <p:attrNameLst>
                                          <p:attrName>style.visibility</p:attrName>
                                        </p:attrNameLst>
                                      </p:cBhvr>
                                      <p:to>
                                        <p:strVal val="visible"/>
                                      </p:to>
                                    </p:set>
                                    <p:animEffect transition="in" filter="wipe(down)">
                                      <p:cBhvr>
                                        <p:cTn id="32" dur="500"/>
                                        <p:tgtEl>
                                          <p:spTgt spid="1730563">
                                            <p:txEl>
                                              <p:pRg st="5" end="5"/>
                                            </p:txEl>
                                          </p:spTgt>
                                        </p:tgtEl>
                                      </p:cBhvr>
                                    </p:animEffect>
                                  </p:childTnLst>
                                </p:cTn>
                              </p:par>
                            </p:childTnLst>
                          </p:cTn>
                        </p:par>
                        <p:par>
                          <p:cTn id="33" fill="hold" nodeType="afterGroup">
                            <p:stCondLst>
                              <p:cond delay="3500"/>
                            </p:stCondLst>
                            <p:childTnLst>
                              <p:par>
                                <p:cTn id="34" presetID="22" presetClass="entr" presetSubtype="4" fill="hold" nodeType="afterEffect">
                                  <p:stCondLst>
                                    <p:cond delay="0"/>
                                  </p:stCondLst>
                                  <p:childTnLst>
                                    <p:set>
                                      <p:cBhvr>
                                        <p:cTn id="35" dur="1" fill="hold">
                                          <p:stCondLst>
                                            <p:cond delay="0"/>
                                          </p:stCondLst>
                                        </p:cTn>
                                        <p:tgtEl>
                                          <p:spTgt spid="1730563">
                                            <p:txEl>
                                              <p:pRg st="6" end="6"/>
                                            </p:txEl>
                                          </p:spTgt>
                                        </p:tgtEl>
                                        <p:attrNameLst>
                                          <p:attrName>style.visibility</p:attrName>
                                        </p:attrNameLst>
                                      </p:cBhvr>
                                      <p:to>
                                        <p:strVal val="visible"/>
                                      </p:to>
                                    </p:set>
                                    <p:animEffect transition="in" filter="wipe(down)">
                                      <p:cBhvr>
                                        <p:cTn id="36" dur="500"/>
                                        <p:tgtEl>
                                          <p:spTgt spid="1730563">
                                            <p:txEl>
                                              <p:pRg st="6" end="6"/>
                                            </p:txEl>
                                          </p:spTgt>
                                        </p:tgtEl>
                                      </p:cBhvr>
                                    </p:animEffect>
                                  </p:childTnLst>
                                </p:cTn>
                              </p:par>
                            </p:childTnLst>
                          </p:cTn>
                        </p:par>
                        <p:par>
                          <p:cTn id="37" fill="hold" nodeType="afterGroup">
                            <p:stCondLst>
                              <p:cond delay="4000"/>
                            </p:stCondLst>
                            <p:childTnLst>
                              <p:par>
                                <p:cTn id="38" presetID="22" presetClass="entr" presetSubtype="4" fill="hold" nodeType="afterEffect">
                                  <p:stCondLst>
                                    <p:cond delay="0"/>
                                  </p:stCondLst>
                                  <p:childTnLst>
                                    <p:set>
                                      <p:cBhvr>
                                        <p:cTn id="39" dur="1" fill="hold">
                                          <p:stCondLst>
                                            <p:cond delay="0"/>
                                          </p:stCondLst>
                                        </p:cTn>
                                        <p:tgtEl>
                                          <p:spTgt spid="1730563">
                                            <p:txEl>
                                              <p:pRg st="7" end="7"/>
                                            </p:txEl>
                                          </p:spTgt>
                                        </p:tgtEl>
                                        <p:attrNameLst>
                                          <p:attrName>style.visibility</p:attrName>
                                        </p:attrNameLst>
                                      </p:cBhvr>
                                      <p:to>
                                        <p:strVal val="visible"/>
                                      </p:to>
                                    </p:set>
                                    <p:animEffect transition="in" filter="wipe(down)">
                                      <p:cBhvr>
                                        <p:cTn id="40" dur="500"/>
                                        <p:tgtEl>
                                          <p:spTgt spid="1730563">
                                            <p:txEl>
                                              <p:pRg st="7" end="7"/>
                                            </p:txEl>
                                          </p:spTgt>
                                        </p:tgtEl>
                                      </p:cBhvr>
                                    </p:animEffect>
                                  </p:childTnLst>
                                </p:cTn>
                              </p:par>
                            </p:childTnLst>
                          </p:cTn>
                        </p:par>
                        <p:par>
                          <p:cTn id="41" fill="hold" nodeType="afterGroup">
                            <p:stCondLst>
                              <p:cond delay="4500"/>
                            </p:stCondLst>
                            <p:childTnLst>
                              <p:par>
                                <p:cTn id="42" presetID="22" presetClass="entr" presetSubtype="4" fill="hold" nodeType="afterEffect">
                                  <p:stCondLst>
                                    <p:cond delay="0"/>
                                  </p:stCondLst>
                                  <p:childTnLst>
                                    <p:set>
                                      <p:cBhvr>
                                        <p:cTn id="43" dur="1" fill="hold">
                                          <p:stCondLst>
                                            <p:cond delay="0"/>
                                          </p:stCondLst>
                                        </p:cTn>
                                        <p:tgtEl>
                                          <p:spTgt spid="1730563">
                                            <p:txEl>
                                              <p:pRg st="8" end="8"/>
                                            </p:txEl>
                                          </p:spTgt>
                                        </p:tgtEl>
                                        <p:attrNameLst>
                                          <p:attrName>style.visibility</p:attrName>
                                        </p:attrNameLst>
                                      </p:cBhvr>
                                      <p:to>
                                        <p:strVal val="visible"/>
                                      </p:to>
                                    </p:set>
                                    <p:animEffect transition="in" filter="wipe(down)">
                                      <p:cBhvr>
                                        <p:cTn id="44" dur="500"/>
                                        <p:tgtEl>
                                          <p:spTgt spid="1730563">
                                            <p:txEl>
                                              <p:pRg st="8" end="8"/>
                                            </p:txEl>
                                          </p:spTgt>
                                        </p:tgtEl>
                                      </p:cBhvr>
                                    </p:animEffect>
                                  </p:childTnLst>
                                </p:cTn>
                              </p:par>
                            </p:childTnLst>
                          </p:cTn>
                        </p:par>
                        <p:par>
                          <p:cTn id="45" fill="hold" nodeType="afterGroup">
                            <p:stCondLst>
                              <p:cond delay="5000"/>
                            </p:stCondLst>
                            <p:childTnLst>
                              <p:par>
                                <p:cTn id="46" presetID="22" presetClass="entr" presetSubtype="4" fill="hold" nodeType="afterEffect">
                                  <p:stCondLst>
                                    <p:cond delay="0"/>
                                  </p:stCondLst>
                                  <p:childTnLst>
                                    <p:set>
                                      <p:cBhvr>
                                        <p:cTn id="47" dur="1" fill="hold">
                                          <p:stCondLst>
                                            <p:cond delay="0"/>
                                          </p:stCondLst>
                                        </p:cTn>
                                        <p:tgtEl>
                                          <p:spTgt spid="1730563">
                                            <p:txEl>
                                              <p:pRg st="9" end="9"/>
                                            </p:txEl>
                                          </p:spTgt>
                                        </p:tgtEl>
                                        <p:attrNameLst>
                                          <p:attrName>style.visibility</p:attrName>
                                        </p:attrNameLst>
                                      </p:cBhvr>
                                      <p:to>
                                        <p:strVal val="visible"/>
                                      </p:to>
                                    </p:set>
                                    <p:animEffect transition="in" filter="wipe(down)">
                                      <p:cBhvr>
                                        <p:cTn id="48" dur="500"/>
                                        <p:tgtEl>
                                          <p:spTgt spid="17305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内容占位符 2"/>
          <p:cNvSpPr>
            <a:spLocks noGrp="1"/>
          </p:cNvSpPr>
          <p:nvPr>
            <p:ph idx="1"/>
          </p:nvPr>
        </p:nvSpPr>
        <p:spPr bwMode="auto">
          <a:xfrm>
            <a:off x="571472" y="1285866"/>
            <a:ext cx="6686550" cy="2357454"/>
          </a:xfrm>
          <a:noFill/>
          <a:ln>
            <a:miter lim="800000"/>
            <a:headEnd/>
            <a:tailEnd/>
          </a:ln>
        </p:spPr>
        <p:txBody>
          <a:bodyPr vert="horz" wrap="square" lIns="91440" tIns="45720" rIns="91440" bIns="45720" numCol="1" anchor="t" anchorCtr="0" compatLnSpc="1">
            <a:prstTxWarp prst="textNoShape">
              <a:avLst/>
            </a:prstTxWarp>
            <a:normAutofit/>
          </a:bodyPr>
          <a:lstStyle/>
          <a:p>
            <a:r>
              <a:rPr lang="zh-CN" altLang="en-US" sz="2800" b="1" dirty="0">
                <a:latin typeface="微软雅黑" pitchFamily="34" charset="-122"/>
                <a:ea typeface="微软雅黑" pitchFamily="34" charset="-122"/>
              </a:rPr>
              <a:t>开卷</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闭卷</a:t>
            </a:r>
            <a:r>
              <a:rPr lang="en-US" altLang="zh-CN" sz="2800" b="1" dirty="0">
                <a:latin typeface="微软雅黑" pitchFamily="34" charset="-122"/>
                <a:ea typeface="微软雅黑" pitchFamily="34" charset="-122"/>
              </a:rPr>
              <a:t>?</a:t>
            </a:r>
          </a:p>
          <a:p>
            <a:endParaRPr lang="en-US" altLang="zh-CN" sz="2800" b="1" dirty="0">
              <a:latin typeface="微软雅黑" pitchFamily="34" charset="-122"/>
              <a:ea typeface="微软雅黑" pitchFamily="34" charset="-122"/>
            </a:endParaRPr>
          </a:p>
          <a:p>
            <a:r>
              <a:rPr lang="zh-CN" altLang="en-US" sz="2800" b="1" dirty="0">
                <a:latin typeface="微软雅黑" pitchFamily="34" charset="-122"/>
                <a:ea typeface="微软雅黑" pitchFamily="34" charset="-122"/>
              </a:rPr>
              <a:t>成绩 </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期末考试 </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上课 </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作业</a:t>
            </a:r>
            <a:endParaRPr lang="en-US" altLang="zh-CN" sz="2800" b="1" dirty="0">
              <a:latin typeface="微软雅黑" pitchFamily="34" charset="-122"/>
              <a:ea typeface="微软雅黑" pitchFamily="34" charset="-122"/>
            </a:endParaRPr>
          </a:p>
        </p:txBody>
      </p:sp>
      <p:sp>
        <p:nvSpPr>
          <p:cNvPr id="7" name="标题 1"/>
          <p:cNvSpPr>
            <a:spLocks noGrp="1"/>
          </p:cNvSpPr>
          <p:nvPr>
            <p:ph type="title"/>
          </p:nvPr>
        </p:nvSpPr>
        <p:spPr bwMode="auto">
          <a:xfrm>
            <a:off x="457200" y="259545"/>
            <a:ext cx="8291264" cy="544115"/>
          </a:xfrm>
          <a:noFill/>
          <a:ln>
            <a:miter lim="800000"/>
            <a:headEnd/>
            <a:tailEnd/>
          </a:ln>
        </p:spPr>
        <p:txBody>
          <a:bodyPr vert="horz" wrap="square" lIns="91440" tIns="45720" rIns="91440" bIns="45720" numCol="1" anchor="t" anchorCtr="0" compatLnSpc="1">
            <a:prstTxWarp prst="textNoShape">
              <a:avLst/>
            </a:prstTxWarp>
            <a:noAutofit/>
          </a:bodyPr>
          <a:lstStyle/>
          <a:p>
            <a:r>
              <a:rPr lang="zh-CN" altLang="en-US" sz="3600" b="1" dirty="0"/>
              <a:t>课程考试</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62" name="Rectangle 2"/>
          <p:cNvSpPr>
            <a:spLocks noGrp="1" noChangeArrowheads="1"/>
          </p:cNvSpPr>
          <p:nvPr>
            <p:ph type="title"/>
          </p:nvPr>
        </p:nvSpPr>
        <p:spPr>
          <a:xfrm>
            <a:off x="827584" y="4986"/>
            <a:ext cx="6716712" cy="482204"/>
          </a:xfrm>
        </p:spPr>
        <p:txBody>
          <a:bodyPr>
            <a:normAutofit fontScale="90000"/>
          </a:bodyPr>
          <a:lstStyle/>
          <a:p>
            <a:r>
              <a:rPr lang="zh-CN" altLang="en-US" sz="4000" dirty="0"/>
              <a:t>回眸与展望</a:t>
            </a:r>
            <a:r>
              <a:rPr lang="en-US" altLang="zh-CN" sz="2400" b="0" dirty="0">
                <a:latin typeface="华文琥珀" pitchFamily="2" charset="-122"/>
              </a:rPr>
              <a:t>---</a:t>
            </a:r>
            <a:r>
              <a:rPr lang="zh-CN" altLang="en-US" sz="2400" b="0" dirty="0">
                <a:latin typeface="华文琥珀" pitchFamily="2" charset="-122"/>
              </a:rPr>
              <a:t>计算机</a:t>
            </a:r>
          </a:p>
        </p:txBody>
      </p:sp>
      <p:sp>
        <p:nvSpPr>
          <p:cNvPr id="1730563" name="Rectangle 3"/>
          <p:cNvSpPr>
            <a:spLocks noGrp="1" noChangeArrowheads="1"/>
          </p:cNvSpPr>
          <p:nvPr>
            <p:ph type="body" sz="half" idx="1"/>
          </p:nvPr>
        </p:nvSpPr>
        <p:spPr>
          <a:xfrm>
            <a:off x="467544" y="1203598"/>
            <a:ext cx="7777162" cy="3528392"/>
          </a:xfrm>
        </p:spPr>
        <p:txBody>
          <a:bodyPr>
            <a:normAutofit/>
          </a:bodyPr>
          <a:lstStyle/>
          <a:p>
            <a:pPr>
              <a:lnSpc>
                <a:spcPct val="150000"/>
              </a:lnSpc>
              <a:spcBef>
                <a:spcPts val="0"/>
              </a:spcBef>
            </a:pPr>
            <a:r>
              <a:rPr lang="zh-CN" altLang="en-US" sz="2100" dirty="0">
                <a:effectLst>
                  <a:outerShdw blurRad="38100" dist="38100" dir="2700000" algn="tl">
                    <a:srgbClr val="C0C0C0"/>
                  </a:outerShdw>
                </a:effectLst>
              </a:rPr>
              <a:t>第</a:t>
            </a:r>
            <a:r>
              <a:rPr lang="en-US" altLang="zh-CN" sz="2100" dirty="0">
                <a:effectLst>
                  <a:outerShdw blurRad="38100" dist="38100" dir="2700000" algn="tl">
                    <a:srgbClr val="C0C0C0"/>
                  </a:outerShdw>
                </a:effectLst>
              </a:rPr>
              <a:t>4</a:t>
            </a:r>
            <a:r>
              <a:rPr lang="zh-CN" altLang="en-US" sz="2100" dirty="0">
                <a:effectLst>
                  <a:outerShdw blurRad="38100" dist="38100" dir="2700000" algn="tl">
                    <a:srgbClr val="C0C0C0"/>
                  </a:outerShdw>
                </a:effectLst>
              </a:rPr>
              <a:t>代：</a:t>
            </a:r>
            <a:r>
              <a:rPr lang="zh-CN" altLang="en-US" sz="2100" dirty="0"/>
              <a:t> </a:t>
            </a:r>
            <a:r>
              <a:rPr lang="en-US" altLang="zh-CN" sz="2100" dirty="0"/>
              <a:t>197× ~ </a:t>
            </a:r>
            <a:r>
              <a:rPr lang="zh-CN" altLang="en-US" sz="2100" dirty="0"/>
              <a:t>现在大规模、超大规模集成电路计算机</a:t>
            </a:r>
          </a:p>
          <a:p>
            <a:pPr lvl="1">
              <a:lnSpc>
                <a:spcPct val="150000"/>
              </a:lnSpc>
              <a:spcBef>
                <a:spcPts val="0"/>
              </a:spcBef>
            </a:pPr>
            <a:r>
              <a:rPr lang="en-US" altLang="zh-CN" sz="2100" dirty="0"/>
              <a:t>197× ~ 199× </a:t>
            </a:r>
            <a:r>
              <a:rPr lang="zh-CN" altLang="en-US" sz="1900" dirty="0"/>
              <a:t>各类软件完善，千万次以上</a:t>
            </a:r>
            <a:r>
              <a:rPr lang="en-US" altLang="zh-CN" sz="1900" dirty="0"/>
              <a:t>/</a:t>
            </a:r>
            <a:r>
              <a:rPr lang="zh-CN" altLang="en-US" sz="1900" dirty="0"/>
              <a:t>秒</a:t>
            </a:r>
          </a:p>
          <a:p>
            <a:pPr lvl="1">
              <a:lnSpc>
                <a:spcPct val="150000"/>
              </a:lnSpc>
              <a:spcBef>
                <a:spcPts val="0"/>
              </a:spcBef>
            </a:pPr>
            <a:r>
              <a:rPr lang="zh-CN" altLang="en-US" sz="1900" dirty="0"/>
              <a:t>代表性机种： </a:t>
            </a:r>
            <a:r>
              <a:rPr lang="en-US" altLang="zh-CN" sz="1900" dirty="0"/>
              <a:t>ILLIAC-IV </a:t>
            </a:r>
          </a:p>
          <a:p>
            <a:pPr lvl="1">
              <a:lnSpc>
                <a:spcPct val="150000"/>
              </a:lnSpc>
              <a:spcBef>
                <a:spcPts val="0"/>
              </a:spcBef>
            </a:pPr>
            <a:r>
              <a:rPr lang="en-US" altLang="zh-CN" sz="2100" dirty="0"/>
              <a:t>199× ~  200× </a:t>
            </a:r>
            <a:r>
              <a:rPr lang="zh-CN" altLang="en-US" sz="2100" dirty="0"/>
              <a:t>超大规模集成电路计算机，</a:t>
            </a:r>
            <a:r>
              <a:rPr lang="zh-CN" altLang="en-US" sz="1900" dirty="0"/>
              <a:t>亿万次以上</a:t>
            </a:r>
            <a:r>
              <a:rPr lang="en-US" altLang="zh-CN" sz="1900" dirty="0"/>
              <a:t>/</a:t>
            </a:r>
            <a:r>
              <a:rPr lang="zh-CN" altLang="en-US" sz="1900" dirty="0"/>
              <a:t>秒</a:t>
            </a:r>
            <a:endParaRPr lang="zh-CN" altLang="en-US" sz="2100" dirty="0"/>
          </a:p>
          <a:p>
            <a:pPr lvl="1">
              <a:lnSpc>
                <a:spcPct val="150000"/>
              </a:lnSpc>
              <a:spcBef>
                <a:spcPts val="0"/>
              </a:spcBef>
            </a:pPr>
            <a:r>
              <a:rPr lang="zh-CN" altLang="en-US" sz="1900" dirty="0"/>
              <a:t>现在，</a:t>
            </a:r>
            <a:r>
              <a:rPr lang="zh-CN" altLang="en-US" sz="2100" dirty="0"/>
              <a:t>超大规模集成电路（集群）计算机</a:t>
            </a:r>
            <a:r>
              <a:rPr lang="zh-CN" altLang="en-US" sz="1900" dirty="0"/>
              <a:t>，千亿浮点运算次</a:t>
            </a:r>
            <a:r>
              <a:rPr lang="en-US" altLang="zh-CN" sz="1900" dirty="0"/>
              <a:t>/</a:t>
            </a:r>
            <a:r>
              <a:rPr lang="zh-CN" altLang="en-US" sz="1900" dirty="0"/>
              <a:t>秒 </a:t>
            </a:r>
            <a:r>
              <a:rPr lang="zh-CN" altLang="en-US" sz="2100" dirty="0"/>
              <a:t>，</a:t>
            </a:r>
            <a:r>
              <a:rPr lang="zh-CN" altLang="en-US" sz="1900" dirty="0"/>
              <a:t>智能化、模拟人的思维方式</a:t>
            </a:r>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sp>
        <p:nvSpPr>
          <p:cNvPr id="5" name="灯片编号占位符 3">
            <a:extLst>
              <a:ext uri="{FF2B5EF4-FFF2-40B4-BE49-F238E27FC236}">
                <a16:creationId xmlns:a16="http://schemas.microsoft.com/office/drawing/2014/main" id="{7A293289-F141-4933-806D-48AAFB9A1ECC}"/>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768803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0562"/>
                                        </p:tgtEl>
                                        <p:attrNameLst>
                                          <p:attrName>style.visibility</p:attrName>
                                        </p:attrNameLst>
                                      </p:cBhvr>
                                      <p:to>
                                        <p:strVal val="visible"/>
                                      </p:to>
                                    </p:set>
                                    <p:anim calcmode="lin" valueType="num">
                                      <p:cBhvr additive="base">
                                        <p:cTn id="7" dur="500" fill="hold"/>
                                        <p:tgtEl>
                                          <p:spTgt spid="1730562"/>
                                        </p:tgtEl>
                                        <p:attrNameLst>
                                          <p:attrName>ppt_x</p:attrName>
                                        </p:attrNameLst>
                                      </p:cBhvr>
                                      <p:tavLst>
                                        <p:tav tm="0">
                                          <p:val>
                                            <p:strVal val="1+#ppt_w/2"/>
                                          </p:val>
                                        </p:tav>
                                        <p:tav tm="100000">
                                          <p:val>
                                            <p:strVal val="#ppt_x"/>
                                          </p:val>
                                        </p:tav>
                                      </p:tavLst>
                                    </p:anim>
                                    <p:anim calcmode="lin" valueType="num">
                                      <p:cBhvr additive="base">
                                        <p:cTn id="8" dur="500" fill="hold"/>
                                        <p:tgtEl>
                                          <p:spTgt spid="1730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730563">
                                            <p:txEl>
                                              <p:pRg st="0" end="0"/>
                                            </p:txEl>
                                          </p:spTgt>
                                        </p:tgtEl>
                                        <p:attrNameLst>
                                          <p:attrName>style.visibility</p:attrName>
                                        </p:attrNameLst>
                                      </p:cBhvr>
                                      <p:to>
                                        <p:strVal val="visible"/>
                                      </p:to>
                                    </p:set>
                                    <p:animEffect transition="in" filter="wipe(down)">
                                      <p:cBhvr>
                                        <p:cTn id="12" dur="500"/>
                                        <p:tgtEl>
                                          <p:spTgt spid="1730563">
                                            <p:txEl>
                                              <p:pRg st="0" end="0"/>
                                            </p:txEl>
                                          </p:spTgt>
                                        </p:tgtEl>
                                      </p:cBhvr>
                                    </p:animEffect>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1730563">
                                            <p:txEl>
                                              <p:pRg st="1" end="1"/>
                                            </p:txEl>
                                          </p:spTgt>
                                        </p:tgtEl>
                                        <p:attrNameLst>
                                          <p:attrName>style.visibility</p:attrName>
                                        </p:attrNameLst>
                                      </p:cBhvr>
                                      <p:to>
                                        <p:strVal val="visible"/>
                                      </p:to>
                                    </p:set>
                                    <p:animEffect transition="in" filter="wipe(down)">
                                      <p:cBhvr>
                                        <p:cTn id="16" dur="500"/>
                                        <p:tgtEl>
                                          <p:spTgt spid="1730563">
                                            <p:txEl>
                                              <p:pRg st="1" end="1"/>
                                            </p:txEl>
                                          </p:spTgt>
                                        </p:tgtEl>
                                      </p:cBhvr>
                                    </p:animEffect>
                                  </p:childTnLst>
                                </p:cTn>
                              </p:par>
                            </p:childTnLst>
                          </p:cTn>
                        </p:par>
                        <p:par>
                          <p:cTn id="17" fill="hold" nodeType="afterGroup">
                            <p:stCondLst>
                              <p:cond delay="1500"/>
                            </p:stCondLst>
                            <p:childTnLst>
                              <p:par>
                                <p:cTn id="18" presetID="22" presetClass="entr" presetSubtype="4" fill="hold" nodeType="afterEffect">
                                  <p:stCondLst>
                                    <p:cond delay="0"/>
                                  </p:stCondLst>
                                  <p:childTnLst>
                                    <p:set>
                                      <p:cBhvr>
                                        <p:cTn id="19" dur="1" fill="hold">
                                          <p:stCondLst>
                                            <p:cond delay="0"/>
                                          </p:stCondLst>
                                        </p:cTn>
                                        <p:tgtEl>
                                          <p:spTgt spid="1730563">
                                            <p:txEl>
                                              <p:pRg st="2" end="2"/>
                                            </p:txEl>
                                          </p:spTgt>
                                        </p:tgtEl>
                                        <p:attrNameLst>
                                          <p:attrName>style.visibility</p:attrName>
                                        </p:attrNameLst>
                                      </p:cBhvr>
                                      <p:to>
                                        <p:strVal val="visible"/>
                                      </p:to>
                                    </p:set>
                                    <p:animEffect transition="in" filter="wipe(down)">
                                      <p:cBhvr>
                                        <p:cTn id="20" dur="500"/>
                                        <p:tgtEl>
                                          <p:spTgt spid="1730563">
                                            <p:txEl>
                                              <p:pRg st="2" end="2"/>
                                            </p:txEl>
                                          </p:spTgt>
                                        </p:tgtEl>
                                      </p:cBhvr>
                                    </p:animEffect>
                                  </p:childTnLst>
                                </p:cTn>
                              </p:par>
                            </p:childTnLst>
                          </p:cTn>
                        </p:par>
                        <p:par>
                          <p:cTn id="21" fill="hold" nodeType="afterGroup">
                            <p:stCondLst>
                              <p:cond delay="2000"/>
                            </p:stCondLst>
                            <p:childTnLst>
                              <p:par>
                                <p:cTn id="22" presetID="22" presetClass="entr" presetSubtype="4" fill="hold" nodeType="afterEffect">
                                  <p:stCondLst>
                                    <p:cond delay="0"/>
                                  </p:stCondLst>
                                  <p:childTnLst>
                                    <p:set>
                                      <p:cBhvr>
                                        <p:cTn id="23" dur="1" fill="hold">
                                          <p:stCondLst>
                                            <p:cond delay="0"/>
                                          </p:stCondLst>
                                        </p:cTn>
                                        <p:tgtEl>
                                          <p:spTgt spid="1730563">
                                            <p:txEl>
                                              <p:pRg st="3" end="3"/>
                                            </p:txEl>
                                          </p:spTgt>
                                        </p:tgtEl>
                                        <p:attrNameLst>
                                          <p:attrName>style.visibility</p:attrName>
                                        </p:attrNameLst>
                                      </p:cBhvr>
                                      <p:to>
                                        <p:strVal val="visible"/>
                                      </p:to>
                                    </p:set>
                                    <p:animEffect transition="in" filter="wipe(down)">
                                      <p:cBhvr>
                                        <p:cTn id="24" dur="500"/>
                                        <p:tgtEl>
                                          <p:spTgt spid="1730563">
                                            <p:txEl>
                                              <p:pRg st="3" end="3"/>
                                            </p:txEl>
                                          </p:spTgt>
                                        </p:tgtEl>
                                      </p:cBhvr>
                                    </p:animEffect>
                                  </p:childTnLst>
                                </p:cTn>
                              </p:par>
                            </p:childTnLst>
                          </p:cTn>
                        </p:par>
                        <p:par>
                          <p:cTn id="25" fill="hold" nodeType="afterGroup">
                            <p:stCondLst>
                              <p:cond delay="2500"/>
                            </p:stCondLst>
                            <p:childTnLst>
                              <p:par>
                                <p:cTn id="26" presetID="22" presetClass="entr" presetSubtype="4" fill="hold" nodeType="afterEffect">
                                  <p:stCondLst>
                                    <p:cond delay="0"/>
                                  </p:stCondLst>
                                  <p:childTnLst>
                                    <p:set>
                                      <p:cBhvr>
                                        <p:cTn id="27" dur="1" fill="hold">
                                          <p:stCondLst>
                                            <p:cond delay="0"/>
                                          </p:stCondLst>
                                        </p:cTn>
                                        <p:tgtEl>
                                          <p:spTgt spid="1730563">
                                            <p:txEl>
                                              <p:pRg st="4" end="4"/>
                                            </p:txEl>
                                          </p:spTgt>
                                        </p:tgtEl>
                                        <p:attrNameLst>
                                          <p:attrName>style.visibility</p:attrName>
                                        </p:attrNameLst>
                                      </p:cBhvr>
                                      <p:to>
                                        <p:strVal val="visible"/>
                                      </p:to>
                                    </p:set>
                                    <p:animEffect transition="in" filter="wipe(down)">
                                      <p:cBhvr>
                                        <p:cTn id="28" dur="500"/>
                                        <p:tgtEl>
                                          <p:spTgt spid="17305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62"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5378" name="Rectangle 2"/>
          <p:cNvSpPr>
            <a:spLocks noGrp="1" noChangeArrowheads="1"/>
          </p:cNvSpPr>
          <p:nvPr>
            <p:ph type="title"/>
          </p:nvPr>
        </p:nvSpPr>
        <p:spPr/>
        <p:txBody>
          <a:bodyPr>
            <a:normAutofit fontScale="90000"/>
          </a:bodyPr>
          <a:lstStyle/>
          <a:p>
            <a:r>
              <a:rPr lang="zh-CN" altLang="en-US" sz="4000" dirty="0"/>
              <a:t>回眸与展望</a:t>
            </a:r>
            <a:r>
              <a:rPr lang="en-US" altLang="zh-CN" sz="2400" b="0" dirty="0">
                <a:latin typeface="华文琥珀" pitchFamily="2" charset="-122"/>
              </a:rPr>
              <a:t>---</a:t>
            </a:r>
            <a:r>
              <a:rPr lang="zh-CN" altLang="en-US" sz="2400" b="0" dirty="0">
                <a:latin typeface="华文琥珀" pitchFamily="2" charset="-122"/>
              </a:rPr>
              <a:t>计算机</a:t>
            </a:r>
          </a:p>
        </p:txBody>
      </p:sp>
      <p:sp>
        <p:nvSpPr>
          <p:cNvPr id="2405379" name="Rectangle 3"/>
          <p:cNvSpPr>
            <a:spLocks noGrp="1" noChangeArrowheads="1"/>
          </p:cNvSpPr>
          <p:nvPr>
            <p:ph type="body" sz="half" idx="1"/>
          </p:nvPr>
        </p:nvSpPr>
        <p:spPr>
          <a:xfrm>
            <a:off x="74841" y="971314"/>
            <a:ext cx="7777163" cy="3725465"/>
          </a:xfrm>
        </p:spPr>
        <p:txBody>
          <a:bodyPr/>
          <a:lstStyle/>
          <a:p>
            <a:pPr>
              <a:lnSpc>
                <a:spcPct val="95000"/>
              </a:lnSpc>
              <a:buSzPct val="90000"/>
            </a:pPr>
            <a:r>
              <a:rPr lang="zh-CN" altLang="en-US" sz="2500" b="1" dirty="0">
                <a:latin typeface="+mj-ea"/>
                <a:ea typeface="+mj-ea"/>
              </a:rPr>
              <a:t>电子计算机的发展</a:t>
            </a:r>
          </a:p>
        </p:txBody>
      </p:sp>
      <p:pic>
        <p:nvPicPr>
          <p:cNvPr id="2405382"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1560" y="1400735"/>
            <a:ext cx="3096344" cy="1350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5384" name="TextBox 17"/>
          <p:cNvSpPr txBox="1">
            <a:spLocks noChangeArrowheads="1"/>
          </p:cNvSpPr>
          <p:nvPr/>
        </p:nvSpPr>
        <p:spPr bwMode="auto">
          <a:xfrm>
            <a:off x="2484439" y="3219451"/>
            <a:ext cx="32400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nSpc>
                <a:spcPct val="110000"/>
              </a:lnSpc>
              <a:spcBef>
                <a:spcPct val="20000"/>
              </a:spcBef>
            </a:pPr>
            <a:r>
              <a:rPr lang="zh-CN" altLang="en-US" sz="1800">
                <a:latin typeface="华文楷体" panose="02010600040101010101" pitchFamily="2" charset="-122"/>
                <a:ea typeface="华文楷体" panose="02010600040101010101" pitchFamily="2" charset="-122"/>
              </a:rPr>
              <a:t>晶体管与电子管的比较：</a:t>
            </a:r>
          </a:p>
          <a:p>
            <a:pPr>
              <a:lnSpc>
                <a:spcPct val="110000"/>
              </a:lnSpc>
              <a:spcBef>
                <a:spcPct val="20000"/>
              </a:spcBef>
              <a:buFontTx/>
              <a:buChar char="•"/>
            </a:pPr>
            <a:r>
              <a:rPr lang="zh-CN" altLang="zh-CN" sz="1800">
                <a:latin typeface="华文楷体" panose="02010600040101010101" pitchFamily="2" charset="-122"/>
                <a:ea typeface="华文楷体" panose="02010600040101010101" pitchFamily="2" charset="-122"/>
              </a:rPr>
              <a:t>  </a:t>
            </a:r>
            <a:r>
              <a:rPr lang="zh-CN" altLang="en-US" sz="1800">
                <a:latin typeface="华文楷体" panose="02010600040101010101" pitchFamily="2" charset="-122"/>
                <a:ea typeface="华文楷体" panose="02010600040101010101" pitchFamily="2" charset="-122"/>
              </a:rPr>
              <a:t>体积比电子管小很多</a:t>
            </a:r>
          </a:p>
          <a:p>
            <a:pPr>
              <a:lnSpc>
                <a:spcPct val="110000"/>
              </a:lnSpc>
              <a:spcBef>
                <a:spcPct val="20000"/>
              </a:spcBef>
              <a:buFontTx/>
              <a:buChar char="•"/>
            </a:pPr>
            <a:r>
              <a:rPr lang="zh-CN" altLang="zh-CN" sz="1800">
                <a:latin typeface="华文楷体" panose="02010600040101010101" pitchFamily="2" charset="-122"/>
                <a:ea typeface="华文楷体" panose="02010600040101010101" pitchFamily="2" charset="-122"/>
              </a:rPr>
              <a:t>  </a:t>
            </a:r>
            <a:r>
              <a:rPr lang="zh-CN" altLang="en-US" sz="1800">
                <a:latin typeface="华文楷体" panose="02010600040101010101" pitchFamily="2" charset="-122"/>
                <a:ea typeface="华文楷体" panose="02010600040101010101" pitchFamily="2" charset="-122"/>
              </a:rPr>
              <a:t>耗电大大降低</a:t>
            </a:r>
          </a:p>
          <a:p>
            <a:pPr>
              <a:lnSpc>
                <a:spcPct val="110000"/>
              </a:lnSpc>
              <a:spcBef>
                <a:spcPct val="20000"/>
              </a:spcBef>
              <a:buFontTx/>
              <a:buChar char="•"/>
            </a:pPr>
            <a:r>
              <a:rPr lang="zh-CN" altLang="zh-CN" sz="1800">
                <a:latin typeface="华文楷体" panose="02010600040101010101" pitchFamily="2" charset="-122"/>
                <a:ea typeface="华文楷体" panose="02010600040101010101" pitchFamily="2" charset="-122"/>
              </a:rPr>
              <a:t>  </a:t>
            </a:r>
            <a:r>
              <a:rPr lang="zh-CN" altLang="en-US" sz="1800">
                <a:latin typeface="华文楷体" panose="02010600040101010101" pitchFamily="2" charset="-122"/>
                <a:ea typeface="华文楷体" panose="02010600040101010101" pitchFamily="2" charset="-122"/>
              </a:rPr>
              <a:t>稳定性有很大提高</a:t>
            </a:r>
          </a:p>
        </p:txBody>
      </p:sp>
      <p:pic>
        <p:nvPicPr>
          <p:cNvPr id="24053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6" y="3361232"/>
            <a:ext cx="1584325" cy="919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053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589" y="1877665"/>
            <a:ext cx="1150937" cy="804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05387" name="Picture 4" descr="20070205-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1219439"/>
            <a:ext cx="2706688" cy="18788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05388" name="TextBox 21"/>
          <p:cNvSpPr txBox="1">
            <a:spLocks noChangeArrowheads="1"/>
          </p:cNvSpPr>
          <p:nvPr/>
        </p:nvSpPr>
        <p:spPr bwMode="auto">
          <a:xfrm>
            <a:off x="5692545" y="3237039"/>
            <a:ext cx="3143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gn="just"/>
            <a:r>
              <a:rPr lang="en-US" altLang="zh-CN" sz="1800" dirty="0">
                <a:latin typeface="华文楷体" panose="02010600040101010101" pitchFamily="2" charset="-122"/>
                <a:ea typeface="华文楷体" panose="02010600040101010101" pitchFamily="2" charset="-122"/>
              </a:rPr>
              <a:t>1955</a:t>
            </a:r>
            <a:r>
              <a:rPr lang="zh-CN" altLang="en-US" sz="1800" dirty="0">
                <a:latin typeface="华文楷体" panose="02010600040101010101" pitchFamily="2" charset="-122"/>
                <a:ea typeface="华文楷体" panose="02010600040101010101" pitchFamily="2" charset="-122"/>
              </a:rPr>
              <a:t>年，贝尔实验室使用</a:t>
            </a:r>
            <a:r>
              <a:rPr lang="en-US" altLang="zh-CN" sz="1800" dirty="0">
                <a:latin typeface="华文楷体" panose="02010600040101010101" pitchFamily="2" charset="-122"/>
                <a:ea typeface="华文楷体" panose="02010600040101010101" pitchFamily="2" charset="-122"/>
              </a:rPr>
              <a:t>800</a:t>
            </a:r>
            <a:r>
              <a:rPr lang="zh-CN" altLang="en-US" sz="1800" dirty="0">
                <a:latin typeface="华文楷体" panose="02010600040101010101" pitchFamily="2" charset="-122"/>
                <a:ea typeface="华文楷体" panose="02010600040101010101" pitchFamily="2" charset="-122"/>
              </a:rPr>
              <a:t>只晶体管组装了世界上第一台晶体管计算机</a:t>
            </a:r>
            <a:r>
              <a:rPr lang="en-US" altLang="zh-CN" sz="1800" dirty="0">
                <a:latin typeface="华文楷体" panose="02010600040101010101" pitchFamily="2" charset="-122"/>
                <a:ea typeface="华文楷体" panose="02010600040101010101" pitchFamily="2" charset="-122"/>
              </a:rPr>
              <a:t>TRADIC</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algn="just"/>
            <a:r>
              <a:rPr lang="en-US" altLang="zh-CN" sz="1800" dirty="0">
                <a:latin typeface="华文楷体" panose="02010600040101010101" pitchFamily="2" charset="-122"/>
                <a:ea typeface="华文楷体" panose="02010600040101010101" pitchFamily="2" charset="-122"/>
              </a:rPr>
              <a:t>(Transistor Digital Computer)</a:t>
            </a:r>
          </a:p>
        </p:txBody>
      </p:sp>
      <p:sp>
        <p:nvSpPr>
          <p:cNvPr id="2405389" name="Rectangle 13" descr="OOOPIC_vipvip_20080918214459585784a2fb4d9263105"/>
          <p:cNvSpPr>
            <a:spLocks noChangeArrowheads="1"/>
          </p:cNvSpPr>
          <p:nvPr/>
        </p:nvSpPr>
        <p:spPr bwMode="auto">
          <a:xfrm>
            <a:off x="395289" y="2728913"/>
            <a:ext cx="4160113" cy="369332"/>
          </a:xfrm>
          <a:prstGeom prst="rect">
            <a:avLst/>
          </a:prstGeom>
          <a:noFill/>
          <a:ln>
            <a:noFill/>
          </a:ln>
          <a:effectLst>
            <a:outerShdw dist="563972" dir="14049741" sx="125000" sy="125000" algn="tl" rotWithShape="0">
              <a:schemeClr val="bg2">
                <a:alpha val="80000"/>
              </a:schemeClr>
            </a:outerShdw>
          </a:effectLst>
          <a:extLst>
            <a:ext uri="{909E8E84-426E-40DD-AFC4-6F175D3DCCD1}">
              <a14:hiddenFill xmlns:a14="http://schemas.microsoft.com/office/drawing/2010/main">
                <a:blipFill dpi="0" rotWithShape="0">
                  <a:blip r:embed="rId6"/>
                  <a:srcRect/>
                  <a:stretch>
                    <a:fillRect/>
                  </a:stretch>
                </a:blip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r>
              <a:rPr lang="en-US" altLang="zh-CN" b="0" dirty="0">
                <a:latin typeface="华文楷体" pitchFamily="2" charset="-122"/>
                <a:ea typeface="华文楷体" pitchFamily="2" charset="-122"/>
                <a:sym typeface="Perpetua" pitchFamily="18" charset="0"/>
              </a:rPr>
              <a:t>1946</a:t>
            </a:r>
            <a:r>
              <a:rPr lang="zh-CN" altLang="en-US" b="0" dirty="0">
                <a:latin typeface="华文楷体" pitchFamily="2" charset="-122"/>
                <a:ea typeface="华文楷体" pitchFamily="2" charset="-122"/>
                <a:sym typeface="Perpetua" pitchFamily="18" charset="0"/>
              </a:rPr>
              <a:t>年世界上第一台电子计算机 </a:t>
            </a:r>
            <a:r>
              <a:rPr lang="en-US" altLang="zh-CN" b="0" dirty="0">
                <a:latin typeface="华文楷体" pitchFamily="2" charset="-122"/>
                <a:ea typeface="华文楷体" pitchFamily="2" charset="-122"/>
                <a:sym typeface="Perpetua" pitchFamily="18" charset="0"/>
              </a:rPr>
              <a:t>ENIAC</a:t>
            </a:r>
          </a:p>
        </p:txBody>
      </p:sp>
      <p:sp>
        <p:nvSpPr>
          <p:cNvPr id="11" name="TextBox 10"/>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7" action="ppaction://hlinksldjump"/>
              </a:rPr>
              <a:t></a:t>
            </a:r>
            <a:endParaRPr lang="zh-CN" altLang="en-US" sz="6000" dirty="0"/>
          </a:p>
        </p:txBody>
      </p:sp>
      <p:sp>
        <p:nvSpPr>
          <p:cNvPr id="12" name="灯片编号占位符 3">
            <a:extLst>
              <a:ext uri="{FF2B5EF4-FFF2-40B4-BE49-F238E27FC236}">
                <a16:creationId xmlns:a16="http://schemas.microsoft.com/office/drawing/2014/main" id="{A0EFDDA1-7107-47AB-9CE9-20E11686D2FB}"/>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389955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5378"/>
                                        </p:tgtEl>
                                        <p:attrNameLst>
                                          <p:attrName>style.visibility</p:attrName>
                                        </p:attrNameLst>
                                      </p:cBhvr>
                                      <p:to>
                                        <p:strVal val="visible"/>
                                      </p:to>
                                    </p:set>
                                    <p:anim calcmode="lin" valueType="num">
                                      <p:cBhvr additive="base">
                                        <p:cTn id="7" dur="500" fill="hold"/>
                                        <p:tgtEl>
                                          <p:spTgt spid="2405378"/>
                                        </p:tgtEl>
                                        <p:attrNameLst>
                                          <p:attrName>ppt_x</p:attrName>
                                        </p:attrNameLst>
                                      </p:cBhvr>
                                      <p:tavLst>
                                        <p:tav tm="0">
                                          <p:val>
                                            <p:strVal val="1+#ppt_w/2"/>
                                          </p:val>
                                        </p:tav>
                                        <p:tav tm="100000">
                                          <p:val>
                                            <p:strVal val="#ppt_x"/>
                                          </p:val>
                                        </p:tav>
                                      </p:tavLst>
                                    </p:anim>
                                    <p:anim calcmode="lin" valueType="num">
                                      <p:cBhvr additive="base">
                                        <p:cTn id="8" dur="500" fill="hold"/>
                                        <p:tgtEl>
                                          <p:spTgt spid="24053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405379">
                                            <p:txEl>
                                              <p:pRg st="0" end="0"/>
                                            </p:txEl>
                                          </p:spTgt>
                                        </p:tgtEl>
                                        <p:attrNameLst>
                                          <p:attrName>style.visibility</p:attrName>
                                        </p:attrNameLst>
                                      </p:cBhvr>
                                      <p:to>
                                        <p:strVal val="visible"/>
                                      </p:to>
                                    </p:set>
                                    <p:animEffect transition="in" filter="wipe(down)">
                                      <p:cBhvr>
                                        <p:cTn id="12" dur="500"/>
                                        <p:tgtEl>
                                          <p:spTgt spid="2405379">
                                            <p:txEl>
                                              <p:pRg st="0" end="0"/>
                                            </p:txEl>
                                          </p:spTgt>
                                        </p:tgtEl>
                                      </p:cBhvr>
                                    </p:animEffect>
                                  </p:childTnLst>
                                </p:cTn>
                              </p:par>
                            </p:childTnLst>
                          </p:cTn>
                        </p:par>
                        <p:par>
                          <p:cTn id="13" fill="hold">
                            <p:stCondLst>
                              <p:cond delay="1000"/>
                            </p:stCondLst>
                            <p:childTnLst>
                              <p:par>
                                <p:cTn id="14" presetID="2" presetClass="entr" presetSubtype="6" fill="hold" nodeType="afterEffect">
                                  <p:stCondLst>
                                    <p:cond delay="0"/>
                                  </p:stCondLst>
                                  <p:childTnLst>
                                    <p:set>
                                      <p:cBhvr>
                                        <p:cTn id="15" dur="1" fill="hold">
                                          <p:stCondLst>
                                            <p:cond delay="0"/>
                                          </p:stCondLst>
                                        </p:cTn>
                                        <p:tgtEl>
                                          <p:spTgt spid="2405382"/>
                                        </p:tgtEl>
                                        <p:attrNameLst>
                                          <p:attrName>style.visibility</p:attrName>
                                        </p:attrNameLst>
                                      </p:cBhvr>
                                      <p:to>
                                        <p:strVal val="visible"/>
                                      </p:to>
                                    </p:set>
                                    <p:anim calcmode="lin" valueType="num">
                                      <p:cBhvr additive="base">
                                        <p:cTn id="16" dur="500" fill="hold"/>
                                        <p:tgtEl>
                                          <p:spTgt spid="2405382"/>
                                        </p:tgtEl>
                                        <p:attrNameLst>
                                          <p:attrName>ppt_x</p:attrName>
                                        </p:attrNameLst>
                                      </p:cBhvr>
                                      <p:tavLst>
                                        <p:tav tm="0">
                                          <p:val>
                                            <p:strVal val="1+#ppt_w/2"/>
                                          </p:val>
                                        </p:tav>
                                        <p:tav tm="100000">
                                          <p:val>
                                            <p:strVal val="#ppt_x"/>
                                          </p:val>
                                        </p:tav>
                                      </p:tavLst>
                                    </p:anim>
                                    <p:anim calcmode="lin" valueType="num">
                                      <p:cBhvr additive="base">
                                        <p:cTn id="17" dur="500" fill="hold"/>
                                        <p:tgtEl>
                                          <p:spTgt spid="240538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6" fill="hold" grpId="0" nodeType="afterEffect">
                                  <p:stCondLst>
                                    <p:cond delay="0"/>
                                  </p:stCondLst>
                                  <p:childTnLst>
                                    <p:set>
                                      <p:cBhvr>
                                        <p:cTn id="20" dur="1" fill="hold">
                                          <p:stCondLst>
                                            <p:cond delay="0"/>
                                          </p:stCondLst>
                                        </p:cTn>
                                        <p:tgtEl>
                                          <p:spTgt spid="2405389"/>
                                        </p:tgtEl>
                                        <p:attrNameLst>
                                          <p:attrName>style.visibility</p:attrName>
                                        </p:attrNameLst>
                                      </p:cBhvr>
                                      <p:to>
                                        <p:strVal val="visible"/>
                                      </p:to>
                                    </p:set>
                                    <p:anim calcmode="lin" valueType="num">
                                      <p:cBhvr additive="base">
                                        <p:cTn id="21" dur="500" fill="hold"/>
                                        <p:tgtEl>
                                          <p:spTgt spid="2405389"/>
                                        </p:tgtEl>
                                        <p:attrNameLst>
                                          <p:attrName>ppt_x</p:attrName>
                                        </p:attrNameLst>
                                      </p:cBhvr>
                                      <p:tavLst>
                                        <p:tav tm="0">
                                          <p:val>
                                            <p:strVal val="1+#ppt_w/2"/>
                                          </p:val>
                                        </p:tav>
                                        <p:tav tm="100000">
                                          <p:val>
                                            <p:strVal val="#ppt_x"/>
                                          </p:val>
                                        </p:tav>
                                      </p:tavLst>
                                    </p:anim>
                                    <p:anim calcmode="lin" valueType="num">
                                      <p:cBhvr additive="base">
                                        <p:cTn id="22" dur="500" fill="hold"/>
                                        <p:tgtEl>
                                          <p:spTgt spid="240538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2405385"/>
                                        </p:tgtEl>
                                        <p:attrNameLst>
                                          <p:attrName>style.visibility</p:attrName>
                                        </p:attrNameLst>
                                      </p:cBhvr>
                                      <p:to>
                                        <p:strVal val="visible"/>
                                      </p:to>
                                    </p:set>
                                    <p:anim calcmode="lin" valueType="num">
                                      <p:cBhvr additive="base">
                                        <p:cTn id="26" dur="500" fill="hold"/>
                                        <p:tgtEl>
                                          <p:spTgt spid="2405385"/>
                                        </p:tgtEl>
                                        <p:attrNameLst>
                                          <p:attrName>ppt_x</p:attrName>
                                        </p:attrNameLst>
                                      </p:cBhvr>
                                      <p:tavLst>
                                        <p:tav tm="0">
                                          <p:val>
                                            <p:strVal val="1+#ppt_w/2"/>
                                          </p:val>
                                        </p:tav>
                                        <p:tav tm="100000">
                                          <p:val>
                                            <p:strVal val="#ppt_x"/>
                                          </p:val>
                                        </p:tav>
                                      </p:tavLst>
                                    </p:anim>
                                    <p:anim calcmode="lin" valueType="num">
                                      <p:cBhvr additive="base">
                                        <p:cTn id="27" dur="500" fill="hold"/>
                                        <p:tgtEl>
                                          <p:spTgt spid="240538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6" fill="hold" grpId="0" nodeType="afterEffect">
                                  <p:stCondLst>
                                    <p:cond delay="0"/>
                                  </p:stCondLst>
                                  <p:childTnLst>
                                    <p:set>
                                      <p:cBhvr>
                                        <p:cTn id="30" dur="1" fill="hold">
                                          <p:stCondLst>
                                            <p:cond delay="0"/>
                                          </p:stCondLst>
                                        </p:cTn>
                                        <p:tgtEl>
                                          <p:spTgt spid="2405384"/>
                                        </p:tgtEl>
                                        <p:attrNameLst>
                                          <p:attrName>style.visibility</p:attrName>
                                        </p:attrNameLst>
                                      </p:cBhvr>
                                      <p:to>
                                        <p:strVal val="visible"/>
                                      </p:to>
                                    </p:set>
                                    <p:anim calcmode="lin" valueType="num">
                                      <p:cBhvr additive="base">
                                        <p:cTn id="31" dur="500" fill="hold"/>
                                        <p:tgtEl>
                                          <p:spTgt spid="2405384"/>
                                        </p:tgtEl>
                                        <p:attrNameLst>
                                          <p:attrName>ppt_x</p:attrName>
                                        </p:attrNameLst>
                                      </p:cBhvr>
                                      <p:tavLst>
                                        <p:tav tm="0">
                                          <p:val>
                                            <p:strVal val="1+#ppt_w/2"/>
                                          </p:val>
                                        </p:tav>
                                        <p:tav tm="100000">
                                          <p:val>
                                            <p:strVal val="#ppt_x"/>
                                          </p:val>
                                        </p:tav>
                                      </p:tavLst>
                                    </p:anim>
                                    <p:anim calcmode="lin" valueType="num">
                                      <p:cBhvr additive="base">
                                        <p:cTn id="32" dur="500" fill="hold"/>
                                        <p:tgtEl>
                                          <p:spTgt spid="2405384"/>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6" fill="hold" nodeType="afterEffect">
                                  <p:stCondLst>
                                    <p:cond delay="0"/>
                                  </p:stCondLst>
                                  <p:childTnLst>
                                    <p:set>
                                      <p:cBhvr>
                                        <p:cTn id="35" dur="1" fill="hold">
                                          <p:stCondLst>
                                            <p:cond delay="0"/>
                                          </p:stCondLst>
                                        </p:cTn>
                                        <p:tgtEl>
                                          <p:spTgt spid="2405387"/>
                                        </p:tgtEl>
                                        <p:attrNameLst>
                                          <p:attrName>style.visibility</p:attrName>
                                        </p:attrNameLst>
                                      </p:cBhvr>
                                      <p:to>
                                        <p:strVal val="visible"/>
                                      </p:to>
                                    </p:set>
                                    <p:anim calcmode="lin" valueType="num">
                                      <p:cBhvr additive="base">
                                        <p:cTn id="36" dur="500" fill="hold"/>
                                        <p:tgtEl>
                                          <p:spTgt spid="2405387"/>
                                        </p:tgtEl>
                                        <p:attrNameLst>
                                          <p:attrName>ppt_x</p:attrName>
                                        </p:attrNameLst>
                                      </p:cBhvr>
                                      <p:tavLst>
                                        <p:tav tm="0">
                                          <p:val>
                                            <p:strVal val="1+#ppt_w/2"/>
                                          </p:val>
                                        </p:tav>
                                        <p:tav tm="100000">
                                          <p:val>
                                            <p:strVal val="#ppt_x"/>
                                          </p:val>
                                        </p:tav>
                                      </p:tavLst>
                                    </p:anim>
                                    <p:anim calcmode="lin" valueType="num">
                                      <p:cBhvr additive="base">
                                        <p:cTn id="37" dur="500" fill="hold"/>
                                        <p:tgtEl>
                                          <p:spTgt spid="240538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6" fill="hold" nodeType="afterEffect">
                                  <p:stCondLst>
                                    <p:cond delay="0"/>
                                  </p:stCondLst>
                                  <p:childTnLst>
                                    <p:set>
                                      <p:cBhvr>
                                        <p:cTn id="40" dur="1" fill="hold">
                                          <p:stCondLst>
                                            <p:cond delay="0"/>
                                          </p:stCondLst>
                                        </p:cTn>
                                        <p:tgtEl>
                                          <p:spTgt spid="2405386"/>
                                        </p:tgtEl>
                                        <p:attrNameLst>
                                          <p:attrName>style.visibility</p:attrName>
                                        </p:attrNameLst>
                                      </p:cBhvr>
                                      <p:to>
                                        <p:strVal val="visible"/>
                                      </p:to>
                                    </p:set>
                                    <p:anim calcmode="lin" valueType="num">
                                      <p:cBhvr additive="base">
                                        <p:cTn id="41" dur="500" fill="hold"/>
                                        <p:tgtEl>
                                          <p:spTgt spid="2405386"/>
                                        </p:tgtEl>
                                        <p:attrNameLst>
                                          <p:attrName>ppt_x</p:attrName>
                                        </p:attrNameLst>
                                      </p:cBhvr>
                                      <p:tavLst>
                                        <p:tav tm="0">
                                          <p:val>
                                            <p:strVal val="1+#ppt_w/2"/>
                                          </p:val>
                                        </p:tav>
                                        <p:tav tm="100000">
                                          <p:val>
                                            <p:strVal val="#ppt_x"/>
                                          </p:val>
                                        </p:tav>
                                      </p:tavLst>
                                    </p:anim>
                                    <p:anim calcmode="lin" valueType="num">
                                      <p:cBhvr additive="base">
                                        <p:cTn id="42" dur="500" fill="hold"/>
                                        <p:tgtEl>
                                          <p:spTgt spid="2405386"/>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6" fill="hold" grpId="0" nodeType="afterEffect">
                                  <p:stCondLst>
                                    <p:cond delay="0"/>
                                  </p:stCondLst>
                                  <p:childTnLst>
                                    <p:set>
                                      <p:cBhvr>
                                        <p:cTn id="45" dur="1" fill="hold">
                                          <p:stCondLst>
                                            <p:cond delay="0"/>
                                          </p:stCondLst>
                                        </p:cTn>
                                        <p:tgtEl>
                                          <p:spTgt spid="2405388"/>
                                        </p:tgtEl>
                                        <p:attrNameLst>
                                          <p:attrName>style.visibility</p:attrName>
                                        </p:attrNameLst>
                                      </p:cBhvr>
                                      <p:to>
                                        <p:strVal val="visible"/>
                                      </p:to>
                                    </p:set>
                                    <p:anim calcmode="lin" valueType="num">
                                      <p:cBhvr additive="base">
                                        <p:cTn id="46" dur="500" fill="hold"/>
                                        <p:tgtEl>
                                          <p:spTgt spid="2405388"/>
                                        </p:tgtEl>
                                        <p:attrNameLst>
                                          <p:attrName>ppt_x</p:attrName>
                                        </p:attrNameLst>
                                      </p:cBhvr>
                                      <p:tavLst>
                                        <p:tav tm="0">
                                          <p:val>
                                            <p:strVal val="1+#ppt_w/2"/>
                                          </p:val>
                                        </p:tav>
                                        <p:tav tm="100000">
                                          <p:val>
                                            <p:strVal val="#ppt_x"/>
                                          </p:val>
                                        </p:tav>
                                      </p:tavLst>
                                    </p:anim>
                                    <p:anim calcmode="lin" valueType="num">
                                      <p:cBhvr additive="base">
                                        <p:cTn id="47" dur="500" fill="hold"/>
                                        <p:tgtEl>
                                          <p:spTgt spid="2405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5378" grpId="0"/>
      <p:bldP spid="2405384" grpId="0"/>
      <p:bldP spid="2405388" grpId="0"/>
      <p:bldP spid="2405389"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8450" name="Rectangle 2"/>
          <p:cNvSpPr>
            <a:spLocks noGrp="1" noChangeArrowheads="1"/>
          </p:cNvSpPr>
          <p:nvPr>
            <p:ph type="title"/>
          </p:nvPr>
        </p:nvSpPr>
        <p:spPr/>
        <p:txBody>
          <a:bodyPr>
            <a:normAutofit fontScale="90000"/>
          </a:bodyPr>
          <a:lstStyle/>
          <a:p>
            <a:r>
              <a:rPr lang="zh-CN" altLang="en-US" sz="4000" dirty="0"/>
              <a:t>回眸与展望</a:t>
            </a:r>
            <a:r>
              <a:rPr lang="en-US" altLang="zh-CN" sz="2400" b="0" dirty="0"/>
              <a:t>---</a:t>
            </a:r>
            <a:r>
              <a:rPr lang="zh-CN" altLang="en-US" sz="2400" b="0" dirty="0"/>
              <a:t>计算机</a:t>
            </a:r>
          </a:p>
        </p:txBody>
      </p:sp>
      <p:sp>
        <p:nvSpPr>
          <p:cNvPr id="2408451" name="Rectangle 3"/>
          <p:cNvSpPr>
            <a:spLocks noGrp="1" noChangeArrowheads="1"/>
          </p:cNvSpPr>
          <p:nvPr>
            <p:ph type="body" sz="half" idx="1"/>
          </p:nvPr>
        </p:nvSpPr>
        <p:spPr>
          <a:xfrm>
            <a:off x="178577" y="1179454"/>
            <a:ext cx="7777163" cy="3725465"/>
          </a:xfrm>
        </p:spPr>
        <p:txBody>
          <a:bodyPr/>
          <a:lstStyle/>
          <a:p>
            <a:pPr>
              <a:lnSpc>
                <a:spcPct val="95000"/>
              </a:lnSpc>
              <a:buSzPct val="90000"/>
            </a:pPr>
            <a:r>
              <a:rPr lang="zh-CN" altLang="en-US" sz="2500" b="1" dirty="0">
                <a:latin typeface="+mj-ea"/>
                <a:ea typeface="+mj-ea"/>
              </a:rPr>
              <a:t>电子计算机的发展</a:t>
            </a:r>
          </a:p>
        </p:txBody>
      </p:sp>
      <p:grpSp>
        <p:nvGrpSpPr>
          <p:cNvPr id="2408459" name="Group 3"/>
          <p:cNvGrpSpPr>
            <a:grpSpLocks/>
          </p:cNvGrpSpPr>
          <p:nvPr/>
        </p:nvGrpSpPr>
        <p:grpSpPr bwMode="auto">
          <a:xfrm>
            <a:off x="179388" y="1006079"/>
            <a:ext cx="8647112" cy="3799782"/>
            <a:chOff x="0" y="0"/>
            <a:chExt cx="13618" cy="7978"/>
          </a:xfrm>
        </p:grpSpPr>
        <p:sp>
          <p:nvSpPr>
            <p:cNvPr id="2408460" name="TextBox 17"/>
            <p:cNvSpPr txBox="1">
              <a:spLocks noChangeArrowheads="1"/>
            </p:cNvSpPr>
            <p:nvPr/>
          </p:nvSpPr>
          <p:spPr bwMode="auto">
            <a:xfrm>
              <a:off x="343" y="1350"/>
              <a:ext cx="630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nSpc>
                  <a:spcPts val="2800"/>
                </a:lnSpc>
              </a:pPr>
              <a:r>
                <a:rPr lang="zh-CN" altLang="en-US">
                  <a:latin typeface="华文楷体" panose="02010600040101010101" pitchFamily="2" charset="-122"/>
                  <a:ea typeface="华文楷体" panose="02010600040101010101" pitchFamily="2" charset="-122"/>
                </a:rPr>
                <a:t>集成电路与晶体管的比较：</a:t>
              </a:r>
            </a:p>
          </p:txBody>
        </p:sp>
        <p:pic>
          <p:nvPicPr>
            <p:cNvPr id="24084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00"/>
              <a:ext cx="3380" cy="3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08462" name="TextBox 21"/>
            <p:cNvSpPr txBox="1">
              <a:spLocks noChangeArrowheads="1"/>
            </p:cNvSpPr>
            <p:nvPr/>
          </p:nvSpPr>
          <p:spPr bwMode="auto">
            <a:xfrm>
              <a:off x="8330" y="3713"/>
              <a:ext cx="5288" cy="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gn="just"/>
              <a:r>
                <a:rPr lang="en-US" altLang="zh-CN" sz="1800" dirty="0">
                  <a:latin typeface="华文楷体" panose="02010600040101010101" pitchFamily="2" charset="-122"/>
                  <a:ea typeface="华文楷体" panose="02010600040101010101" pitchFamily="2" charset="-122"/>
                </a:rPr>
                <a:t>1964</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7</a:t>
              </a:r>
              <a:r>
                <a:rPr lang="zh-CN" altLang="en-US" sz="1800" dirty="0">
                  <a:latin typeface="华文楷体" panose="02010600040101010101" pitchFamily="2" charset="-122"/>
                  <a:ea typeface="华文楷体" panose="02010600040101010101" pitchFamily="2" charset="-122"/>
                </a:rPr>
                <a:t>日，在</a:t>
              </a:r>
              <a:r>
                <a:rPr lang="en-US" altLang="zh-CN" sz="1800" dirty="0">
                  <a:latin typeface="华文楷体" panose="02010600040101010101" pitchFamily="2" charset="-122"/>
                  <a:ea typeface="华文楷体" panose="02010600040101010101" pitchFamily="2" charset="-122"/>
                </a:rPr>
                <a:t>IBM</a:t>
              </a:r>
              <a:r>
                <a:rPr lang="zh-CN" altLang="en-US" sz="1800" dirty="0">
                  <a:latin typeface="华文楷体" panose="02010600040101010101" pitchFamily="2" charset="-122"/>
                  <a:ea typeface="华文楷体" panose="02010600040101010101" pitchFamily="2" charset="-122"/>
                </a:rPr>
                <a:t>公司成立</a:t>
              </a:r>
              <a:r>
                <a:rPr lang="en-US" altLang="zh-CN" sz="1800" dirty="0">
                  <a:latin typeface="华文楷体" panose="02010600040101010101" pitchFamily="2" charset="-122"/>
                  <a:ea typeface="华文楷体" panose="02010600040101010101" pitchFamily="2" charset="-122"/>
                </a:rPr>
                <a:t>50</a:t>
              </a:r>
              <a:r>
                <a:rPr lang="zh-CN" altLang="en-US" sz="1800" dirty="0">
                  <a:latin typeface="华文楷体" panose="02010600040101010101" pitchFamily="2" charset="-122"/>
                  <a:ea typeface="华文楷体" panose="02010600040101010101" pitchFamily="2" charset="-122"/>
                </a:rPr>
                <a:t>周年之际，由年仅</a:t>
              </a:r>
              <a:r>
                <a:rPr lang="en-US" altLang="zh-CN" sz="1800" dirty="0">
                  <a:latin typeface="华文楷体" panose="02010600040101010101" pitchFamily="2" charset="-122"/>
                  <a:ea typeface="华文楷体" panose="02010600040101010101" pitchFamily="2" charset="-122"/>
                </a:rPr>
                <a:t>40</a:t>
              </a:r>
              <a:r>
                <a:rPr lang="zh-CN" altLang="en-US" sz="1800" dirty="0">
                  <a:latin typeface="华文楷体" panose="02010600040101010101" pitchFamily="2" charset="-122"/>
                  <a:ea typeface="华文楷体" panose="02010600040101010101" pitchFamily="2" charset="-122"/>
                </a:rPr>
                <a:t>岁的吉恩</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阿姆达尔</a:t>
              </a:r>
              <a:r>
                <a:rPr lang="en-US" altLang="zh-CN" sz="1800" dirty="0">
                  <a:latin typeface="华文楷体" panose="02010600040101010101" pitchFamily="2" charset="-122"/>
                  <a:ea typeface="华文楷体" panose="02010600040101010101" pitchFamily="2" charset="-122"/>
                </a:rPr>
                <a:t>(Gene Amdahl)</a:t>
              </a:r>
              <a:r>
                <a:rPr lang="zh-CN" altLang="en-US" sz="1800" dirty="0">
                  <a:latin typeface="华文楷体" panose="02010600040101010101" pitchFamily="2" charset="-122"/>
                  <a:ea typeface="华文楷体" panose="02010600040101010101" pitchFamily="2" charset="-122"/>
                </a:rPr>
                <a:t>担任主设计师，历时四年研发的</a:t>
              </a:r>
              <a:r>
                <a:rPr lang="en-US" altLang="zh-CN" sz="1800" dirty="0">
                  <a:latin typeface="华文楷体" panose="02010600040101010101" pitchFamily="2" charset="-122"/>
                  <a:ea typeface="华文楷体" panose="02010600040101010101" pitchFamily="2" charset="-122"/>
                </a:rPr>
                <a:t>IBM360</a:t>
              </a:r>
              <a:r>
                <a:rPr lang="zh-CN" altLang="en-US" sz="1800" dirty="0">
                  <a:latin typeface="华文楷体" panose="02010600040101010101" pitchFamily="2" charset="-122"/>
                  <a:ea typeface="华文楷体" panose="02010600040101010101" pitchFamily="2" charset="-122"/>
                </a:rPr>
                <a:t>计算机问世，标志着第三代计算机的全面登场，也是</a:t>
              </a:r>
              <a:r>
                <a:rPr lang="en-US" altLang="zh-CN" sz="1800" dirty="0">
                  <a:latin typeface="华文楷体" panose="02010600040101010101" pitchFamily="2" charset="-122"/>
                  <a:ea typeface="华文楷体" panose="02010600040101010101" pitchFamily="2" charset="-122"/>
                </a:rPr>
                <a:t>IBM</a:t>
              </a:r>
              <a:r>
                <a:rPr lang="zh-CN" altLang="en-US" sz="1800" dirty="0">
                  <a:latin typeface="华文楷体" panose="02010600040101010101" pitchFamily="2" charset="-122"/>
                  <a:ea typeface="华文楷体" panose="02010600040101010101" pitchFamily="2" charset="-122"/>
                </a:rPr>
                <a:t>历史上最为成功的机型之一。</a:t>
              </a:r>
            </a:p>
          </p:txBody>
        </p:sp>
        <p:pic>
          <p:nvPicPr>
            <p:cNvPr id="2408463" name="Picture 2" descr="http://www.audiodiy.cn/Article/UploadFiles/200601/2006010614120197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 y="2700"/>
              <a:ext cx="3565" cy="3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08464" name="Picture 3" descr="P5-IBM3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3" y="0"/>
              <a:ext cx="4930" cy="3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0" name="TextBox 9"/>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5" action="ppaction://hlinksldjump"/>
              </a:rPr>
              <a:t></a:t>
            </a:r>
            <a:endParaRPr lang="zh-CN" altLang="en-US" sz="6000" dirty="0"/>
          </a:p>
        </p:txBody>
      </p:sp>
      <p:sp>
        <p:nvSpPr>
          <p:cNvPr id="11" name="灯片编号占位符 3">
            <a:extLst>
              <a:ext uri="{FF2B5EF4-FFF2-40B4-BE49-F238E27FC236}">
                <a16:creationId xmlns:a16="http://schemas.microsoft.com/office/drawing/2014/main" id="{81FE9F27-EC45-4C0E-B96F-943C40403074}"/>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61001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8450"/>
                                        </p:tgtEl>
                                        <p:attrNameLst>
                                          <p:attrName>style.visibility</p:attrName>
                                        </p:attrNameLst>
                                      </p:cBhvr>
                                      <p:to>
                                        <p:strVal val="visible"/>
                                      </p:to>
                                    </p:set>
                                    <p:anim calcmode="lin" valueType="num">
                                      <p:cBhvr additive="base">
                                        <p:cTn id="7" dur="500" fill="hold"/>
                                        <p:tgtEl>
                                          <p:spTgt spid="2408450"/>
                                        </p:tgtEl>
                                        <p:attrNameLst>
                                          <p:attrName>ppt_x</p:attrName>
                                        </p:attrNameLst>
                                      </p:cBhvr>
                                      <p:tavLst>
                                        <p:tav tm="0">
                                          <p:val>
                                            <p:strVal val="1+#ppt_w/2"/>
                                          </p:val>
                                        </p:tav>
                                        <p:tav tm="100000">
                                          <p:val>
                                            <p:strVal val="#ppt_x"/>
                                          </p:val>
                                        </p:tav>
                                      </p:tavLst>
                                    </p:anim>
                                    <p:anim calcmode="lin" valueType="num">
                                      <p:cBhvr additive="base">
                                        <p:cTn id="8" dur="500" fill="hold"/>
                                        <p:tgtEl>
                                          <p:spTgt spid="24084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408451">
                                            <p:txEl>
                                              <p:pRg st="0" end="0"/>
                                            </p:txEl>
                                          </p:spTgt>
                                        </p:tgtEl>
                                        <p:attrNameLst>
                                          <p:attrName>style.visibility</p:attrName>
                                        </p:attrNameLst>
                                      </p:cBhvr>
                                      <p:to>
                                        <p:strVal val="visible"/>
                                      </p:to>
                                    </p:set>
                                    <p:animEffect transition="in" filter="wipe(down)">
                                      <p:cBhvr>
                                        <p:cTn id="12" dur="500"/>
                                        <p:tgtEl>
                                          <p:spTgt spid="2408451">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408459"/>
                                        </p:tgtEl>
                                        <p:attrNameLst>
                                          <p:attrName>style.visibility</p:attrName>
                                        </p:attrNameLst>
                                      </p:cBhvr>
                                      <p:to>
                                        <p:strVal val="visible"/>
                                      </p:to>
                                    </p:set>
                                    <p:animEffect transition="in" filter="wipe(left)">
                                      <p:cBhvr>
                                        <p:cTn id="16" dur="500"/>
                                        <p:tgtEl>
                                          <p:spTgt spid="2408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8450"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2610" name="Rectangle 2"/>
          <p:cNvSpPr>
            <a:spLocks noGrp="1" noChangeArrowheads="1"/>
          </p:cNvSpPr>
          <p:nvPr>
            <p:ph type="title"/>
          </p:nvPr>
        </p:nvSpPr>
        <p:spPr/>
        <p:txBody>
          <a:bodyPr>
            <a:normAutofit fontScale="90000"/>
          </a:bodyPr>
          <a:lstStyle/>
          <a:p>
            <a:r>
              <a:rPr lang="zh-CN" altLang="en-US" sz="4000" dirty="0"/>
              <a:t>回眸与展望</a:t>
            </a:r>
            <a:r>
              <a:rPr lang="en-US" altLang="zh-CN" sz="2800" b="0" dirty="0">
                <a:latin typeface="华文琥珀" pitchFamily="2" charset="-122"/>
              </a:rPr>
              <a:t>---</a:t>
            </a:r>
            <a:r>
              <a:rPr lang="zh-CN" altLang="en-US" sz="2800" b="0" dirty="0">
                <a:latin typeface="华文琥珀" pitchFamily="2" charset="-122"/>
              </a:rPr>
              <a:t>微机</a:t>
            </a:r>
          </a:p>
        </p:txBody>
      </p:sp>
      <p:sp>
        <p:nvSpPr>
          <p:cNvPr id="1732611" name="Rectangle 3"/>
          <p:cNvSpPr>
            <a:spLocks noGrp="1" noChangeArrowheads="1"/>
          </p:cNvSpPr>
          <p:nvPr>
            <p:ph type="body" sz="half" idx="1"/>
          </p:nvPr>
        </p:nvSpPr>
        <p:spPr>
          <a:xfrm>
            <a:off x="468313" y="1131590"/>
            <a:ext cx="8424862" cy="3276104"/>
          </a:xfrm>
        </p:spPr>
        <p:txBody>
          <a:bodyPr>
            <a:normAutofit lnSpcReduction="10000"/>
          </a:bodyPr>
          <a:lstStyle/>
          <a:p>
            <a:pPr>
              <a:lnSpc>
                <a:spcPct val="95000"/>
              </a:lnSpc>
              <a:buSzPct val="90000"/>
            </a:pPr>
            <a:r>
              <a:rPr lang="zh-CN" altLang="en-US" sz="2000" dirty="0">
                <a:latin typeface="Times New Roman" pitchFamily="18" charset="0"/>
              </a:rPr>
              <a:t>字长</a:t>
            </a:r>
            <a:r>
              <a:rPr lang="en-US" altLang="zh-CN" sz="2000" dirty="0">
                <a:latin typeface="Times New Roman" pitchFamily="18" charset="0"/>
              </a:rPr>
              <a:t>4</a:t>
            </a:r>
            <a:r>
              <a:rPr lang="zh-CN" altLang="en-US" sz="2000" dirty="0">
                <a:latin typeface="Times New Roman" pitchFamily="18" charset="0"/>
              </a:rPr>
              <a:t>位阶段 </a:t>
            </a:r>
          </a:p>
          <a:p>
            <a:pPr lvl="1">
              <a:lnSpc>
                <a:spcPct val="95000"/>
              </a:lnSpc>
              <a:buSzPct val="90000"/>
            </a:pPr>
            <a:r>
              <a:rPr lang="en-US" altLang="zh-CN" sz="1800" dirty="0">
                <a:latin typeface="Times New Roman" pitchFamily="18" charset="0"/>
              </a:rPr>
              <a:t>1971</a:t>
            </a:r>
            <a:r>
              <a:rPr lang="zh-CN" altLang="en-US" sz="1800" dirty="0">
                <a:latin typeface="Times New Roman" pitchFamily="18" charset="0"/>
              </a:rPr>
              <a:t>年</a:t>
            </a:r>
            <a:r>
              <a:rPr lang="en-US" altLang="zh-CN" sz="1800" dirty="0">
                <a:latin typeface="Times New Roman" pitchFamily="18" charset="0"/>
              </a:rPr>
              <a:t>1</a:t>
            </a:r>
            <a:r>
              <a:rPr lang="zh-CN" altLang="en-US" sz="1800" dirty="0">
                <a:latin typeface="Times New Roman" pitchFamily="18" charset="0"/>
              </a:rPr>
              <a:t>月，英特尔（</a:t>
            </a:r>
            <a:r>
              <a:rPr lang="en-US" altLang="zh-CN" sz="1800" dirty="0">
                <a:latin typeface="Times New Roman" pitchFamily="18" charset="0"/>
              </a:rPr>
              <a:t>Intel</a:t>
            </a:r>
            <a:r>
              <a:rPr lang="zh-CN" altLang="en-US" sz="1800" dirty="0">
                <a:latin typeface="Times New Roman" pitchFamily="18" charset="0"/>
              </a:rPr>
              <a:t>）公司研制成功了第一枚能够实际工作的微处理器</a:t>
            </a:r>
            <a:r>
              <a:rPr lang="en-US" altLang="zh-CN" sz="1800" dirty="0">
                <a:latin typeface="Times New Roman" pitchFamily="18" charset="0"/>
              </a:rPr>
              <a:t>4004 </a:t>
            </a:r>
          </a:p>
          <a:p>
            <a:pPr>
              <a:lnSpc>
                <a:spcPct val="95000"/>
              </a:lnSpc>
              <a:buSzPct val="90000"/>
            </a:pPr>
            <a:r>
              <a:rPr lang="zh-CN" altLang="en-US" sz="2000" dirty="0">
                <a:latin typeface="Times New Roman" pitchFamily="18" charset="0"/>
              </a:rPr>
              <a:t>字长</a:t>
            </a:r>
            <a:r>
              <a:rPr lang="en-US" altLang="zh-CN" sz="2000" dirty="0">
                <a:latin typeface="Times New Roman" pitchFamily="18" charset="0"/>
              </a:rPr>
              <a:t>8</a:t>
            </a:r>
            <a:r>
              <a:rPr lang="zh-CN" altLang="en-US" sz="2000" dirty="0">
                <a:latin typeface="Times New Roman" pitchFamily="18" charset="0"/>
              </a:rPr>
              <a:t>位阶段</a:t>
            </a:r>
          </a:p>
          <a:p>
            <a:pPr lvl="1">
              <a:lnSpc>
                <a:spcPct val="95000"/>
              </a:lnSpc>
              <a:buSzPct val="90000"/>
            </a:pPr>
            <a:r>
              <a:rPr lang="en-US" altLang="zh-CN" sz="1800" dirty="0">
                <a:latin typeface="Times New Roman" pitchFamily="18" charset="0"/>
              </a:rPr>
              <a:t>1974</a:t>
            </a:r>
            <a:r>
              <a:rPr lang="zh-CN" altLang="en-US" sz="1800" dirty="0">
                <a:latin typeface="Times New Roman" pitchFamily="18" charset="0"/>
              </a:rPr>
              <a:t>年</a:t>
            </a:r>
            <a:r>
              <a:rPr lang="en-US" altLang="zh-CN" sz="1800" dirty="0">
                <a:latin typeface="Times New Roman" pitchFamily="18" charset="0"/>
              </a:rPr>
              <a:t>4</a:t>
            </a:r>
            <a:r>
              <a:rPr lang="zh-CN" altLang="en-US" sz="1800" dirty="0">
                <a:latin typeface="Times New Roman" pitchFamily="18" charset="0"/>
              </a:rPr>
              <a:t>月</a:t>
            </a:r>
            <a:r>
              <a:rPr lang="en-US" altLang="zh-CN" sz="1800" dirty="0">
                <a:latin typeface="Times New Roman" pitchFamily="18" charset="0"/>
              </a:rPr>
              <a:t>1</a:t>
            </a:r>
            <a:r>
              <a:rPr lang="zh-CN" altLang="en-US" sz="1800" dirty="0">
                <a:latin typeface="Times New Roman" pitchFamily="18" charset="0"/>
              </a:rPr>
              <a:t>日，</a:t>
            </a:r>
            <a:r>
              <a:rPr lang="en-US" altLang="zh-CN" sz="1800" dirty="0">
                <a:latin typeface="Times New Roman" pitchFamily="18" charset="0"/>
              </a:rPr>
              <a:t>Intel</a:t>
            </a:r>
            <a:r>
              <a:rPr lang="zh-CN" altLang="en-US" sz="1800" dirty="0">
                <a:latin typeface="Times New Roman" pitchFamily="18" charset="0"/>
              </a:rPr>
              <a:t>推出了自己的第一款</a:t>
            </a:r>
            <a:r>
              <a:rPr lang="en-US" altLang="zh-CN" sz="1800" dirty="0">
                <a:latin typeface="Times New Roman" pitchFamily="18" charset="0"/>
              </a:rPr>
              <a:t>8</a:t>
            </a:r>
            <a:r>
              <a:rPr lang="zh-CN" altLang="en-US" sz="1800" dirty="0">
                <a:latin typeface="Times New Roman" pitchFamily="18" charset="0"/>
              </a:rPr>
              <a:t>位微处理芯片</a:t>
            </a:r>
            <a:r>
              <a:rPr lang="en-US" altLang="zh-CN" sz="1800" dirty="0">
                <a:latin typeface="Times New Roman" pitchFamily="18" charset="0"/>
              </a:rPr>
              <a:t>8080</a:t>
            </a:r>
            <a:r>
              <a:rPr lang="zh-CN" altLang="en-US" sz="1800" dirty="0">
                <a:latin typeface="Times New Roman" pitchFamily="18" charset="0"/>
              </a:rPr>
              <a:t>。</a:t>
            </a:r>
          </a:p>
          <a:p>
            <a:pPr lvl="1">
              <a:lnSpc>
                <a:spcPct val="95000"/>
              </a:lnSpc>
              <a:buSzPct val="90000"/>
            </a:pPr>
            <a:r>
              <a:rPr lang="en-US" altLang="zh-CN" sz="1800" dirty="0">
                <a:latin typeface="Times New Roman" pitchFamily="18" charset="0"/>
              </a:rPr>
              <a:t>1974</a:t>
            </a:r>
            <a:r>
              <a:rPr lang="zh-CN" altLang="en-US" sz="1800" dirty="0">
                <a:latin typeface="Times New Roman" pitchFamily="18" charset="0"/>
              </a:rPr>
              <a:t>年</a:t>
            </a:r>
            <a:r>
              <a:rPr lang="en-US" altLang="zh-CN" sz="1800" dirty="0">
                <a:latin typeface="Times New Roman" pitchFamily="18" charset="0"/>
              </a:rPr>
              <a:t>12</a:t>
            </a:r>
            <a:r>
              <a:rPr lang="zh-CN" altLang="en-US" sz="1800" dirty="0">
                <a:latin typeface="Times New Roman" pitchFamily="18" charset="0"/>
              </a:rPr>
              <a:t>月，装配有</a:t>
            </a:r>
            <a:r>
              <a:rPr lang="en-US" altLang="zh-CN" sz="1800" dirty="0">
                <a:latin typeface="Times New Roman" pitchFamily="18" charset="0"/>
              </a:rPr>
              <a:t>8080</a:t>
            </a:r>
            <a:r>
              <a:rPr lang="zh-CN" altLang="en-US" sz="1800" dirty="0">
                <a:latin typeface="Times New Roman" pitchFamily="18" charset="0"/>
              </a:rPr>
              <a:t>处理器的计算机“牛郎星”诞生，这也是世界上第一台装配有微处理器的计算机，从此掀开了个人计算机</a:t>
            </a:r>
            <a:r>
              <a:rPr lang="en-US" altLang="zh-CN" sz="1800" dirty="0">
                <a:latin typeface="Times New Roman" pitchFamily="18" charset="0"/>
              </a:rPr>
              <a:t>PC</a:t>
            </a:r>
            <a:r>
              <a:rPr lang="zh-CN" altLang="en-US" sz="1800" dirty="0">
                <a:latin typeface="Times New Roman" pitchFamily="18" charset="0"/>
              </a:rPr>
              <a:t>（</a:t>
            </a:r>
            <a:r>
              <a:rPr lang="en-US" altLang="zh-CN" sz="1800" dirty="0">
                <a:latin typeface="Times New Roman" pitchFamily="18" charset="0"/>
              </a:rPr>
              <a:t>Personal Computer</a:t>
            </a:r>
            <a:r>
              <a:rPr lang="zh-CN" altLang="en-US" sz="1800" dirty="0">
                <a:latin typeface="Times New Roman" pitchFamily="18" charset="0"/>
              </a:rPr>
              <a:t>）的序幕。</a:t>
            </a:r>
          </a:p>
          <a:p>
            <a:pPr lvl="1">
              <a:lnSpc>
                <a:spcPct val="95000"/>
              </a:lnSpc>
              <a:buSzPct val="90000"/>
            </a:pPr>
            <a:r>
              <a:rPr lang="en-US" altLang="zh-CN" sz="1800" dirty="0">
                <a:latin typeface="Times New Roman" pitchFamily="18" charset="0"/>
              </a:rPr>
              <a:t>1975</a:t>
            </a:r>
            <a:r>
              <a:rPr lang="zh-CN" altLang="en-US" sz="1800" dirty="0">
                <a:latin typeface="Times New Roman" pitchFamily="18" charset="0"/>
              </a:rPr>
              <a:t>年</a:t>
            </a:r>
            <a:r>
              <a:rPr lang="en-US" altLang="zh-CN" sz="1800" dirty="0">
                <a:latin typeface="Times New Roman" pitchFamily="18" charset="0"/>
              </a:rPr>
              <a:t>7</a:t>
            </a:r>
            <a:r>
              <a:rPr lang="zh-CN" altLang="en-US" sz="1800" dirty="0">
                <a:latin typeface="Times New Roman" pitchFamily="18" charset="0"/>
              </a:rPr>
              <a:t>月，比尔</a:t>
            </a:r>
            <a:r>
              <a:rPr lang="en-US" altLang="zh-CN" sz="1800" dirty="0">
                <a:latin typeface="Times New Roman" pitchFamily="18" charset="0"/>
              </a:rPr>
              <a:t>·</a:t>
            </a:r>
            <a:r>
              <a:rPr lang="zh-CN" altLang="en-US" sz="1800" dirty="0">
                <a:latin typeface="Times New Roman" pitchFamily="18" charset="0"/>
              </a:rPr>
              <a:t>盖茨（</a:t>
            </a:r>
            <a:r>
              <a:rPr lang="en-US" altLang="zh-CN" sz="1800" dirty="0" err="1">
                <a:latin typeface="Times New Roman" pitchFamily="18" charset="0"/>
              </a:rPr>
              <a:t>B·Gates</a:t>
            </a:r>
            <a:r>
              <a:rPr lang="zh-CN" altLang="en-US" sz="1800" dirty="0">
                <a:latin typeface="Times New Roman" pitchFamily="18" charset="0"/>
              </a:rPr>
              <a:t>）在成功为牛郎星配上了</a:t>
            </a:r>
            <a:r>
              <a:rPr lang="en-US" altLang="zh-CN" sz="1800" dirty="0">
                <a:latin typeface="Times New Roman" pitchFamily="18" charset="0"/>
              </a:rPr>
              <a:t>BASIC</a:t>
            </a:r>
            <a:r>
              <a:rPr lang="zh-CN" altLang="en-US" sz="1800" dirty="0">
                <a:latin typeface="Times New Roman" pitchFamily="18" charset="0"/>
              </a:rPr>
              <a:t>语言之后，从哈佛大学退学创办了微软（</a:t>
            </a:r>
            <a:r>
              <a:rPr lang="en-US" altLang="zh-CN" sz="1800" dirty="0" err="1">
                <a:latin typeface="Times New Roman" pitchFamily="18" charset="0"/>
              </a:rPr>
              <a:t>MicroSoft</a:t>
            </a:r>
            <a:r>
              <a:rPr lang="zh-CN" altLang="en-US" sz="1800" dirty="0">
                <a:latin typeface="Times New Roman" pitchFamily="18" charset="0"/>
              </a:rPr>
              <a:t>）公司，并为公司制定了奋斗目标：“每一个家庭每一张桌上都有一部微型计算机运行着微软的程序！”。</a:t>
            </a:r>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sp>
        <p:nvSpPr>
          <p:cNvPr id="5" name="灯片编号占位符 3">
            <a:extLst>
              <a:ext uri="{FF2B5EF4-FFF2-40B4-BE49-F238E27FC236}">
                <a16:creationId xmlns:a16="http://schemas.microsoft.com/office/drawing/2014/main" id="{66C716E4-52A9-4047-823A-35C8EB06F35B}"/>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85453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2610"/>
                                        </p:tgtEl>
                                        <p:attrNameLst>
                                          <p:attrName>style.visibility</p:attrName>
                                        </p:attrNameLst>
                                      </p:cBhvr>
                                      <p:to>
                                        <p:strVal val="visible"/>
                                      </p:to>
                                    </p:set>
                                    <p:anim calcmode="lin" valueType="num">
                                      <p:cBhvr additive="base">
                                        <p:cTn id="7" dur="500" fill="hold"/>
                                        <p:tgtEl>
                                          <p:spTgt spid="1732610"/>
                                        </p:tgtEl>
                                        <p:attrNameLst>
                                          <p:attrName>ppt_x</p:attrName>
                                        </p:attrNameLst>
                                      </p:cBhvr>
                                      <p:tavLst>
                                        <p:tav tm="0">
                                          <p:val>
                                            <p:strVal val="1+#ppt_w/2"/>
                                          </p:val>
                                        </p:tav>
                                        <p:tav tm="100000">
                                          <p:val>
                                            <p:strVal val="#ppt_x"/>
                                          </p:val>
                                        </p:tav>
                                      </p:tavLst>
                                    </p:anim>
                                    <p:anim calcmode="lin" valueType="num">
                                      <p:cBhvr additive="base">
                                        <p:cTn id="8" dur="500" fill="hold"/>
                                        <p:tgtEl>
                                          <p:spTgt spid="17326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1732611">
                                            <p:txEl>
                                              <p:pRg st="0" end="0"/>
                                            </p:txEl>
                                          </p:spTgt>
                                        </p:tgtEl>
                                        <p:attrNameLst>
                                          <p:attrName>style.visibility</p:attrName>
                                        </p:attrNameLst>
                                      </p:cBhvr>
                                      <p:to>
                                        <p:strVal val="visible"/>
                                      </p:to>
                                    </p:set>
                                    <p:anim calcmode="lin" valueType="num">
                                      <p:cBhvr>
                                        <p:cTn id="12" dur="1000" fill="hold"/>
                                        <p:tgtEl>
                                          <p:spTgt spid="1732611">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1732611">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1732611">
                                            <p:txEl>
                                              <p:pRg st="0" end="0"/>
                                            </p:txEl>
                                          </p:spTgt>
                                        </p:tgtEl>
                                      </p:cBhvr>
                                    </p:animEffect>
                                  </p:childTnLst>
                                </p:cTn>
                              </p:par>
                            </p:childTnLst>
                          </p:cTn>
                        </p:par>
                        <p:par>
                          <p:cTn id="15" fill="hold" nodeType="afterGroup">
                            <p:stCondLst>
                              <p:cond delay="1500"/>
                            </p:stCondLst>
                            <p:childTnLst>
                              <p:par>
                                <p:cTn id="16" presetID="50" presetClass="entr" presetSubtype="0" decel="100000" fill="hold" nodeType="afterEffect">
                                  <p:stCondLst>
                                    <p:cond delay="0"/>
                                  </p:stCondLst>
                                  <p:childTnLst>
                                    <p:set>
                                      <p:cBhvr>
                                        <p:cTn id="17" dur="1" fill="hold">
                                          <p:stCondLst>
                                            <p:cond delay="0"/>
                                          </p:stCondLst>
                                        </p:cTn>
                                        <p:tgtEl>
                                          <p:spTgt spid="1732611">
                                            <p:txEl>
                                              <p:pRg st="1" end="1"/>
                                            </p:txEl>
                                          </p:spTgt>
                                        </p:tgtEl>
                                        <p:attrNameLst>
                                          <p:attrName>style.visibility</p:attrName>
                                        </p:attrNameLst>
                                      </p:cBhvr>
                                      <p:to>
                                        <p:strVal val="visible"/>
                                      </p:to>
                                    </p:set>
                                    <p:anim calcmode="lin" valueType="num">
                                      <p:cBhvr>
                                        <p:cTn id="18" dur="1000" fill="hold"/>
                                        <p:tgtEl>
                                          <p:spTgt spid="1732611">
                                            <p:txEl>
                                              <p:pRg st="1" end="1"/>
                                            </p:txEl>
                                          </p:spTgt>
                                        </p:tgtEl>
                                        <p:attrNameLst>
                                          <p:attrName>ppt_w</p:attrName>
                                        </p:attrNameLst>
                                      </p:cBhvr>
                                      <p:tavLst>
                                        <p:tav tm="0">
                                          <p:val>
                                            <p:strVal val="#ppt_w+.3"/>
                                          </p:val>
                                        </p:tav>
                                        <p:tav tm="100000">
                                          <p:val>
                                            <p:strVal val="#ppt_w"/>
                                          </p:val>
                                        </p:tav>
                                      </p:tavLst>
                                    </p:anim>
                                    <p:anim calcmode="lin" valueType="num">
                                      <p:cBhvr>
                                        <p:cTn id="19" dur="1000" fill="hold"/>
                                        <p:tgtEl>
                                          <p:spTgt spid="1732611">
                                            <p:txEl>
                                              <p:pRg st="1" end="1"/>
                                            </p:txEl>
                                          </p:spTgt>
                                        </p:tgtEl>
                                        <p:attrNameLst>
                                          <p:attrName>ppt_h</p:attrName>
                                        </p:attrNameLst>
                                      </p:cBhvr>
                                      <p:tavLst>
                                        <p:tav tm="0">
                                          <p:val>
                                            <p:strVal val="#ppt_h"/>
                                          </p:val>
                                        </p:tav>
                                        <p:tav tm="100000">
                                          <p:val>
                                            <p:strVal val="#ppt_h"/>
                                          </p:val>
                                        </p:tav>
                                      </p:tavLst>
                                    </p:anim>
                                    <p:animEffect transition="in" filter="fade">
                                      <p:cBhvr>
                                        <p:cTn id="20" dur="1000"/>
                                        <p:tgtEl>
                                          <p:spTgt spid="1732611">
                                            <p:txEl>
                                              <p:pRg st="1" end="1"/>
                                            </p:txEl>
                                          </p:spTgt>
                                        </p:tgtEl>
                                      </p:cBhvr>
                                    </p:animEffect>
                                  </p:childTnLst>
                                </p:cTn>
                              </p:par>
                            </p:childTnLst>
                          </p:cTn>
                        </p:par>
                        <p:par>
                          <p:cTn id="21" fill="hold" nodeType="afterGroup">
                            <p:stCondLst>
                              <p:cond delay="2500"/>
                            </p:stCondLst>
                            <p:childTnLst>
                              <p:par>
                                <p:cTn id="22" presetID="50" presetClass="entr" presetSubtype="0" decel="100000" fill="hold" nodeType="afterEffect">
                                  <p:stCondLst>
                                    <p:cond delay="0"/>
                                  </p:stCondLst>
                                  <p:childTnLst>
                                    <p:set>
                                      <p:cBhvr>
                                        <p:cTn id="23" dur="1" fill="hold">
                                          <p:stCondLst>
                                            <p:cond delay="0"/>
                                          </p:stCondLst>
                                        </p:cTn>
                                        <p:tgtEl>
                                          <p:spTgt spid="1732611">
                                            <p:txEl>
                                              <p:pRg st="2" end="2"/>
                                            </p:txEl>
                                          </p:spTgt>
                                        </p:tgtEl>
                                        <p:attrNameLst>
                                          <p:attrName>style.visibility</p:attrName>
                                        </p:attrNameLst>
                                      </p:cBhvr>
                                      <p:to>
                                        <p:strVal val="visible"/>
                                      </p:to>
                                    </p:set>
                                    <p:anim calcmode="lin" valueType="num">
                                      <p:cBhvr>
                                        <p:cTn id="24" dur="1000" fill="hold"/>
                                        <p:tgtEl>
                                          <p:spTgt spid="1732611">
                                            <p:txEl>
                                              <p:pRg st="2" end="2"/>
                                            </p:txEl>
                                          </p:spTgt>
                                        </p:tgtEl>
                                        <p:attrNameLst>
                                          <p:attrName>ppt_w</p:attrName>
                                        </p:attrNameLst>
                                      </p:cBhvr>
                                      <p:tavLst>
                                        <p:tav tm="0">
                                          <p:val>
                                            <p:strVal val="#ppt_w+.3"/>
                                          </p:val>
                                        </p:tav>
                                        <p:tav tm="100000">
                                          <p:val>
                                            <p:strVal val="#ppt_w"/>
                                          </p:val>
                                        </p:tav>
                                      </p:tavLst>
                                    </p:anim>
                                    <p:anim calcmode="lin" valueType="num">
                                      <p:cBhvr>
                                        <p:cTn id="25" dur="1000" fill="hold"/>
                                        <p:tgtEl>
                                          <p:spTgt spid="1732611">
                                            <p:txEl>
                                              <p:pRg st="2" end="2"/>
                                            </p:txEl>
                                          </p:spTgt>
                                        </p:tgtEl>
                                        <p:attrNameLst>
                                          <p:attrName>ppt_h</p:attrName>
                                        </p:attrNameLst>
                                      </p:cBhvr>
                                      <p:tavLst>
                                        <p:tav tm="0">
                                          <p:val>
                                            <p:strVal val="#ppt_h"/>
                                          </p:val>
                                        </p:tav>
                                        <p:tav tm="100000">
                                          <p:val>
                                            <p:strVal val="#ppt_h"/>
                                          </p:val>
                                        </p:tav>
                                      </p:tavLst>
                                    </p:anim>
                                    <p:animEffect transition="in" filter="fade">
                                      <p:cBhvr>
                                        <p:cTn id="26" dur="1000"/>
                                        <p:tgtEl>
                                          <p:spTgt spid="1732611">
                                            <p:txEl>
                                              <p:pRg st="2" end="2"/>
                                            </p:txEl>
                                          </p:spTgt>
                                        </p:tgtEl>
                                      </p:cBhvr>
                                    </p:animEffect>
                                  </p:childTnLst>
                                </p:cTn>
                              </p:par>
                            </p:childTnLst>
                          </p:cTn>
                        </p:par>
                        <p:par>
                          <p:cTn id="27" fill="hold" nodeType="afterGroup">
                            <p:stCondLst>
                              <p:cond delay="3500"/>
                            </p:stCondLst>
                            <p:childTnLst>
                              <p:par>
                                <p:cTn id="28" presetID="50" presetClass="entr" presetSubtype="0" decel="100000" fill="hold" nodeType="afterEffect">
                                  <p:stCondLst>
                                    <p:cond delay="0"/>
                                  </p:stCondLst>
                                  <p:childTnLst>
                                    <p:set>
                                      <p:cBhvr>
                                        <p:cTn id="29" dur="1" fill="hold">
                                          <p:stCondLst>
                                            <p:cond delay="0"/>
                                          </p:stCondLst>
                                        </p:cTn>
                                        <p:tgtEl>
                                          <p:spTgt spid="1732611">
                                            <p:txEl>
                                              <p:pRg st="3" end="3"/>
                                            </p:txEl>
                                          </p:spTgt>
                                        </p:tgtEl>
                                        <p:attrNameLst>
                                          <p:attrName>style.visibility</p:attrName>
                                        </p:attrNameLst>
                                      </p:cBhvr>
                                      <p:to>
                                        <p:strVal val="visible"/>
                                      </p:to>
                                    </p:set>
                                    <p:anim calcmode="lin" valueType="num">
                                      <p:cBhvr>
                                        <p:cTn id="30" dur="1000" fill="hold"/>
                                        <p:tgtEl>
                                          <p:spTgt spid="1732611">
                                            <p:txEl>
                                              <p:pRg st="3" end="3"/>
                                            </p:txEl>
                                          </p:spTgt>
                                        </p:tgtEl>
                                        <p:attrNameLst>
                                          <p:attrName>ppt_w</p:attrName>
                                        </p:attrNameLst>
                                      </p:cBhvr>
                                      <p:tavLst>
                                        <p:tav tm="0">
                                          <p:val>
                                            <p:strVal val="#ppt_w+.3"/>
                                          </p:val>
                                        </p:tav>
                                        <p:tav tm="100000">
                                          <p:val>
                                            <p:strVal val="#ppt_w"/>
                                          </p:val>
                                        </p:tav>
                                      </p:tavLst>
                                    </p:anim>
                                    <p:anim calcmode="lin" valueType="num">
                                      <p:cBhvr>
                                        <p:cTn id="31" dur="1000" fill="hold"/>
                                        <p:tgtEl>
                                          <p:spTgt spid="1732611">
                                            <p:txEl>
                                              <p:pRg st="3" end="3"/>
                                            </p:txEl>
                                          </p:spTgt>
                                        </p:tgtEl>
                                        <p:attrNameLst>
                                          <p:attrName>ppt_h</p:attrName>
                                        </p:attrNameLst>
                                      </p:cBhvr>
                                      <p:tavLst>
                                        <p:tav tm="0">
                                          <p:val>
                                            <p:strVal val="#ppt_h"/>
                                          </p:val>
                                        </p:tav>
                                        <p:tav tm="100000">
                                          <p:val>
                                            <p:strVal val="#ppt_h"/>
                                          </p:val>
                                        </p:tav>
                                      </p:tavLst>
                                    </p:anim>
                                    <p:animEffect transition="in" filter="fade">
                                      <p:cBhvr>
                                        <p:cTn id="32" dur="1000"/>
                                        <p:tgtEl>
                                          <p:spTgt spid="1732611">
                                            <p:txEl>
                                              <p:pRg st="3" end="3"/>
                                            </p:txEl>
                                          </p:spTgt>
                                        </p:tgtEl>
                                      </p:cBhvr>
                                    </p:animEffect>
                                  </p:childTnLst>
                                </p:cTn>
                              </p:par>
                            </p:childTnLst>
                          </p:cTn>
                        </p:par>
                        <p:par>
                          <p:cTn id="33" fill="hold" nodeType="afterGroup">
                            <p:stCondLst>
                              <p:cond delay="4500"/>
                            </p:stCondLst>
                            <p:childTnLst>
                              <p:par>
                                <p:cTn id="34" presetID="50" presetClass="entr" presetSubtype="0" decel="100000" fill="hold" nodeType="afterEffect">
                                  <p:stCondLst>
                                    <p:cond delay="0"/>
                                  </p:stCondLst>
                                  <p:childTnLst>
                                    <p:set>
                                      <p:cBhvr>
                                        <p:cTn id="35" dur="1" fill="hold">
                                          <p:stCondLst>
                                            <p:cond delay="0"/>
                                          </p:stCondLst>
                                        </p:cTn>
                                        <p:tgtEl>
                                          <p:spTgt spid="1732611">
                                            <p:txEl>
                                              <p:pRg st="4" end="4"/>
                                            </p:txEl>
                                          </p:spTgt>
                                        </p:tgtEl>
                                        <p:attrNameLst>
                                          <p:attrName>style.visibility</p:attrName>
                                        </p:attrNameLst>
                                      </p:cBhvr>
                                      <p:to>
                                        <p:strVal val="visible"/>
                                      </p:to>
                                    </p:set>
                                    <p:anim calcmode="lin" valueType="num">
                                      <p:cBhvr>
                                        <p:cTn id="36" dur="1000" fill="hold"/>
                                        <p:tgtEl>
                                          <p:spTgt spid="1732611">
                                            <p:txEl>
                                              <p:pRg st="4" end="4"/>
                                            </p:txEl>
                                          </p:spTgt>
                                        </p:tgtEl>
                                        <p:attrNameLst>
                                          <p:attrName>ppt_w</p:attrName>
                                        </p:attrNameLst>
                                      </p:cBhvr>
                                      <p:tavLst>
                                        <p:tav tm="0">
                                          <p:val>
                                            <p:strVal val="#ppt_w+.3"/>
                                          </p:val>
                                        </p:tav>
                                        <p:tav tm="100000">
                                          <p:val>
                                            <p:strVal val="#ppt_w"/>
                                          </p:val>
                                        </p:tav>
                                      </p:tavLst>
                                    </p:anim>
                                    <p:anim calcmode="lin" valueType="num">
                                      <p:cBhvr>
                                        <p:cTn id="37" dur="1000" fill="hold"/>
                                        <p:tgtEl>
                                          <p:spTgt spid="1732611">
                                            <p:txEl>
                                              <p:pRg st="4" end="4"/>
                                            </p:txEl>
                                          </p:spTgt>
                                        </p:tgtEl>
                                        <p:attrNameLst>
                                          <p:attrName>ppt_h</p:attrName>
                                        </p:attrNameLst>
                                      </p:cBhvr>
                                      <p:tavLst>
                                        <p:tav tm="0">
                                          <p:val>
                                            <p:strVal val="#ppt_h"/>
                                          </p:val>
                                        </p:tav>
                                        <p:tav tm="100000">
                                          <p:val>
                                            <p:strVal val="#ppt_h"/>
                                          </p:val>
                                        </p:tav>
                                      </p:tavLst>
                                    </p:anim>
                                    <p:animEffect transition="in" filter="fade">
                                      <p:cBhvr>
                                        <p:cTn id="38" dur="1000"/>
                                        <p:tgtEl>
                                          <p:spTgt spid="1732611">
                                            <p:txEl>
                                              <p:pRg st="4" end="4"/>
                                            </p:txEl>
                                          </p:spTgt>
                                        </p:tgtEl>
                                      </p:cBhvr>
                                    </p:animEffect>
                                  </p:childTnLst>
                                </p:cTn>
                              </p:par>
                            </p:childTnLst>
                          </p:cTn>
                        </p:par>
                        <p:par>
                          <p:cTn id="39" fill="hold" nodeType="afterGroup">
                            <p:stCondLst>
                              <p:cond delay="5500"/>
                            </p:stCondLst>
                            <p:childTnLst>
                              <p:par>
                                <p:cTn id="40" presetID="50" presetClass="entr" presetSubtype="0" decel="100000" fill="hold" nodeType="afterEffect">
                                  <p:stCondLst>
                                    <p:cond delay="0"/>
                                  </p:stCondLst>
                                  <p:childTnLst>
                                    <p:set>
                                      <p:cBhvr>
                                        <p:cTn id="41" dur="1" fill="hold">
                                          <p:stCondLst>
                                            <p:cond delay="0"/>
                                          </p:stCondLst>
                                        </p:cTn>
                                        <p:tgtEl>
                                          <p:spTgt spid="1732611">
                                            <p:txEl>
                                              <p:pRg st="5" end="5"/>
                                            </p:txEl>
                                          </p:spTgt>
                                        </p:tgtEl>
                                        <p:attrNameLst>
                                          <p:attrName>style.visibility</p:attrName>
                                        </p:attrNameLst>
                                      </p:cBhvr>
                                      <p:to>
                                        <p:strVal val="visible"/>
                                      </p:to>
                                    </p:set>
                                    <p:anim calcmode="lin" valueType="num">
                                      <p:cBhvr>
                                        <p:cTn id="42" dur="1000" fill="hold"/>
                                        <p:tgtEl>
                                          <p:spTgt spid="1732611">
                                            <p:txEl>
                                              <p:pRg st="5" end="5"/>
                                            </p:txEl>
                                          </p:spTgt>
                                        </p:tgtEl>
                                        <p:attrNameLst>
                                          <p:attrName>ppt_w</p:attrName>
                                        </p:attrNameLst>
                                      </p:cBhvr>
                                      <p:tavLst>
                                        <p:tav tm="0">
                                          <p:val>
                                            <p:strVal val="#ppt_w+.3"/>
                                          </p:val>
                                        </p:tav>
                                        <p:tav tm="100000">
                                          <p:val>
                                            <p:strVal val="#ppt_w"/>
                                          </p:val>
                                        </p:tav>
                                      </p:tavLst>
                                    </p:anim>
                                    <p:anim calcmode="lin" valueType="num">
                                      <p:cBhvr>
                                        <p:cTn id="43" dur="1000" fill="hold"/>
                                        <p:tgtEl>
                                          <p:spTgt spid="1732611">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1732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2610"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580112" y="1347614"/>
            <a:ext cx="3563888" cy="3279978"/>
          </a:xfrm>
          <a:prstGeom prst="rect">
            <a:avLst/>
          </a:prstGeom>
        </p:spPr>
      </p:pic>
      <p:sp>
        <p:nvSpPr>
          <p:cNvPr id="1731586" name="Rectangle 2"/>
          <p:cNvSpPr>
            <a:spLocks noGrp="1" noChangeArrowheads="1"/>
          </p:cNvSpPr>
          <p:nvPr>
            <p:ph type="title"/>
          </p:nvPr>
        </p:nvSpPr>
        <p:spPr/>
        <p:txBody>
          <a:bodyPr>
            <a:normAutofit fontScale="90000"/>
          </a:bodyPr>
          <a:lstStyle/>
          <a:p>
            <a:r>
              <a:rPr lang="zh-CN" altLang="en-US" sz="4000" dirty="0"/>
              <a:t>回眸与展望</a:t>
            </a:r>
            <a:r>
              <a:rPr lang="en-US" altLang="zh-CN" sz="2800" b="0" dirty="0">
                <a:latin typeface="华文琥珀" pitchFamily="2" charset="-122"/>
              </a:rPr>
              <a:t>---</a:t>
            </a:r>
            <a:r>
              <a:rPr lang="zh-CN" altLang="en-US" sz="2800" b="0" dirty="0">
                <a:latin typeface="华文琥珀" pitchFamily="2" charset="-122"/>
              </a:rPr>
              <a:t>微机</a:t>
            </a:r>
          </a:p>
        </p:txBody>
      </p:sp>
      <p:sp>
        <p:nvSpPr>
          <p:cNvPr id="1731587" name="Rectangle 3"/>
          <p:cNvSpPr>
            <a:spLocks noGrp="1" noChangeArrowheads="1"/>
          </p:cNvSpPr>
          <p:nvPr>
            <p:ph type="body" sz="half" idx="1"/>
          </p:nvPr>
        </p:nvSpPr>
        <p:spPr>
          <a:xfrm>
            <a:off x="395536" y="985971"/>
            <a:ext cx="5328592" cy="4032448"/>
          </a:xfrm>
        </p:spPr>
        <p:txBody>
          <a:bodyPr>
            <a:normAutofit fontScale="70000" lnSpcReduction="20000"/>
          </a:bodyPr>
          <a:lstStyle/>
          <a:p>
            <a:pPr marL="0" indent="0">
              <a:lnSpc>
                <a:spcPct val="170000"/>
              </a:lnSpc>
              <a:spcBef>
                <a:spcPts val="0"/>
              </a:spcBef>
              <a:buSzPct val="90000"/>
            </a:pPr>
            <a:r>
              <a:rPr lang="zh-CN" altLang="en-US" sz="2600" dirty="0"/>
              <a:t>微型计算机属于第四代计算机。</a:t>
            </a:r>
            <a:endParaRPr lang="en-US" altLang="zh-CN" sz="2600" dirty="0"/>
          </a:p>
          <a:p>
            <a:pPr marL="0" indent="0">
              <a:lnSpc>
                <a:spcPct val="170000"/>
              </a:lnSpc>
              <a:spcBef>
                <a:spcPts val="0"/>
              </a:spcBef>
              <a:buSzPct val="90000"/>
            </a:pPr>
            <a:r>
              <a:rPr lang="zh-CN" altLang="en-US" sz="2600" dirty="0"/>
              <a:t>微型计算机主要以其主要核心元件微处理器</a:t>
            </a:r>
            <a:r>
              <a:rPr lang="en-US" altLang="zh-CN" sz="2600" dirty="0"/>
              <a:t>CPU</a:t>
            </a:r>
            <a:r>
              <a:rPr lang="zh-CN" altLang="en-US" sz="2600" dirty="0"/>
              <a:t>的字长和芯片上的晶体管电路集成度来划分发展阶段。</a:t>
            </a:r>
          </a:p>
          <a:p>
            <a:pPr marL="0" indent="0">
              <a:lnSpc>
                <a:spcPct val="170000"/>
              </a:lnSpc>
              <a:spcBef>
                <a:spcPts val="0"/>
              </a:spcBef>
              <a:buSzPct val="90000"/>
            </a:pPr>
            <a:r>
              <a:rPr lang="zh-CN" altLang="en-US" sz="2600" dirty="0"/>
              <a:t>字（</a:t>
            </a:r>
            <a:r>
              <a:rPr lang="en-US" altLang="zh-CN" sz="2600" dirty="0"/>
              <a:t>WORD</a:t>
            </a:r>
            <a:r>
              <a:rPr lang="zh-CN" altLang="en-US" sz="2600" dirty="0"/>
              <a:t>）是指由一个或多个字节组成的，作为整体进行存取的一个数据。</a:t>
            </a:r>
            <a:endParaRPr lang="en-US" altLang="zh-CN" sz="2600" dirty="0"/>
          </a:p>
          <a:p>
            <a:pPr marL="0" indent="0">
              <a:lnSpc>
                <a:spcPct val="170000"/>
              </a:lnSpc>
              <a:spcBef>
                <a:spcPts val="0"/>
              </a:spcBef>
              <a:buSzPct val="90000"/>
            </a:pPr>
            <a:r>
              <a:rPr lang="zh-CN" altLang="en-US" sz="2600" dirty="0"/>
              <a:t>字是计算机的重要性能指标，决定了指令系统的规模，也是运算速度的决定因素，字长越长计算机运行速度越快。另外，字长也决定了计算机的数据表示精度。</a:t>
            </a:r>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4" action="ppaction://hlinksldjump"/>
              </a:rPr>
              <a:t></a:t>
            </a:r>
            <a:endParaRPr lang="zh-CN" altLang="en-US" sz="6000" dirty="0"/>
          </a:p>
        </p:txBody>
      </p:sp>
      <p:sp>
        <p:nvSpPr>
          <p:cNvPr id="7" name="灯片编号占位符 3">
            <a:extLst>
              <a:ext uri="{FF2B5EF4-FFF2-40B4-BE49-F238E27FC236}">
                <a16:creationId xmlns:a16="http://schemas.microsoft.com/office/drawing/2014/main" id="{8CA1D93E-3C91-4AF8-ADAC-7EFC12D9BBD2}"/>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502354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1586"/>
                                        </p:tgtEl>
                                        <p:attrNameLst>
                                          <p:attrName>style.visibility</p:attrName>
                                        </p:attrNameLst>
                                      </p:cBhvr>
                                      <p:to>
                                        <p:strVal val="visible"/>
                                      </p:to>
                                    </p:set>
                                    <p:anim calcmode="lin" valueType="num">
                                      <p:cBhvr additive="base">
                                        <p:cTn id="7" dur="500" fill="hold"/>
                                        <p:tgtEl>
                                          <p:spTgt spid="1731586"/>
                                        </p:tgtEl>
                                        <p:attrNameLst>
                                          <p:attrName>ppt_x</p:attrName>
                                        </p:attrNameLst>
                                      </p:cBhvr>
                                      <p:tavLst>
                                        <p:tav tm="0">
                                          <p:val>
                                            <p:strVal val="1+#ppt_w/2"/>
                                          </p:val>
                                        </p:tav>
                                        <p:tav tm="100000">
                                          <p:val>
                                            <p:strVal val="#ppt_x"/>
                                          </p:val>
                                        </p:tav>
                                      </p:tavLst>
                                    </p:anim>
                                    <p:anim calcmode="lin" valueType="num">
                                      <p:cBhvr additive="base">
                                        <p:cTn id="8" dur="500" fill="hold"/>
                                        <p:tgtEl>
                                          <p:spTgt spid="17315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731587">
                                            <p:txEl>
                                              <p:pRg st="0" end="0"/>
                                            </p:txEl>
                                          </p:spTgt>
                                        </p:tgtEl>
                                        <p:attrNameLst>
                                          <p:attrName>style.visibility</p:attrName>
                                        </p:attrNameLst>
                                      </p:cBhvr>
                                      <p:to>
                                        <p:strVal val="visible"/>
                                      </p:to>
                                    </p:set>
                                    <p:animEffect transition="in" filter="wipe(left)">
                                      <p:cBhvr>
                                        <p:cTn id="12" dur="500"/>
                                        <p:tgtEl>
                                          <p:spTgt spid="1731587">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731587">
                                            <p:txEl>
                                              <p:pRg st="1" end="1"/>
                                            </p:txEl>
                                          </p:spTgt>
                                        </p:tgtEl>
                                        <p:attrNameLst>
                                          <p:attrName>style.visibility</p:attrName>
                                        </p:attrNameLst>
                                      </p:cBhvr>
                                      <p:to>
                                        <p:strVal val="visible"/>
                                      </p:to>
                                    </p:set>
                                    <p:animEffect transition="in" filter="wipe(left)">
                                      <p:cBhvr>
                                        <p:cTn id="16" dur="500"/>
                                        <p:tgtEl>
                                          <p:spTgt spid="1731587">
                                            <p:txEl>
                                              <p:pRg st="1" end="1"/>
                                            </p:txEl>
                                          </p:spTgt>
                                        </p:tgtEl>
                                      </p:cBhvr>
                                    </p:animEffect>
                                  </p:childTnLst>
                                </p:cTn>
                              </p:par>
                            </p:childTnLst>
                          </p:cTn>
                        </p:par>
                        <p:par>
                          <p:cTn id="17" fill="hold" nodeType="afterGroup">
                            <p:stCondLst>
                              <p:cond delay="1500"/>
                            </p:stCondLst>
                            <p:childTnLst>
                              <p:par>
                                <p:cTn id="18" presetID="22" presetClass="entr" presetSubtype="8" fill="hold" nodeType="afterEffect">
                                  <p:stCondLst>
                                    <p:cond delay="0"/>
                                  </p:stCondLst>
                                  <p:childTnLst>
                                    <p:set>
                                      <p:cBhvr>
                                        <p:cTn id="19" dur="1" fill="hold">
                                          <p:stCondLst>
                                            <p:cond delay="0"/>
                                          </p:stCondLst>
                                        </p:cTn>
                                        <p:tgtEl>
                                          <p:spTgt spid="1731587">
                                            <p:txEl>
                                              <p:pRg st="2" end="2"/>
                                            </p:txEl>
                                          </p:spTgt>
                                        </p:tgtEl>
                                        <p:attrNameLst>
                                          <p:attrName>style.visibility</p:attrName>
                                        </p:attrNameLst>
                                      </p:cBhvr>
                                      <p:to>
                                        <p:strVal val="visible"/>
                                      </p:to>
                                    </p:set>
                                    <p:animEffect transition="in" filter="wipe(left)">
                                      <p:cBhvr>
                                        <p:cTn id="20" dur="500"/>
                                        <p:tgtEl>
                                          <p:spTgt spid="1731587">
                                            <p:txEl>
                                              <p:pRg st="2" end="2"/>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731587">
                                            <p:txEl>
                                              <p:pRg st="3" end="3"/>
                                            </p:txEl>
                                          </p:spTgt>
                                        </p:tgtEl>
                                        <p:attrNameLst>
                                          <p:attrName>style.visibility</p:attrName>
                                        </p:attrNameLst>
                                      </p:cBhvr>
                                      <p:to>
                                        <p:strVal val="visible"/>
                                      </p:to>
                                    </p:set>
                                    <p:animEffect transition="in" filter="wipe(left)">
                                      <p:cBhvr>
                                        <p:cTn id="24" dur="500"/>
                                        <p:tgtEl>
                                          <p:spTgt spid="1731587">
                                            <p:txEl>
                                              <p:pRg st="3" end="3"/>
                                            </p:txEl>
                                          </p:spTgt>
                                        </p:tgtEl>
                                      </p:cBhvr>
                                    </p:animEffect>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586"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3634" name="Rectangle 2"/>
          <p:cNvSpPr>
            <a:spLocks noGrp="1" noChangeArrowheads="1"/>
          </p:cNvSpPr>
          <p:nvPr>
            <p:ph type="title"/>
          </p:nvPr>
        </p:nvSpPr>
        <p:spPr/>
        <p:txBody>
          <a:bodyPr>
            <a:normAutofit fontScale="90000"/>
          </a:bodyPr>
          <a:lstStyle/>
          <a:p>
            <a:r>
              <a:rPr lang="zh-CN" altLang="en-US" sz="4000" dirty="0"/>
              <a:t>回眸与展望</a:t>
            </a:r>
            <a:r>
              <a:rPr lang="en-US" altLang="zh-CN" sz="2800" b="0" dirty="0">
                <a:latin typeface="华文琥珀" pitchFamily="2" charset="-122"/>
              </a:rPr>
              <a:t>---</a:t>
            </a:r>
            <a:r>
              <a:rPr lang="zh-CN" altLang="en-US" sz="2800" b="0" dirty="0">
                <a:latin typeface="华文琥珀" pitchFamily="2" charset="-122"/>
              </a:rPr>
              <a:t>微机</a:t>
            </a:r>
          </a:p>
        </p:txBody>
      </p:sp>
      <p:sp>
        <p:nvSpPr>
          <p:cNvPr id="1733635" name="Rectangle 3"/>
          <p:cNvSpPr>
            <a:spLocks noGrp="1" noChangeArrowheads="1"/>
          </p:cNvSpPr>
          <p:nvPr>
            <p:ph type="body" sz="half" idx="1"/>
          </p:nvPr>
        </p:nvSpPr>
        <p:spPr>
          <a:xfrm>
            <a:off x="755576" y="1019964"/>
            <a:ext cx="7920880" cy="3856042"/>
          </a:xfrm>
        </p:spPr>
        <p:txBody>
          <a:bodyPr>
            <a:normAutofit fontScale="85000" lnSpcReduction="20000"/>
          </a:bodyPr>
          <a:lstStyle/>
          <a:p>
            <a:pPr>
              <a:lnSpc>
                <a:spcPct val="150000"/>
              </a:lnSpc>
              <a:spcBef>
                <a:spcPts val="0"/>
              </a:spcBef>
              <a:buSzPct val="90000"/>
            </a:pPr>
            <a:r>
              <a:rPr lang="zh-CN" altLang="en-US" sz="2600" dirty="0">
                <a:latin typeface="Times New Roman" pitchFamily="18" charset="0"/>
              </a:rPr>
              <a:t>字长</a:t>
            </a:r>
            <a:r>
              <a:rPr lang="en-US" altLang="zh-CN" sz="2600" dirty="0">
                <a:latin typeface="Times New Roman" pitchFamily="18" charset="0"/>
              </a:rPr>
              <a:t>16</a:t>
            </a:r>
            <a:r>
              <a:rPr lang="zh-CN" altLang="en-US" sz="2600" dirty="0">
                <a:latin typeface="Times New Roman" pitchFamily="18" charset="0"/>
              </a:rPr>
              <a:t>位阶段 </a:t>
            </a:r>
          </a:p>
          <a:p>
            <a:pPr lvl="1">
              <a:lnSpc>
                <a:spcPct val="150000"/>
              </a:lnSpc>
              <a:spcBef>
                <a:spcPts val="0"/>
              </a:spcBef>
            </a:pPr>
            <a:r>
              <a:rPr lang="en-US" altLang="zh-CN" sz="2200" dirty="0">
                <a:latin typeface="Times New Roman" pitchFamily="18" charset="0"/>
              </a:rPr>
              <a:t>1981</a:t>
            </a:r>
            <a:r>
              <a:rPr lang="zh-CN" altLang="en-US" sz="2200" dirty="0">
                <a:latin typeface="Times New Roman" pitchFamily="18" charset="0"/>
              </a:rPr>
              <a:t>年</a:t>
            </a:r>
            <a:r>
              <a:rPr lang="en-US" altLang="zh-CN" sz="2200" dirty="0">
                <a:latin typeface="Times New Roman" pitchFamily="18" charset="0"/>
              </a:rPr>
              <a:t>8</a:t>
            </a:r>
            <a:r>
              <a:rPr lang="zh-CN" altLang="en-US" sz="2200" dirty="0">
                <a:latin typeface="Times New Roman" pitchFamily="18" charset="0"/>
              </a:rPr>
              <a:t>月</a:t>
            </a:r>
            <a:r>
              <a:rPr lang="en-US" altLang="zh-CN" sz="2200" dirty="0">
                <a:latin typeface="Times New Roman" pitchFamily="18" charset="0"/>
              </a:rPr>
              <a:t>12</a:t>
            </a:r>
            <a:r>
              <a:rPr lang="zh-CN" altLang="en-US" sz="2200" dirty="0">
                <a:latin typeface="Times New Roman" pitchFamily="18" charset="0"/>
              </a:rPr>
              <a:t>日，微软推出来</a:t>
            </a:r>
            <a:r>
              <a:rPr lang="en-US" altLang="zh-CN" sz="2200" dirty="0">
                <a:latin typeface="Times New Roman" pitchFamily="18" charset="0"/>
              </a:rPr>
              <a:t>MS-DOS 1.0</a:t>
            </a:r>
            <a:r>
              <a:rPr lang="zh-CN" altLang="en-US" sz="2200" dirty="0">
                <a:latin typeface="Times New Roman" pitchFamily="18" charset="0"/>
              </a:rPr>
              <a:t>版。</a:t>
            </a:r>
          </a:p>
          <a:p>
            <a:pPr lvl="1">
              <a:lnSpc>
                <a:spcPct val="150000"/>
              </a:lnSpc>
              <a:spcBef>
                <a:spcPts val="0"/>
              </a:spcBef>
            </a:pPr>
            <a:r>
              <a:rPr lang="en-US" altLang="zh-CN" sz="2200" dirty="0">
                <a:latin typeface="Times New Roman" pitchFamily="18" charset="0"/>
              </a:rPr>
              <a:t>1982</a:t>
            </a:r>
            <a:r>
              <a:rPr lang="zh-CN" altLang="en-US" sz="2200" dirty="0">
                <a:latin typeface="Times New Roman" pitchFamily="18" charset="0"/>
              </a:rPr>
              <a:t>年</a:t>
            </a:r>
            <a:r>
              <a:rPr lang="en-US" altLang="zh-CN" sz="2200" dirty="0">
                <a:latin typeface="Times New Roman" pitchFamily="18" charset="0"/>
              </a:rPr>
              <a:t>2</a:t>
            </a:r>
            <a:r>
              <a:rPr lang="zh-CN" altLang="en-US" sz="2200" dirty="0">
                <a:latin typeface="Times New Roman" pitchFamily="18" charset="0"/>
              </a:rPr>
              <a:t>月，</a:t>
            </a:r>
            <a:r>
              <a:rPr lang="en-US" altLang="zh-CN" sz="2200" dirty="0">
                <a:latin typeface="Times New Roman" pitchFamily="18" charset="0"/>
              </a:rPr>
              <a:t>Intel</a:t>
            </a:r>
            <a:r>
              <a:rPr lang="zh-CN" altLang="en-US" sz="2200" dirty="0">
                <a:latin typeface="Times New Roman" pitchFamily="18" charset="0"/>
              </a:rPr>
              <a:t>公司发布</a:t>
            </a:r>
            <a:r>
              <a:rPr lang="en-US" altLang="zh-CN" sz="2200" dirty="0">
                <a:latin typeface="Times New Roman" pitchFamily="18" charset="0"/>
              </a:rPr>
              <a:t>80286</a:t>
            </a:r>
            <a:r>
              <a:rPr lang="zh-CN" altLang="en-US" sz="2200" dirty="0">
                <a:latin typeface="Times New Roman" pitchFamily="18" charset="0"/>
              </a:rPr>
              <a:t>处理器。 </a:t>
            </a:r>
          </a:p>
          <a:p>
            <a:pPr>
              <a:lnSpc>
                <a:spcPct val="150000"/>
              </a:lnSpc>
              <a:spcBef>
                <a:spcPts val="0"/>
              </a:spcBef>
              <a:buSzPct val="90000"/>
            </a:pPr>
            <a:r>
              <a:rPr lang="zh-CN" altLang="en-US" sz="2600" dirty="0">
                <a:latin typeface="Times New Roman" pitchFamily="18" charset="0"/>
              </a:rPr>
              <a:t>字长</a:t>
            </a:r>
            <a:r>
              <a:rPr lang="en-US" altLang="zh-CN" sz="2600" dirty="0">
                <a:latin typeface="Times New Roman" pitchFamily="18" charset="0"/>
              </a:rPr>
              <a:t>32</a:t>
            </a:r>
            <a:r>
              <a:rPr lang="zh-CN" altLang="en-US" sz="2600" dirty="0">
                <a:latin typeface="Times New Roman" pitchFamily="18" charset="0"/>
              </a:rPr>
              <a:t>位阶段</a:t>
            </a:r>
          </a:p>
          <a:p>
            <a:pPr lvl="1">
              <a:lnSpc>
                <a:spcPct val="150000"/>
              </a:lnSpc>
              <a:spcBef>
                <a:spcPts val="0"/>
              </a:spcBef>
            </a:pPr>
            <a:r>
              <a:rPr lang="en-US" altLang="zh-CN" sz="2200" dirty="0">
                <a:latin typeface="Times New Roman" pitchFamily="18" charset="0"/>
              </a:rPr>
              <a:t>1985</a:t>
            </a:r>
            <a:r>
              <a:rPr lang="zh-CN" altLang="en-US" sz="2200" dirty="0">
                <a:latin typeface="Times New Roman" pitchFamily="18" charset="0"/>
              </a:rPr>
              <a:t>年</a:t>
            </a:r>
            <a:r>
              <a:rPr lang="en-US" altLang="zh-CN" sz="2200" dirty="0">
                <a:latin typeface="Times New Roman" pitchFamily="18" charset="0"/>
              </a:rPr>
              <a:t>7</a:t>
            </a:r>
            <a:r>
              <a:rPr lang="zh-CN" altLang="en-US" sz="2200" dirty="0">
                <a:latin typeface="Times New Roman" pitchFamily="18" charset="0"/>
              </a:rPr>
              <a:t>月，</a:t>
            </a:r>
            <a:r>
              <a:rPr lang="en-US" altLang="zh-CN" sz="2200" dirty="0">
                <a:latin typeface="Times New Roman" pitchFamily="18" charset="0"/>
              </a:rPr>
              <a:t>Intel</a:t>
            </a:r>
            <a:r>
              <a:rPr lang="zh-CN" altLang="en-US" sz="2200" dirty="0">
                <a:latin typeface="Times New Roman" pitchFamily="18" charset="0"/>
              </a:rPr>
              <a:t>公司推出了第一枚</a:t>
            </a:r>
            <a:r>
              <a:rPr lang="en-US" altLang="zh-CN" sz="2200" dirty="0">
                <a:latin typeface="Times New Roman" pitchFamily="18" charset="0"/>
              </a:rPr>
              <a:t>32</a:t>
            </a:r>
            <a:r>
              <a:rPr lang="zh-CN" altLang="en-US" sz="2200" dirty="0">
                <a:latin typeface="Times New Roman" pitchFamily="18" charset="0"/>
              </a:rPr>
              <a:t>位处理器</a:t>
            </a:r>
            <a:r>
              <a:rPr lang="en-US" altLang="zh-CN" sz="2200" dirty="0">
                <a:latin typeface="Times New Roman" pitchFamily="18" charset="0"/>
              </a:rPr>
              <a:t>80386</a:t>
            </a:r>
            <a:r>
              <a:rPr lang="zh-CN" altLang="en-US" sz="2200" dirty="0">
                <a:latin typeface="Times New Roman" pitchFamily="18" charset="0"/>
              </a:rPr>
              <a:t>。</a:t>
            </a:r>
          </a:p>
          <a:p>
            <a:pPr lvl="1">
              <a:lnSpc>
                <a:spcPct val="150000"/>
              </a:lnSpc>
              <a:spcBef>
                <a:spcPts val="0"/>
              </a:spcBef>
            </a:pPr>
            <a:r>
              <a:rPr lang="en-US" altLang="zh-CN" sz="2200" dirty="0">
                <a:latin typeface="Times New Roman" pitchFamily="18" charset="0"/>
              </a:rPr>
              <a:t>1985</a:t>
            </a:r>
            <a:r>
              <a:rPr lang="zh-CN" altLang="en-US" sz="2200" dirty="0">
                <a:latin typeface="Times New Roman" pitchFamily="18" charset="0"/>
              </a:rPr>
              <a:t>年</a:t>
            </a:r>
            <a:r>
              <a:rPr lang="en-US" altLang="zh-CN" sz="2200" dirty="0">
                <a:latin typeface="Times New Roman" pitchFamily="18" charset="0"/>
              </a:rPr>
              <a:t>11</a:t>
            </a:r>
            <a:r>
              <a:rPr lang="zh-CN" altLang="en-US" sz="2200" dirty="0">
                <a:latin typeface="Times New Roman" pitchFamily="18" charset="0"/>
              </a:rPr>
              <a:t>月，微软公司正式推出了</a:t>
            </a:r>
            <a:r>
              <a:rPr lang="en-US" altLang="zh-CN" sz="2200" dirty="0">
                <a:latin typeface="Times New Roman" pitchFamily="18" charset="0"/>
              </a:rPr>
              <a:t>Windows</a:t>
            </a:r>
            <a:r>
              <a:rPr lang="zh-CN" altLang="en-US" sz="2200" dirty="0">
                <a:latin typeface="Times New Roman" pitchFamily="18" charset="0"/>
              </a:rPr>
              <a:t>操作系统。</a:t>
            </a:r>
            <a:endParaRPr lang="en-US" altLang="zh-CN" sz="2200" dirty="0">
              <a:latin typeface="Times New Roman" pitchFamily="18" charset="0"/>
            </a:endParaRPr>
          </a:p>
          <a:p>
            <a:pPr>
              <a:lnSpc>
                <a:spcPct val="150000"/>
              </a:lnSpc>
              <a:spcBef>
                <a:spcPts val="0"/>
              </a:spcBef>
              <a:buSzPct val="90000"/>
            </a:pPr>
            <a:r>
              <a:rPr lang="zh-CN" altLang="en-US" sz="2600" dirty="0">
                <a:latin typeface="Times New Roman" pitchFamily="18" charset="0"/>
              </a:rPr>
              <a:t>字长</a:t>
            </a:r>
            <a:r>
              <a:rPr lang="en-US" altLang="zh-CN" sz="2600" dirty="0">
                <a:latin typeface="Times New Roman" pitchFamily="18" charset="0"/>
              </a:rPr>
              <a:t>64</a:t>
            </a:r>
            <a:r>
              <a:rPr lang="zh-CN" altLang="en-US" sz="2600" dirty="0">
                <a:latin typeface="Times New Roman" pitchFamily="18" charset="0"/>
              </a:rPr>
              <a:t>位阶段 </a:t>
            </a:r>
          </a:p>
          <a:p>
            <a:pPr lvl="1">
              <a:lnSpc>
                <a:spcPct val="150000"/>
              </a:lnSpc>
              <a:spcBef>
                <a:spcPts val="0"/>
              </a:spcBef>
            </a:pPr>
            <a:r>
              <a:rPr lang="en-US" altLang="zh-CN" sz="2200" dirty="0">
                <a:latin typeface="Times New Roman" pitchFamily="18" charset="0"/>
              </a:rPr>
              <a:t>1995</a:t>
            </a:r>
            <a:r>
              <a:rPr lang="zh-CN" altLang="en-US" sz="2200" dirty="0">
                <a:latin typeface="Times New Roman" pitchFamily="18" charset="0"/>
              </a:rPr>
              <a:t>年</a:t>
            </a:r>
            <a:r>
              <a:rPr lang="en-US" altLang="zh-CN" sz="2200" dirty="0">
                <a:latin typeface="Times New Roman" pitchFamily="18" charset="0"/>
              </a:rPr>
              <a:t>8</a:t>
            </a:r>
            <a:r>
              <a:rPr lang="zh-CN" altLang="en-US" sz="2200" dirty="0">
                <a:latin typeface="Times New Roman" pitchFamily="18" charset="0"/>
              </a:rPr>
              <a:t>月</a:t>
            </a:r>
            <a:r>
              <a:rPr lang="en-US" altLang="zh-CN" sz="2200" dirty="0">
                <a:latin typeface="Times New Roman" pitchFamily="18" charset="0"/>
              </a:rPr>
              <a:t>24</a:t>
            </a:r>
            <a:r>
              <a:rPr lang="zh-CN" altLang="en-US" sz="2200" dirty="0">
                <a:latin typeface="Times New Roman" pitchFamily="18" charset="0"/>
              </a:rPr>
              <a:t>日，微软公司正式推出</a:t>
            </a:r>
            <a:r>
              <a:rPr lang="en-US" altLang="zh-CN" sz="2200" dirty="0">
                <a:latin typeface="Times New Roman" pitchFamily="18" charset="0"/>
              </a:rPr>
              <a:t>Windows95</a:t>
            </a:r>
            <a:r>
              <a:rPr lang="zh-CN" altLang="en-US" sz="2200" dirty="0">
                <a:latin typeface="Times New Roman" pitchFamily="18" charset="0"/>
              </a:rPr>
              <a:t>操作系统。</a:t>
            </a:r>
          </a:p>
          <a:p>
            <a:pPr lvl="1">
              <a:lnSpc>
                <a:spcPct val="150000"/>
              </a:lnSpc>
              <a:spcBef>
                <a:spcPts val="0"/>
              </a:spcBef>
            </a:pPr>
            <a:r>
              <a:rPr lang="en-US" altLang="zh-CN" sz="2200" dirty="0">
                <a:latin typeface="Times New Roman" pitchFamily="18" charset="0"/>
              </a:rPr>
              <a:t>1995</a:t>
            </a:r>
            <a:r>
              <a:rPr lang="zh-CN" altLang="en-US" sz="2200" dirty="0">
                <a:latin typeface="Times New Roman" pitchFamily="18" charset="0"/>
              </a:rPr>
              <a:t>年</a:t>
            </a:r>
            <a:r>
              <a:rPr lang="en-US" altLang="zh-CN" sz="2200" dirty="0">
                <a:latin typeface="Times New Roman" pitchFamily="18" charset="0"/>
              </a:rPr>
              <a:t>11</a:t>
            </a:r>
            <a:r>
              <a:rPr lang="zh-CN" altLang="en-US" sz="2200" dirty="0">
                <a:latin typeface="Times New Roman" pitchFamily="18" charset="0"/>
              </a:rPr>
              <a:t>月</a:t>
            </a:r>
            <a:r>
              <a:rPr lang="en-US" altLang="zh-CN" sz="2200" dirty="0">
                <a:latin typeface="Times New Roman" pitchFamily="18" charset="0"/>
              </a:rPr>
              <a:t>1</a:t>
            </a:r>
            <a:r>
              <a:rPr lang="zh-CN" altLang="en-US" sz="2200" dirty="0">
                <a:latin typeface="Times New Roman" pitchFamily="18" charset="0"/>
              </a:rPr>
              <a:t>日，</a:t>
            </a:r>
            <a:r>
              <a:rPr lang="en-US" altLang="zh-CN" sz="2200" dirty="0">
                <a:latin typeface="Times New Roman" pitchFamily="18" charset="0"/>
              </a:rPr>
              <a:t>Intel</a:t>
            </a:r>
            <a:r>
              <a:rPr lang="zh-CN" altLang="en-US" sz="2200" dirty="0">
                <a:latin typeface="Times New Roman" pitchFamily="18" charset="0"/>
              </a:rPr>
              <a:t>公司推出</a:t>
            </a:r>
            <a:r>
              <a:rPr lang="en-US" altLang="zh-CN" sz="2200" dirty="0">
                <a:latin typeface="Times New Roman" pitchFamily="18" charset="0"/>
              </a:rPr>
              <a:t>Pentium Pro</a:t>
            </a:r>
            <a:r>
              <a:rPr lang="zh-CN" altLang="en-US" sz="2200" dirty="0">
                <a:latin typeface="Times New Roman" pitchFamily="18" charset="0"/>
              </a:rPr>
              <a:t>处理器。</a:t>
            </a:r>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sp>
        <p:nvSpPr>
          <p:cNvPr id="5" name="灯片编号占位符 3">
            <a:extLst>
              <a:ext uri="{FF2B5EF4-FFF2-40B4-BE49-F238E27FC236}">
                <a16:creationId xmlns:a16="http://schemas.microsoft.com/office/drawing/2014/main" id="{64182B7D-75D7-4D0B-8B73-48D7DFE6E8AB}"/>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076256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3634"/>
                                        </p:tgtEl>
                                        <p:attrNameLst>
                                          <p:attrName>style.visibility</p:attrName>
                                        </p:attrNameLst>
                                      </p:cBhvr>
                                      <p:to>
                                        <p:strVal val="visible"/>
                                      </p:to>
                                    </p:set>
                                    <p:anim calcmode="lin" valueType="num">
                                      <p:cBhvr additive="base">
                                        <p:cTn id="7" dur="500" fill="hold"/>
                                        <p:tgtEl>
                                          <p:spTgt spid="1733634"/>
                                        </p:tgtEl>
                                        <p:attrNameLst>
                                          <p:attrName>ppt_x</p:attrName>
                                        </p:attrNameLst>
                                      </p:cBhvr>
                                      <p:tavLst>
                                        <p:tav tm="0">
                                          <p:val>
                                            <p:strVal val="1+#ppt_w/2"/>
                                          </p:val>
                                        </p:tav>
                                        <p:tav tm="100000">
                                          <p:val>
                                            <p:strVal val="#ppt_x"/>
                                          </p:val>
                                        </p:tav>
                                      </p:tavLst>
                                    </p:anim>
                                    <p:anim calcmode="lin" valueType="num">
                                      <p:cBhvr additive="base">
                                        <p:cTn id="8" dur="500" fill="hold"/>
                                        <p:tgtEl>
                                          <p:spTgt spid="17336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733635">
                                            <p:txEl>
                                              <p:pRg st="0" end="0"/>
                                            </p:txEl>
                                          </p:spTgt>
                                        </p:tgtEl>
                                        <p:attrNameLst>
                                          <p:attrName>style.visibility</p:attrName>
                                        </p:attrNameLst>
                                      </p:cBhvr>
                                      <p:to>
                                        <p:strVal val="visible"/>
                                      </p:to>
                                    </p:set>
                                    <p:anim calcmode="lin" valueType="num">
                                      <p:cBhvr>
                                        <p:cTn id="12" dur="500" fill="hold"/>
                                        <p:tgtEl>
                                          <p:spTgt spid="173363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33635">
                                            <p:txEl>
                                              <p:pRg st="0" end="0"/>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733635">
                                            <p:txEl>
                                              <p:pRg st="1" end="1"/>
                                            </p:txEl>
                                          </p:spTgt>
                                        </p:tgtEl>
                                        <p:attrNameLst>
                                          <p:attrName>style.visibility</p:attrName>
                                        </p:attrNameLst>
                                      </p:cBhvr>
                                      <p:to>
                                        <p:strVal val="visible"/>
                                      </p:to>
                                    </p:set>
                                    <p:anim calcmode="lin" valueType="num">
                                      <p:cBhvr>
                                        <p:cTn id="17" dur="500" fill="hold"/>
                                        <p:tgtEl>
                                          <p:spTgt spid="173363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733635">
                                            <p:txEl>
                                              <p:pRg st="1" end="1"/>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733635">
                                            <p:txEl>
                                              <p:pRg st="2" end="2"/>
                                            </p:txEl>
                                          </p:spTgt>
                                        </p:tgtEl>
                                        <p:attrNameLst>
                                          <p:attrName>style.visibility</p:attrName>
                                        </p:attrNameLst>
                                      </p:cBhvr>
                                      <p:to>
                                        <p:strVal val="visible"/>
                                      </p:to>
                                    </p:set>
                                    <p:anim calcmode="lin" valueType="num">
                                      <p:cBhvr>
                                        <p:cTn id="22" dur="500" fill="hold"/>
                                        <p:tgtEl>
                                          <p:spTgt spid="1733635">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1733635">
                                            <p:txEl>
                                              <p:pRg st="2" end="2"/>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733635">
                                            <p:txEl>
                                              <p:pRg st="3" end="3"/>
                                            </p:txEl>
                                          </p:spTgt>
                                        </p:tgtEl>
                                        <p:attrNameLst>
                                          <p:attrName>style.visibility</p:attrName>
                                        </p:attrNameLst>
                                      </p:cBhvr>
                                      <p:to>
                                        <p:strVal val="visible"/>
                                      </p:to>
                                    </p:set>
                                    <p:anim calcmode="lin" valueType="num">
                                      <p:cBhvr>
                                        <p:cTn id="27" dur="500" fill="hold"/>
                                        <p:tgtEl>
                                          <p:spTgt spid="1733635">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1733635">
                                            <p:txEl>
                                              <p:pRg st="3" end="3"/>
                                            </p:txEl>
                                          </p:spTgt>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2500"/>
                            </p:stCondLst>
                            <p:childTnLst>
                              <p:par>
                                <p:cTn id="30" presetID="17" presetClass="entr" presetSubtype="10" fill="hold" nodeType="afterEffect">
                                  <p:stCondLst>
                                    <p:cond delay="0"/>
                                  </p:stCondLst>
                                  <p:childTnLst>
                                    <p:set>
                                      <p:cBhvr>
                                        <p:cTn id="31" dur="1" fill="hold">
                                          <p:stCondLst>
                                            <p:cond delay="0"/>
                                          </p:stCondLst>
                                        </p:cTn>
                                        <p:tgtEl>
                                          <p:spTgt spid="1733635">
                                            <p:txEl>
                                              <p:pRg st="4" end="4"/>
                                            </p:txEl>
                                          </p:spTgt>
                                        </p:tgtEl>
                                        <p:attrNameLst>
                                          <p:attrName>style.visibility</p:attrName>
                                        </p:attrNameLst>
                                      </p:cBhvr>
                                      <p:to>
                                        <p:strVal val="visible"/>
                                      </p:to>
                                    </p:set>
                                    <p:anim calcmode="lin" valueType="num">
                                      <p:cBhvr>
                                        <p:cTn id="32" dur="500" fill="hold"/>
                                        <p:tgtEl>
                                          <p:spTgt spid="1733635">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1733635">
                                            <p:txEl>
                                              <p:pRg st="4" end="4"/>
                                            </p:txEl>
                                          </p:spTgt>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3000"/>
                            </p:stCondLst>
                            <p:childTnLst>
                              <p:par>
                                <p:cTn id="35" presetID="17" presetClass="entr" presetSubtype="10" fill="hold" nodeType="afterEffect">
                                  <p:stCondLst>
                                    <p:cond delay="0"/>
                                  </p:stCondLst>
                                  <p:childTnLst>
                                    <p:set>
                                      <p:cBhvr>
                                        <p:cTn id="36" dur="1" fill="hold">
                                          <p:stCondLst>
                                            <p:cond delay="0"/>
                                          </p:stCondLst>
                                        </p:cTn>
                                        <p:tgtEl>
                                          <p:spTgt spid="1733635">
                                            <p:txEl>
                                              <p:pRg st="5" end="5"/>
                                            </p:txEl>
                                          </p:spTgt>
                                        </p:tgtEl>
                                        <p:attrNameLst>
                                          <p:attrName>style.visibility</p:attrName>
                                        </p:attrNameLst>
                                      </p:cBhvr>
                                      <p:to>
                                        <p:strVal val="visible"/>
                                      </p:to>
                                    </p:set>
                                    <p:anim calcmode="lin" valueType="num">
                                      <p:cBhvr>
                                        <p:cTn id="37" dur="500" fill="hold"/>
                                        <p:tgtEl>
                                          <p:spTgt spid="173363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733635">
                                            <p:txEl>
                                              <p:pRg st="5" end="5"/>
                                            </p:txEl>
                                          </p:spTgt>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17" presetClass="entr" presetSubtype="10" fill="hold" nodeType="afterEffect">
                                  <p:stCondLst>
                                    <p:cond delay="0"/>
                                  </p:stCondLst>
                                  <p:childTnLst>
                                    <p:set>
                                      <p:cBhvr>
                                        <p:cTn id="41" dur="1" fill="hold">
                                          <p:stCondLst>
                                            <p:cond delay="0"/>
                                          </p:stCondLst>
                                        </p:cTn>
                                        <p:tgtEl>
                                          <p:spTgt spid="1733635">
                                            <p:txEl>
                                              <p:pRg st="6" end="6"/>
                                            </p:txEl>
                                          </p:spTgt>
                                        </p:tgtEl>
                                        <p:attrNameLst>
                                          <p:attrName>style.visibility</p:attrName>
                                        </p:attrNameLst>
                                      </p:cBhvr>
                                      <p:to>
                                        <p:strVal val="visible"/>
                                      </p:to>
                                    </p:set>
                                    <p:anim calcmode="lin" valueType="num">
                                      <p:cBhvr>
                                        <p:cTn id="42" dur="500" fill="hold"/>
                                        <p:tgtEl>
                                          <p:spTgt spid="1733635">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1733635">
                                            <p:txEl>
                                              <p:pRg st="6" end="6"/>
                                            </p:txEl>
                                          </p:spTgt>
                                        </p:tgtEl>
                                        <p:attrNameLst>
                                          <p:attrName>ppt_h</p:attrName>
                                        </p:attrNameLst>
                                      </p:cBhvr>
                                      <p:tavLst>
                                        <p:tav tm="0">
                                          <p:val>
                                            <p:strVal val="#ppt_h"/>
                                          </p:val>
                                        </p:tav>
                                        <p:tav tm="100000">
                                          <p:val>
                                            <p:strVal val="#ppt_h"/>
                                          </p:val>
                                        </p:tav>
                                      </p:tavLst>
                                    </p:anim>
                                  </p:childTnLst>
                                </p:cTn>
                              </p:par>
                            </p:childTnLst>
                          </p:cTn>
                        </p:par>
                        <p:par>
                          <p:cTn id="44" fill="hold">
                            <p:stCondLst>
                              <p:cond delay="4000"/>
                            </p:stCondLst>
                            <p:childTnLst>
                              <p:par>
                                <p:cTn id="45" presetID="17" presetClass="entr" presetSubtype="10" fill="hold" nodeType="afterEffect">
                                  <p:stCondLst>
                                    <p:cond delay="0"/>
                                  </p:stCondLst>
                                  <p:childTnLst>
                                    <p:set>
                                      <p:cBhvr>
                                        <p:cTn id="46" dur="1" fill="hold">
                                          <p:stCondLst>
                                            <p:cond delay="0"/>
                                          </p:stCondLst>
                                        </p:cTn>
                                        <p:tgtEl>
                                          <p:spTgt spid="1733635">
                                            <p:txEl>
                                              <p:pRg st="7" end="7"/>
                                            </p:txEl>
                                          </p:spTgt>
                                        </p:tgtEl>
                                        <p:attrNameLst>
                                          <p:attrName>style.visibility</p:attrName>
                                        </p:attrNameLst>
                                      </p:cBhvr>
                                      <p:to>
                                        <p:strVal val="visible"/>
                                      </p:to>
                                    </p:set>
                                    <p:anim calcmode="lin" valueType="num">
                                      <p:cBhvr>
                                        <p:cTn id="47" dur="500" fill="hold"/>
                                        <p:tgtEl>
                                          <p:spTgt spid="1733635">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1733635">
                                            <p:txEl>
                                              <p:pRg st="7" end="7"/>
                                            </p:txEl>
                                          </p:spTgt>
                                        </p:tgtEl>
                                        <p:attrNameLst>
                                          <p:attrName>ppt_h</p:attrName>
                                        </p:attrNameLst>
                                      </p:cBhvr>
                                      <p:tavLst>
                                        <p:tav tm="0">
                                          <p:val>
                                            <p:strVal val="#ppt_h"/>
                                          </p:val>
                                        </p:tav>
                                        <p:tav tm="100000">
                                          <p:val>
                                            <p:strVal val="#ppt_h"/>
                                          </p:val>
                                        </p:tav>
                                      </p:tavLst>
                                    </p:anim>
                                  </p:childTnLst>
                                </p:cTn>
                              </p:par>
                            </p:childTnLst>
                          </p:cTn>
                        </p:par>
                        <p:par>
                          <p:cTn id="49" fill="hold">
                            <p:stCondLst>
                              <p:cond delay="4500"/>
                            </p:stCondLst>
                            <p:childTnLst>
                              <p:par>
                                <p:cTn id="50" presetID="17" presetClass="entr" presetSubtype="10" fill="hold" nodeType="afterEffect">
                                  <p:stCondLst>
                                    <p:cond delay="0"/>
                                  </p:stCondLst>
                                  <p:childTnLst>
                                    <p:set>
                                      <p:cBhvr>
                                        <p:cTn id="51" dur="1" fill="hold">
                                          <p:stCondLst>
                                            <p:cond delay="0"/>
                                          </p:stCondLst>
                                        </p:cTn>
                                        <p:tgtEl>
                                          <p:spTgt spid="1733635">
                                            <p:txEl>
                                              <p:pRg st="8" end="8"/>
                                            </p:txEl>
                                          </p:spTgt>
                                        </p:tgtEl>
                                        <p:attrNameLst>
                                          <p:attrName>style.visibility</p:attrName>
                                        </p:attrNameLst>
                                      </p:cBhvr>
                                      <p:to>
                                        <p:strVal val="visible"/>
                                      </p:to>
                                    </p:set>
                                    <p:anim calcmode="lin" valueType="num">
                                      <p:cBhvr>
                                        <p:cTn id="52" dur="500" fill="hold"/>
                                        <p:tgtEl>
                                          <p:spTgt spid="1733635">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1733635">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3634"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3634" name="Rectangle 2"/>
          <p:cNvSpPr>
            <a:spLocks noGrp="1" noChangeArrowheads="1"/>
          </p:cNvSpPr>
          <p:nvPr>
            <p:ph type="title"/>
          </p:nvPr>
        </p:nvSpPr>
        <p:spPr/>
        <p:txBody>
          <a:bodyPr>
            <a:normAutofit fontScale="90000"/>
          </a:bodyPr>
          <a:lstStyle/>
          <a:p>
            <a:r>
              <a:rPr lang="zh-CN" altLang="en-US" sz="4000" dirty="0"/>
              <a:t>回眸与展望</a:t>
            </a:r>
            <a:r>
              <a:rPr lang="en-US" altLang="zh-CN" sz="2800" b="0" dirty="0">
                <a:latin typeface="华文琥珀" pitchFamily="2" charset="-122"/>
              </a:rPr>
              <a:t>---</a:t>
            </a:r>
            <a:r>
              <a:rPr lang="zh-CN" altLang="en-US" sz="2800" b="0" dirty="0">
                <a:latin typeface="华文琥珀" pitchFamily="2" charset="-122"/>
              </a:rPr>
              <a:t>微机</a:t>
            </a:r>
          </a:p>
        </p:txBody>
      </p:sp>
      <p:sp>
        <p:nvSpPr>
          <p:cNvPr id="1733635" name="Rectangle 3"/>
          <p:cNvSpPr>
            <a:spLocks noGrp="1" noChangeArrowheads="1"/>
          </p:cNvSpPr>
          <p:nvPr>
            <p:ph type="body" sz="half" idx="1"/>
          </p:nvPr>
        </p:nvSpPr>
        <p:spPr>
          <a:xfrm>
            <a:off x="468315" y="1131590"/>
            <a:ext cx="7992117" cy="3744416"/>
          </a:xfrm>
        </p:spPr>
        <p:txBody>
          <a:bodyPr>
            <a:normAutofit fontScale="70000" lnSpcReduction="20000"/>
          </a:bodyPr>
          <a:lstStyle/>
          <a:p>
            <a:pPr>
              <a:lnSpc>
                <a:spcPct val="160000"/>
              </a:lnSpc>
              <a:spcBef>
                <a:spcPts val="0"/>
              </a:spcBef>
              <a:buSzPct val="90000"/>
            </a:pPr>
            <a:r>
              <a:rPr lang="zh-CN" altLang="en-US" sz="2600" dirty="0">
                <a:latin typeface="Times New Roman" pitchFamily="18" charset="0"/>
              </a:rPr>
              <a:t>字长</a:t>
            </a:r>
            <a:r>
              <a:rPr lang="en-US" altLang="zh-CN" sz="2600" dirty="0">
                <a:latin typeface="Times New Roman" pitchFamily="18" charset="0"/>
              </a:rPr>
              <a:t>64</a:t>
            </a:r>
            <a:r>
              <a:rPr lang="zh-CN" altLang="en-US" sz="2600" dirty="0">
                <a:latin typeface="Times New Roman" pitchFamily="18" charset="0"/>
              </a:rPr>
              <a:t>位阶段 </a:t>
            </a:r>
          </a:p>
          <a:p>
            <a:pPr lvl="1">
              <a:lnSpc>
                <a:spcPct val="160000"/>
              </a:lnSpc>
              <a:spcBef>
                <a:spcPts val="0"/>
              </a:spcBef>
            </a:pPr>
            <a:r>
              <a:rPr lang="en-US" altLang="zh-CN" sz="2200" dirty="0">
                <a:latin typeface="Times New Roman" pitchFamily="18" charset="0"/>
              </a:rPr>
              <a:t>2007</a:t>
            </a:r>
            <a:r>
              <a:rPr lang="zh-CN" altLang="en-US" sz="2200" dirty="0">
                <a:latin typeface="Times New Roman" pitchFamily="18" charset="0"/>
              </a:rPr>
              <a:t>年</a:t>
            </a:r>
            <a:r>
              <a:rPr lang="en-US" altLang="zh-CN" sz="2200" dirty="0">
                <a:latin typeface="Times New Roman" pitchFamily="18" charset="0"/>
              </a:rPr>
              <a:t>1</a:t>
            </a:r>
            <a:r>
              <a:rPr lang="zh-CN" altLang="en-US" sz="2200" dirty="0">
                <a:latin typeface="Times New Roman" pitchFamily="18" charset="0"/>
              </a:rPr>
              <a:t>月</a:t>
            </a:r>
            <a:r>
              <a:rPr lang="en-US" altLang="zh-CN" sz="2200" dirty="0">
                <a:latin typeface="Times New Roman" pitchFamily="18" charset="0"/>
              </a:rPr>
              <a:t>8</a:t>
            </a:r>
            <a:r>
              <a:rPr lang="zh-CN" altLang="en-US" sz="2200" dirty="0">
                <a:latin typeface="Times New Roman" pitchFamily="18" charset="0"/>
              </a:rPr>
              <a:t>日，</a:t>
            </a:r>
            <a:r>
              <a:rPr lang="en-US" altLang="zh-CN" sz="2200" dirty="0">
                <a:latin typeface="Times New Roman" pitchFamily="18" charset="0"/>
              </a:rPr>
              <a:t>Intel</a:t>
            </a:r>
            <a:r>
              <a:rPr lang="zh-CN" altLang="en-US" sz="2200" dirty="0">
                <a:latin typeface="Times New Roman" pitchFamily="18" charset="0"/>
              </a:rPr>
              <a:t>公司发布了用于个人计算机的</a:t>
            </a:r>
            <a:r>
              <a:rPr lang="en-US" altLang="zh-CN" sz="2200" dirty="0">
                <a:latin typeface="Times New Roman" pitchFamily="18" charset="0"/>
              </a:rPr>
              <a:t>65nm</a:t>
            </a:r>
            <a:r>
              <a:rPr lang="zh-CN" altLang="en-US" sz="2200" dirty="0">
                <a:latin typeface="Times New Roman" pitchFamily="18" charset="0"/>
              </a:rPr>
              <a:t>酷睿</a:t>
            </a:r>
            <a:r>
              <a:rPr lang="en-US" altLang="zh-CN" sz="2200" dirty="0">
                <a:latin typeface="Times New Roman" pitchFamily="18" charset="0"/>
              </a:rPr>
              <a:t>2</a:t>
            </a:r>
            <a:r>
              <a:rPr lang="zh-CN" altLang="en-US" sz="2200" dirty="0">
                <a:latin typeface="Times New Roman" pitchFamily="18" charset="0"/>
              </a:rPr>
              <a:t>四核处理器和用于服务器的四核处理器。</a:t>
            </a:r>
          </a:p>
          <a:p>
            <a:pPr lvl="1">
              <a:lnSpc>
                <a:spcPct val="160000"/>
              </a:lnSpc>
              <a:spcBef>
                <a:spcPts val="0"/>
              </a:spcBef>
            </a:pPr>
            <a:r>
              <a:rPr lang="en-US" altLang="zh-CN" sz="2200" b="0" dirty="0">
                <a:latin typeface="Times New Roman" pitchFamily="18" charset="0"/>
              </a:rPr>
              <a:t>2007</a:t>
            </a:r>
            <a:r>
              <a:rPr lang="zh-CN" altLang="en-US" sz="2200" b="0" dirty="0">
                <a:latin typeface="Times New Roman" pitchFamily="18" charset="0"/>
              </a:rPr>
              <a:t>年</a:t>
            </a:r>
            <a:r>
              <a:rPr lang="en-US" altLang="zh-CN" sz="2200" b="0" dirty="0">
                <a:latin typeface="Times New Roman" pitchFamily="18" charset="0"/>
              </a:rPr>
              <a:t>1</a:t>
            </a:r>
            <a:r>
              <a:rPr lang="zh-CN" altLang="en-US" sz="2200" b="0" dirty="0">
                <a:latin typeface="Times New Roman" pitchFamily="18" charset="0"/>
              </a:rPr>
              <a:t>月</a:t>
            </a:r>
            <a:r>
              <a:rPr lang="en-US" altLang="zh-CN" sz="2200" b="0" dirty="0">
                <a:latin typeface="Times New Roman" pitchFamily="18" charset="0"/>
              </a:rPr>
              <a:t>30</a:t>
            </a:r>
            <a:r>
              <a:rPr lang="zh-CN" altLang="en-US" sz="2200" b="0" dirty="0">
                <a:latin typeface="Times New Roman" pitchFamily="18" charset="0"/>
              </a:rPr>
              <a:t>日，微软推出</a:t>
            </a:r>
            <a:r>
              <a:rPr lang="en-US" altLang="zh-CN" sz="2200" b="0" dirty="0">
                <a:latin typeface="Times New Roman" pitchFamily="18" charset="0"/>
              </a:rPr>
              <a:t>Windows Vista</a:t>
            </a:r>
            <a:r>
              <a:rPr lang="zh-CN" altLang="en-US" sz="2200" b="0" dirty="0">
                <a:latin typeface="Times New Roman" pitchFamily="18" charset="0"/>
              </a:rPr>
              <a:t>操作系统。</a:t>
            </a:r>
          </a:p>
          <a:p>
            <a:pPr lvl="1">
              <a:lnSpc>
                <a:spcPct val="160000"/>
              </a:lnSpc>
              <a:spcBef>
                <a:spcPts val="0"/>
              </a:spcBef>
            </a:pPr>
            <a:r>
              <a:rPr lang="en-US" altLang="zh-CN" sz="2200" b="0" dirty="0">
                <a:latin typeface="Times New Roman" pitchFamily="18" charset="0"/>
              </a:rPr>
              <a:t>2009</a:t>
            </a:r>
            <a:r>
              <a:rPr lang="zh-CN" altLang="en-US" sz="2200" b="0" dirty="0">
                <a:latin typeface="Times New Roman" pitchFamily="18" charset="0"/>
              </a:rPr>
              <a:t>年</a:t>
            </a:r>
            <a:r>
              <a:rPr lang="en-US" altLang="zh-CN" sz="2200" b="0" dirty="0">
                <a:latin typeface="Times New Roman" pitchFamily="18" charset="0"/>
              </a:rPr>
              <a:t>10</a:t>
            </a:r>
            <a:r>
              <a:rPr lang="zh-CN" altLang="en-US" sz="2200" b="0" dirty="0">
                <a:latin typeface="Times New Roman" pitchFamily="18" charset="0"/>
              </a:rPr>
              <a:t>月</a:t>
            </a:r>
            <a:r>
              <a:rPr lang="en-US" altLang="zh-CN" sz="2200" b="0" dirty="0">
                <a:latin typeface="Times New Roman" pitchFamily="18" charset="0"/>
              </a:rPr>
              <a:t>22</a:t>
            </a:r>
            <a:r>
              <a:rPr lang="zh-CN" altLang="en-US" sz="2200" b="0" dirty="0">
                <a:latin typeface="Times New Roman" pitchFamily="18" charset="0"/>
              </a:rPr>
              <a:t>日，微软发布了</a:t>
            </a:r>
            <a:r>
              <a:rPr lang="en-US" altLang="zh-CN" sz="2200" b="0" dirty="0">
                <a:latin typeface="Times New Roman" pitchFamily="18" charset="0"/>
              </a:rPr>
              <a:t>Windows 7</a:t>
            </a:r>
            <a:r>
              <a:rPr lang="zh-CN" altLang="en-US" sz="2200" b="0" dirty="0">
                <a:latin typeface="Times New Roman" pitchFamily="18" charset="0"/>
              </a:rPr>
              <a:t>操作系统。</a:t>
            </a:r>
            <a:endParaRPr lang="en-US" altLang="zh-CN" sz="2200" b="0" dirty="0">
              <a:latin typeface="Times New Roman" pitchFamily="18" charset="0"/>
            </a:endParaRPr>
          </a:p>
          <a:p>
            <a:pPr lvl="1">
              <a:lnSpc>
                <a:spcPct val="160000"/>
              </a:lnSpc>
              <a:spcBef>
                <a:spcPts val="0"/>
              </a:spcBef>
            </a:pPr>
            <a:r>
              <a:rPr lang="zh-CN" altLang="en-US" sz="2200" b="0" dirty="0"/>
              <a:t> </a:t>
            </a:r>
            <a:r>
              <a:rPr lang="en-US" altLang="zh-CN" sz="2200" dirty="0"/>
              <a:t>2012</a:t>
            </a:r>
            <a:r>
              <a:rPr lang="zh-CN" altLang="en-US" sz="2200" dirty="0"/>
              <a:t>年</a:t>
            </a:r>
            <a:r>
              <a:rPr lang="en-US" altLang="zh-CN" sz="2200" dirty="0"/>
              <a:t>10</a:t>
            </a:r>
            <a:r>
              <a:rPr lang="zh-CN" altLang="en-US" sz="2200" dirty="0"/>
              <a:t>月</a:t>
            </a:r>
            <a:r>
              <a:rPr lang="en-US" altLang="zh-CN" sz="2200" dirty="0"/>
              <a:t>26</a:t>
            </a:r>
            <a:r>
              <a:rPr lang="zh-CN" altLang="en-US" sz="2200" dirty="0"/>
              <a:t>日，微软发布了</a:t>
            </a:r>
            <a:r>
              <a:rPr lang="en-US" altLang="zh-CN" sz="2200" dirty="0"/>
              <a:t>Windows 8 </a:t>
            </a:r>
            <a:r>
              <a:rPr lang="zh-CN" altLang="en-US" sz="2200" dirty="0">
                <a:latin typeface="Times New Roman" pitchFamily="18" charset="0"/>
              </a:rPr>
              <a:t>操作系统</a:t>
            </a:r>
            <a:r>
              <a:rPr lang="zh-CN" altLang="en-US" sz="2200" dirty="0"/>
              <a:t>。</a:t>
            </a:r>
          </a:p>
          <a:p>
            <a:pPr lvl="1">
              <a:lnSpc>
                <a:spcPct val="160000"/>
              </a:lnSpc>
              <a:spcBef>
                <a:spcPts val="0"/>
              </a:spcBef>
            </a:pPr>
            <a:r>
              <a:rPr lang="zh-CN" altLang="en-US" sz="2200" dirty="0"/>
              <a:t>截止</a:t>
            </a:r>
            <a:r>
              <a:rPr lang="en-US" altLang="zh-CN" sz="2200" dirty="0"/>
              <a:t>2014</a:t>
            </a:r>
            <a:r>
              <a:rPr lang="zh-CN" altLang="en-US" sz="2200" dirty="0"/>
              <a:t>年，</a:t>
            </a:r>
            <a:r>
              <a:rPr lang="en-US" altLang="zh-CN" sz="2200" dirty="0"/>
              <a:t>Intel</a:t>
            </a:r>
            <a:r>
              <a:rPr lang="zh-CN" altLang="en-US" sz="2200" dirty="0"/>
              <a:t>公司最新发布的用于个人计算机的微处理器是第四代智能英特尔</a:t>
            </a:r>
            <a:r>
              <a:rPr lang="en-US" altLang="zh-CN" sz="2200" dirty="0"/>
              <a:t>® </a:t>
            </a:r>
            <a:r>
              <a:rPr lang="zh-CN" altLang="en-US" sz="2200" dirty="0"/>
              <a:t>酷睿™ </a:t>
            </a:r>
            <a:r>
              <a:rPr lang="en-US" altLang="zh-CN" sz="2200" dirty="0"/>
              <a:t>i7 </a:t>
            </a:r>
            <a:r>
              <a:rPr lang="zh-CN" altLang="en-US" sz="2200" dirty="0"/>
              <a:t>系列。</a:t>
            </a:r>
            <a:endParaRPr lang="en-US" altLang="zh-CN" sz="2200" dirty="0"/>
          </a:p>
          <a:p>
            <a:pPr lvl="1">
              <a:lnSpc>
                <a:spcPct val="160000"/>
              </a:lnSpc>
              <a:spcBef>
                <a:spcPts val="0"/>
              </a:spcBef>
            </a:pPr>
            <a:r>
              <a:rPr lang="zh-CN" altLang="en-US" sz="2200" dirty="0"/>
              <a:t>微软计划将于</a:t>
            </a:r>
            <a:r>
              <a:rPr lang="en-US" altLang="zh-CN" sz="2200" dirty="0"/>
              <a:t>2015</a:t>
            </a:r>
            <a:r>
              <a:rPr lang="zh-CN" altLang="en-US" sz="2200" dirty="0"/>
              <a:t>年发布</a:t>
            </a:r>
            <a:r>
              <a:rPr lang="en-US" altLang="zh-CN" sz="2200" dirty="0"/>
              <a:t>Windows 9</a:t>
            </a:r>
            <a:r>
              <a:rPr lang="zh-CN" altLang="en-US" sz="2200" dirty="0"/>
              <a:t>操作系统，据介绍，</a:t>
            </a:r>
            <a:r>
              <a:rPr lang="en-US" altLang="zh-CN" sz="2200" dirty="0"/>
              <a:t>Windows 9</a:t>
            </a:r>
            <a:r>
              <a:rPr lang="zh-CN" altLang="en-US" sz="2200" dirty="0"/>
              <a:t>将分为两大部分，一是服务器类，二是家庭类。</a:t>
            </a:r>
            <a:endParaRPr lang="zh-CN" altLang="en-US" sz="2200" b="0" dirty="0"/>
          </a:p>
        </p:txBody>
      </p:sp>
      <p:sp>
        <p:nvSpPr>
          <p:cNvPr id="4" name="TextBox 3"/>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rId2" action="ppaction://hlinksldjump"/>
              </a:rPr>
              <a:t></a:t>
            </a:r>
            <a:endParaRPr lang="zh-CN" altLang="en-US" sz="6000" dirty="0"/>
          </a:p>
        </p:txBody>
      </p:sp>
      <p:sp>
        <p:nvSpPr>
          <p:cNvPr id="5" name="灯片编号占位符 3">
            <a:extLst>
              <a:ext uri="{FF2B5EF4-FFF2-40B4-BE49-F238E27FC236}">
                <a16:creationId xmlns:a16="http://schemas.microsoft.com/office/drawing/2014/main" id="{0D352284-B55D-49B3-963E-5B8B52EB4F79}"/>
              </a:ext>
            </a:extLst>
          </p:cNvPr>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49378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3634"/>
                                        </p:tgtEl>
                                        <p:attrNameLst>
                                          <p:attrName>style.visibility</p:attrName>
                                        </p:attrNameLst>
                                      </p:cBhvr>
                                      <p:to>
                                        <p:strVal val="visible"/>
                                      </p:to>
                                    </p:set>
                                    <p:anim calcmode="lin" valueType="num">
                                      <p:cBhvr additive="base">
                                        <p:cTn id="7" dur="500" fill="hold"/>
                                        <p:tgtEl>
                                          <p:spTgt spid="1733634"/>
                                        </p:tgtEl>
                                        <p:attrNameLst>
                                          <p:attrName>ppt_x</p:attrName>
                                        </p:attrNameLst>
                                      </p:cBhvr>
                                      <p:tavLst>
                                        <p:tav tm="0">
                                          <p:val>
                                            <p:strVal val="1+#ppt_w/2"/>
                                          </p:val>
                                        </p:tav>
                                        <p:tav tm="100000">
                                          <p:val>
                                            <p:strVal val="#ppt_x"/>
                                          </p:val>
                                        </p:tav>
                                      </p:tavLst>
                                    </p:anim>
                                    <p:anim calcmode="lin" valueType="num">
                                      <p:cBhvr additive="base">
                                        <p:cTn id="8" dur="500" fill="hold"/>
                                        <p:tgtEl>
                                          <p:spTgt spid="17336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733635">
                                            <p:txEl>
                                              <p:pRg st="0" end="0"/>
                                            </p:txEl>
                                          </p:spTgt>
                                        </p:tgtEl>
                                        <p:attrNameLst>
                                          <p:attrName>style.visibility</p:attrName>
                                        </p:attrNameLst>
                                      </p:cBhvr>
                                      <p:to>
                                        <p:strVal val="visible"/>
                                      </p:to>
                                    </p:set>
                                    <p:anim calcmode="lin" valueType="num">
                                      <p:cBhvr>
                                        <p:cTn id="12" dur="500" fill="hold"/>
                                        <p:tgtEl>
                                          <p:spTgt spid="173363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733635">
                                            <p:txEl>
                                              <p:pRg st="0" end="0"/>
                                            </p:txEl>
                                          </p:spTgt>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733635">
                                            <p:txEl>
                                              <p:pRg st="1" end="1"/>
                                            </p:txEl>
                                          </p:spTgt>
                                        </p:tgtEl>
                                        <p:attrNameLst>
                                          <p:attrName>style.visibility</p:attrName>
                                        </p:attrNameLst>
                                      </p:cBhvr>
                                      <p:to>
                                        <p:strVal val="visible"/>
                                      </p:to>
                                    </p:set>
                                    <p:anim calcmode="lin" valueType="num">
                                      <p:cBhvr>
                                        <p:cTn id="17" dur="500" fill="hold"/>
                                        <p:tgtEl>
                                          <p:spTgt spid="173363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733635">
                                            <p:txEl>
                                              <p:pRg st="1" end="1"/>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733635">
                                            <p:txEl>
                                              <p:pRg st="2" end="2"/>
                                            </p:txEl>
                                          </p:spTgt>
                                        </p:tgtEl>
                                        <p:attrNameLst>
                                          <p:attrName>style.visibility</p:attrName>
                                        </p:attrNameLst>
                                      </p:cBhvr>
                                      <p:to>
                                        <p:strVal val="visible"/>
                                      </p:to>
                                    </p:set>
                                    <p:anim calcmode="lin" valueType="num">
                                      <p:cBhvr>
                                        <p:cTn id="22" dur="500" fill="hold"/>
                                        <p:tgtEl>
                                          <p:spTgt spid="1733635">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1733635">
                                            <p:txEl>
                                              <p:pRg st="2" end="2"/>
                                            </p:txEl>
                                          </p:spTgt>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733635">
                                            <p:txEl>
                                              <p:pRg st="3" end="3"/>
                                            </p:txEl>
                                          </p:spTgt>
                                        </p:tgtEl>
                                        <p:attrNameLst>
                                          <p:attrName>style.visibility</p:attrName>
                                        </p:attrNameLst>
                                      </p:cBhvr>
                                      <p:to>
                                        <p:strVal val="visible"/>
                                      </p:to>
                                    </p:set>
                                    <p:anim calcmode="lin" valueType="num">
                                      <p:cBhvr>
                                        <p:cTn id="27" dur="500" fill="hold"/>
                                        <p:tgtEl>
                                          <p:spTgt spid="1733635">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1733635">
                                            <p:txEl>
                                              <p:pRg st="3" end="3"/>
                                            </p:txEl>
                                          </p:spTgt>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1733635">
                                            <p:txEl>
                                              <p:pRg st="4" end="4"/>
                                            </p:txEl>
                                          </p:spTgt>
                                        </p:tgtEl>
                                        <p:attrNameLst>
                                          <p:attrName>style.visibility</p:attrName>
                                        </p:attrNameLst>
                                      </p:cBhvr>
                                      <p:to>
                                        <p:strVal val="visible"/>
                                      </p:to>
                                    </p:set>
                                    <p:anim calcmode="lin" valueType="num">
                                      <p:cBhvr>
                                        <p:cTn id="32" dur="500" fill="hold"/>
                                        <p:tgtEl>
                                          <p:spTgt spid="1733635">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1733635">
                                            <p:txEl>
                                              <p:pRg st="4" end="4"/>
                                            </p:txEl>
                                          </p:spTgt>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17" presetClass="entr" presetSubtype="10" fill="hold" nodeType="afterEffect">
                                  <p:stCondLst>
                                    <p:cond delay="0"/>
                                  </p:stCondLst>
                                  <p:childTnLst>
                                    <p:set>
                                      <p:cBhvr>
                                        <p:cTn id="36" dur="1" fill="hold">
                                          <p:stCondLst>
                                            <p:cond delay="0"/>
                                          </p:stCondLst>
                                        </p:cTn>
                                        <p:tgtEl>
                                          <p:spTgt spid="1733635">
                                            <p:txEl>
                                              <p:pRg st="5" end="5"/>
                                            </p:txEl>
                                          </p:spTgt>
                                        </p:tgtEl>
                                        <p:attrNameLst>
                                          <p:attrName>style.visibility</p:attrName>
                                        </p:attrNameLst>
                                      </p:cBhvr>
                                      <p:to>
                                        <p:strVal val="visible"/>
                                      </p:to>
                                    </p:set>
                                    <p:anim calcmode="lin" valueType="num">
                                      <p:cBhvr>
                                        <p:cTn id="37" dur="500" fill="hold"/>
                                        <p:tgtEl>
                                          <p:spTgt spid="173363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733635">
                                            <p:txEl>
                                              <p:pRg st="5" end="5"/>
                                            </p:txEl>
                                          </p:spTgt>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17" presetClass="entr" presetSubtype="10" fill="hold" nodeType="afterEffect">
                                  <p:stCondLst>
                                    <p:cond delay="0"/>
                                  </p:stCondLst>
                                  <p:childTnLst>
                                    <p:set>
                                      <p:cBhvr>
                                        <p:cTn id="41" dur="1" fill="hold">
                                          <p:stCondLst>
                                            <p:cond delay="0"/>
                                          </p:stCondLst>
                                        </p:cTn>
                                        <p:tgtEl>
                                          <p:spTgt spid="1733635">
                                            <p:txEl>
                                              <p:pRg st="6" end="6"/>
                                            </p:txEl>
                                          </p:spTgt>
                                        </p:tgtEl>
                                        <p:attrNameLst>
                                          <p:attrName>style.visibility</p:attrName>
                                        </p:attrNameLst>
                                      </p:cBhvr>
                                      <p:to>
                                        <p:strVal val="visible"/>
                                      </p:to>
                                    </p:set>
                                    <p:anim calcmode="lin" valueType="num">
                                      <p:cBhvr>
                                        <p:cTn id="42" dur="500" fill="hold"/>
                                        <p:tgtEl>
                                          <p:spTgt spid="1733635">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1733635">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3634"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图示 4"/>
          <p:cNvGraphicFramePr/>
          <p:nvPr/>
        </p:nvGraphicFramePr>
        <p:xfrm>
          <a:off x="3563888" y="1347614"/>
          <a:ext cx="5328592" cy="2592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12130" name="Rectangle 2"/>
          <p:cNvSpPr>
            <a:spLocks noGrp="1" noChangeArrowheads="1"/>
          </p:cNvSpPr>
          <p:nvPr>
            <p:ph type="title"/>
          </p:nvPr>
        </p:nvSpPr>
        <p:spPr>
          <a:xfrm>
            <a:off x="971600" y="267494"/>
            <a:ext cx="6716712" cy="482204"/>
          </a:xfrm>
        </p:spPr>
        <p:txBody>
          <a:bodyPr>
            <a:normAutofit fontScale="90000"/>
          </a:bodyPr>
          <a:lstStyle/>
          <a:p>
            <a:r>
              <a:rPr lang="zh-CN" altLang="en-US" sz="4000" dirty="0"/>
              <a:t>计算机</a:t>
            </a:r>
            <a:r>
              <a:rPr lang="en-US" altLang="zh-CN" sz="2400" b="0" dirty="0">
                <a:latin typeface="华文琥珀" pitchFamily="2" charset="-122"/>
              </a:rPr>
              <a:t>---</a:t>
            </a:r>
            <a:r>
              <a:rPr lang="zh-CN" altLang="en-US" sz="2400" b="0" dirty="0">
                <a:latin typeface="华文琥珀" pitchFamily="2" charset="-122"/>
              </a:rPr>
              <a:t>分类</a:t>
            </a:r>
          </a:p>
        </p:txBody>
      </p:sp>
      <p:sp>
        <p:nvSpPr>
          <p:cNvPr id="1712131" name="Rectangle 3"/>
          <p:cNvSpPr>
            <a:spLocks noGrp="1" noChangeArrowheads="1"/>
          </p:cNvSpPr>
          <p:nvPr>
            <p:ph type="body" sz="half" idx="1"/>
          </p:nvPr>
        </p:nvSpPr>
        <p:spPr>
          <a:xfrm>
            <a:off x="323528" y="1061981"/>
            <a:ext cx="3960440" cy="4104456"/>
          </a:xfrm>
        </p:spPr>
        <p:txBody>
          <a:bodyPr/>
          <a:lstStyle/>
          <a:p>
            <a:pPr>
              <a:lnSpc>
                <a:spcPct val="140000"/>
              </a:lnSpc>
            </a:pPr>
            <a:r>
              <a:rPr lang="zh-CN" altLang="en-US" sz="2200" dirty="0"/>
              <a:t>现代的计算机有着庞大的计算机家族，而分类方法大致有如下几种：</a:t>
            </a:r>
            <a:endParaRPr lang="en-US" altLang="zh-CN" sz="2200" dirty="0"/>
          </a:p>
          <a:p>
            <a:pPr lvl="1">
              <a:lnSpc>
                <a:spcPct val="140000"/>
              </a:lnSpc>
            </a:pPr>
            <a:r>
              <a:rPr lang="zh-CN" altLang="en-US" sz="1800" dirty="0"/>
              <a:t>按信息的表示和处理方式划分</a:t>
            </a:r>
            <a:endParaRPr lang="en-US" altLang="zh-CN" sz="1800" dirty="0"/>
          </a:p>
          <a:p>
            <a:pPr lvl="1">
              <a:lnSpc>
                <a:spcPct val="140000"/>
              </a:lnSpc>
            </a:pPr>
            <a:r>
              <a:rPr lang="zh-CN" altLang="en-US" sz="1800" dirty="0"/>
              <a:t>按计算机用途划分</a:t>
            </a:r>
            <a:endParaRPr lang="en-US" altLang="zh-CN" sz="1800" dirty="0"/>
          </a:p>
          <a:p>
            <a:pPr lvl="1">
              <a:lnSpc>
                <a:spcPct val="140000"/>
              </a:lnSpc>
            </a:pPr>
            <a:r>
              <a:rPr lang="zh-CN" altLang="en-US" sz="1800" dirty="0"/>
              <a:t>按计算机规模与性能划分</a:t>
            </a: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44170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12130"/>
                                        </p:tgtEl>
                                        <p:attrNameLst>
                                          <p:attrName>style.visibility</p:attrName>
                                        </p:attrNameLst>
                                      </p:cBhvr>
                                      <p:to>
                                        <p:strVal val="visible"/>
                                      </p:to>
                                    </p:set>
                                    <p:anim calcmode="lin" valueType="num">
                                      <p:cBhvr additive="base">
                                        <p:cTn id="7" dur="500" fill="hold"/>
                                        <p:tgtEl>
                                          <p:spTgt spid="1712130"/>
                                        </p:tgtEl>
                                        <p:attrNameLst>
                                          <p:attrName>ppt_x</p:attrName>
                                        </p:attrNameLst>
                                      </p:cBhvr>
                                      <p:tavLst>
                                        <p:tav tm="0">
                                          <p:val>
                                            <p:strVal val="1+#ppt_w/2"/>
                                          </p:val>
                                        </p:tav>
                                        <p:tav tm="100000">
                                          <p:val>
                                            <p:strVal val="#ppt_x"/>
                                          </p:val>
                                        </p:tav>
                                      </p:tavLst>
                                    </p:anim>
                                    <p:anim calcmode="lin" valueType="num">
                                      <p:cBhvr additive="base">
                                        <p:cTn id="8" dur="500" fill="hold"/>
                                        <p:tgtEl>
                                          <p:spTgt spid="17121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12131">
                                            <p:txEl>
                                              <p:pRg st="0" end="0"/>
                                            </p:txEl>
                                          </p:spTgt>
                                        </p:tgtEl>
                                        <p:attrNameLst>
                                          <p:attrName>style.visibility</p:attrName>
                                        </p:attrNameLst>
                                      </p:cBhvr>
                                      <p:to>
                                        <p:strVal val="visible"/>
                                      </p:to>
                                    </p:set>
                                    <p:animEffect transition="in" filter="wipe(left)">
                                      <p:cBhvr>
                                        <p:cTn id="12" dur="500"/>
                                        <p:tgtEl>
                                          <p:spTgt spid="1712131">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712131">
                                            <p:txEl>
                                              <p:pRg st="1" end="1"/>
                                            </p:txEl>
                                          </p:spTgt>
                                        </p:tgtEl>
                                        <p:attrNameLst>
                                          <p:attrName>style.visibility</p:attrName>
                                        </p:attrNameLst>
                                      </p:cBhvr>
                                      <p:to>
                                        <p:strVal val="visible"/>
                                      </p:to>
                                    </p:set>
                                    <p:animEffect transition="in" filter="wipe(left)">
                                      <p:cBhvr>
                                        <p:cTn id="16" dur="500"/>
                                        <p:tgtEl>
                                          <p:spTgt spid="1712131">
                                            <p:txEl>
                                              <p:pRg st="1" end="1"/>
                                            </p:txEl>
                                          </p:spTgt>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12131">
                                            <p:txEl>
                                              <p:pRg st="2" end="2"/>
                                            </p:txEl>
                                          </p:spTgt>
                                        </p:tgtEl>
                                        <p:attrNameLst>
                                          <p:attrName>style.visibility</p:attrName>
                                        </p:attrNameLst>
                                      </p:cBhvr>
                                      <p:to>
                                        <p:strVal val="visible"/>
                                      </p:to>
                                    </p:set>
                                    <p:animEffect transition="in" filter="wipe(left)">
                                      <p:cBhvr>
                                        <p:cTn id="20" dur="500"/>
                                        <p:tgtEl>
                                          <p:spTgt spid="1712131">
                                            <p:txEl>
                                              <p:pRg st="2" end="2"/>
                                            </p:txEl>
                                          </p:spTgt>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712131">
                                            <p:txEl>
                                              <p:pRg st="3" end="3"/>
                                            </p:txEl>
                                          </p:spTgt>
                                        </p:tgtEl>
                                        <p:attrNameLst>
                                          <p:attrName>style.visibility</p:attrName>
                                        </p:attrNameLst>
                                      </p:cBhvr>
                                      <p:to>
                                        <p:strVal val="visible"/>
                                      </p:to>
                                    </p:set>
                                    <p:animEffect transition="in" filter="wipe(left)">
                                      <p:cBhvr>
                                        <p:cTn id="24" dur="500"/>
                                        <p:tgtEl>
                                          <p:spTgt spid="1712131">
                                            <p:txEl>
                                              <p:pRg st="3" end="3"/>
                                            </p:txEl>
                                          </p:spTgt>
                                        </p:tgtEl>
                                      </p:cBhvr>
                                    </p:animEffect>
                                  </p:childTnLst>
                                </p:cTn>
                              </p:par>
                            </p:childTnLst>
                          </p:cTn>
                        </p:par>
                        <p:par>
                          <p:cTn id="25" fill="hold">
                            <p:stCondLst>
                              <p:cond delay="2500"/>
                            </p:stCondLst>
                            <p:childTnLst>
                              <p:par>
                                <p:cTn id="26" presetID="21" presetClass="entr" presetSubtype="1" fill="hold" grpId="0" nodeType="afterEffect">
                                  <p:stCondLst>
                                    <p:cond delay="0"/>
                                  </p:stCondLst>
                                  <p:childTnLst>
                                    <p:set>
                                      <p:cBhvr>
                                        <p:cTn id="27" dur="1" fill="hold">
                                          <p:stCondLst>
                                            <p:cond delay="0"/>
                                          </p:stCondLst>
                                        </p:cTn>
                                        <p:tgtEl>
                                          <p:spTgt spid="5">
                                            <p:graphicEl>
                                              <a:dgm id="{52E491BB-A6D6-42DE-92DA-3554A34941D4}"/>
                                            </p:graphicEl>
                                          </p:spTgt>
                                        </p:tgtEl>
                                        <p:attrNameLst>
                                          <p:attrName>style.visibility</p:attrName>
                                        </p:attrNameLst>
                                      </p:cBhvr>
                                      <p:to>
                                        <p:strVal val="visible"/>
                                      </p:to>
                                    </p:set>
                                    <p:animEffect transition="in" filter="wheel(1)">
                                      <p:cBhvr>
                                        <p:cTn id="28" dur="500"/>
                                        <p:tgtEl>
                                          <p:spTgt spid="5">
                                            <p:graphicEl>
                                              <a:dgm id="{52E491BB-A6D6-42DE-92DA-3554A34941D4}"/>
                                            </p:graphicEl>
                                          </p:spTgt>
                                        </p:tgtEl>
                                      </p:cBhvr>
                                    </p:animEffect>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5">
                                            <p:graphicEl>
                                              <a:dgm id="{ADE0160C-AA2F-4C9D-B8A2-5F737AECE7DA}"/>
                                            </p:graphicEl>
                                          </p:spTgt>
                                        </p:tgtEl>
                                        <p:attrNameLst>
                                          <p:attrName>style.visibility</p:attrName>
                                        </p:attrNameLst>
                                      </p:cBhvr>
                                      <p:to>
                                        <p:strVal val="visible"/>
                                      </p:to>
                                    </p:set>
                                    <p:animEffect transition="in" filter="wheel(1)">
                                      <p:cBhvr>
                                        <p:cTn id="32" dur="500"/>
                                        <p:tgtEl>
                                          <p:spTgt spid="5">
                                            <p:graphicEl>
                                              <a:dgm id="{ADE0160C-AA2F-4C9D-B8A2-5F737AECE7DA}"/>
                                            </p:graphicEl>
                                          </p:spTgt>
                                        </p:tgtEl>
                                      </p:cBhvr>
                                    </p:animEffect>
                                  </p:childTnLst>
                                </p:cTn>
                              </p:par>
                            </p:childTnLst>
                          </p:cTn>
                        </p:par>
                        <p:par>
                          <p:cTn id="33" fill="hold">
                            <p:stCondLst>
                              <p:cond delay="3500"/>
                            </p:stCondLst>
                            <p:childTnLst>
                              <p:par>
                                <p:cTn id="34" presetID="21" presetClass="entr" presetSubtype="1" fill="hold" grpId="0" nodeType="afterEffect">
                                  <p:stCondLst>
                                    <p:cond delay="0"/>
                                  </p:stCondLst>
                                  <p:childTnLst>
                                    <p:set>
                                      <p:cBhvr>
                                        <p:cTn id="35" dur="1" fill="hold">
                                          <p:stCondLst>
                                            <p:cond delay="0"/>
                                          </p:stCondLst>
                                        </p:cTn>
                                        <p:tgtEl>
                                          <p:spTgt spid="5">
                                            <p:graphicEl>
                                              <a:dgm id="{33B0C298-2EAE-4232-BF4A-ECEFDC69DDC0}"/>
                                            </p:graphicEl>
                                          </p:spTgt>
                                        </p:tgtEl>
                                        <p:attrNameLst>
                                          <p:attrName>style.visibility</p:attrName>
                                        </p:attrNameLst>
                                      </p:cBhvr>
                                      <p:to>
                                        <p:strVal val="visible"/>
                                      </p:to>
                                    </p:set>
                                    <p:animEffect transition="in" filter="wheel(1)">
                                      <p:cBhvr>
                                        <p:cTn id="36" dur="500"/>
                                        <p:tgtEl>
                                          <p:spTgt spid="5">
                                            <p:graphicEl>
                                              <a:dgm id="{33B0C298-2EAE-4232-BF4A-ECEFDC69DDC0}"/>
                                            </p:graphicEl>
                                          </p:spTgt>
                                        </p:tgtEl>
                                      </p:cBhvr>
                                    </p:animEffect>
                                  </p:childTnLst>
                                </p:cTn>
                              </p:par>
                            </p:childTnLst>
                          </p:cTn>
                        </p:par>
                        <p:par>
                          <p:cTn id="37" fill="hold">
                            <p:stCondLst>
                              <p:cond delay="4000"/>
                            </p:stCondLst>
                            <p:childTnLst>
                              <p:par>
                                <p:cTn id="38" presetID="21" presetClass="entr" presetSubtype="1" fill="hold" grpId="0" nodeType="afterEffect">
                                  <p:stCondLst>
                                    <p:cond delay="0"/>
                                  </p:stCondLst>
                                  <p:childTnLst>
                                    <p:set>
                                      <p:cBhvr>
                                        <p:cTn id="39" dur="1" fill="hold">
                                          <p:stCondLst>
                                            <p:cond delay="0"/>
                                          </p:stCondLst>
                                        </p:cTn>
                                        <p:tgtEl>
                                          <p:spTgt spid="5">
                                            <p:graphicEl>
                                              <a:dgm id="{BFEBE8EA-98CD-46F9-87ED-9C5ECDA4DDC7}"/>
                                            </p:graphicEl>
                                          </p:spTgt>
                                        </p:tgtEl>
                                        <p:attrNameLst>
                                          <p:attrName>style.visibility</p:attrName>
                                        </p:attrNameLst>
                                      </p:cBhvr>
                                      <p:to>
                                        <p:strVal val="visible"/>
                                      </p:to>
                                    </p:set>
                                    <p:animEffect transition="in" filter="wheel(1)">
                                      <p:cBhvr>
                                        <p:cTn id="40" dur="500"/>
                                        <p:tgtEl>
                                          <p:spTgt spid="5">
                                            <p:graphicEl>
                                              <a:dgm id="{BFEBE8EA-98CD-46F9-87ED-9C5ECDA4DDC7}"/>
                                            </p:graphicEl>
                                          </p:spTgt>
                                        </p:tgtEl>
                                      </p:cBhvr>
                                    </p:animEffect>
                                  </p:childTnLst>
                                </p:cTn>
                              </p:par>
                            </p:childTnLst>
                          </p:cTn>
                        </p:par>
                        <p:par>
                          <p:cTn id="41" fill="hold">
                            <p:stCondLst>
                              <p:cond delay="4500"/>
                            </p:stCondLst>
                            <p:childTnLst>
                              <p:par>
                                <p:cTn id="42" presetID="21" presetClass="entr" presetSubtype="1" fill="hold" grpId="0" nodeType="afterEffect">
                                  <p:stCondLst>
                                    <p:cond delay="0"/>
                                  </p:stCondLst>
                                  <p:childTnLst>
                                    <p:set>
                                      <p:cBhvr>
                                        <p:cTn id="43" dur="1" fill="hold">
                                          <p:stCondLst>
                                            <p:cond delay="0"/>
                                          </p:stCondLst>
                                        </p:cTn>
                                        <p:tgtEl>
                                          <p:spTgt spid="5">
                                            <p:graphicEl>
                                              <a:dgm id="{6975805A-1390-443E-9586-B535A1AA166D}"/>
                                            </p:graphicEl>
                                          </p:spTgt>
                                        </p:tgtEl>
                                        <p:attrNameLst>
                                          <p:attrName>style.visibility</p:attrName>
                                        </p:attrNameLst>
                                      </p:cBhvr>
                                      <p:to>
                                        <p:strVal val="visible"/>
                                      </p:to>
                                    </p:set>
                                    <p:animEffect transition="in" filter="wheel(1)">
                                      <p:cBhvr>
                                        <p:cTn id="44" dur="500"/>
                                        <p:tgtEl>
                                          <p:spTgt spid="5">
                                            <p:graphicEl>
                                              <a:dgm id="{6975805A-1390-443E-9586-B535A1AA166D}"/>
                                            </p:graphicEl>
                                          </p:spTgt>
                                        </p:tgtEl>
                                      </p:cBhvr>
                                    </p:animEffect>
                                  </p:childTnLst>
                                </p:cTn>
                              </p:par>
                            </p:childTnLst>
                          </p:cTn>
                        </p:par>
                        <p:par>
                          <p:cTn id="45" fill="hold">
                            <p:stCondLst>
                              <p:cond delay="5000"/>
                            </p:stCondLst>
                            <p:childTnLst>
                              <p:par>
                                <p:cTn id="46" presetID="21" presetClass="entr" presetSubtype="1" fill="hold" grpId="0" nodeType="afterEffect">
                                  <p:stCondLst>
                                    <p:cond delay="0"/>
                                  </p:stCondLst>
                                  <p:childTnLst>
                                    <p:set>
                                      <p:cBhvr>
                                        <p:cTn id="47" dur="1" fill="hold">
                                          <p:stCondLst>
                                            <p:cond delay="0"/>
                                          </p:stCondLst>
                                        </p:cTn>
                                        <p:tgtEl>
                                          <p:spTgt spid="5">
                                            <p:graphicEl>
                                              <a:dgm id="{778AA0C0-5919-4F6B-95C5-5DF892F3887F}"/>
                                            </p:graphicEl>
                                          </p:spTgt>
                                        </p:tgtEl>
                                        <p:attrNameLst>
                                          <p:attrName>style.visibility</p:attrName>
                                        </p:attrNameLst>
                                      </p:cBhvr>
                                      <p:to>
                                        <p:strVal val="visible"/>
                                      </p:to>
                                    </p:set>
                                    <p:animEffect transition="in" filter="wheel(1)">
                                      <p:cBhvr>
                                        <p:cTn id="48" dur="500"/>
                                        <p:tgtEl>
                                          <p:spTgt spid="5">
                                            <p:graphicEl>
                                              <a:dgm id="{778AA0C0-5919-4F6B-95C5-5DF892F3887F}"/>
                                            </p:graphicEl>
                                          </p:spTgt>
                                        </p:tgtEl>
                                      </p:cBhvr>
                                    </p:animEffect>
                                  </p:childTnLst>
                                </p:cTn>
                              </p:par>
                            </p:childTnLst>
                          </p:cTn>
                        </p:par>
                        <p:par>
                          <p:cTn id="49" fill="hold">
                            <p:stCondLst>
                              <p:cond delay="5500"/>
                            </p:stCondLst>
                            <p:childTnLst>
                              <p:par>
                                <p:cTn id="50" presetID="21" presetClass="entr" presetSubtype="1" fill="hold" grpId="0" nodeType="afterEffect">
                                  <p:stCondLst>
                                    <p:cond delay="0"/>
                                  </p:stCondLst>
                                  <p:childTnLst>
                                    <p:set>
                                      <p:cBhvr>
                                        <p:cTn id="51" dur="1" fill="hold">
                                          <p:stCondLst>
                                            <p:cond delay="0"/>
                                          </p:stCondLst>
                                        </p:cTn>
                                        <p:tgtEl>
                                          <p:spTgt spid="5">
                                            <p:graphicEl>
                                              <a:dgm id="{16CED17B-440F-44F4-A903-D7F5A5778837}"/>
                                            </p:graphicEl>
                                          </p:spTgt>
                                        </p:tgtEl>
                                        <p:attrNameLst>
                                          <p:attrName>style.visibility</p:attrName>
                                        </p:attrNameLst>
                                      </p:cBhvr>
                                      <p:to>
                                        <p:strVal val="visible"/>
                                      </p:to>
                                    </p:set>
                                    <p:animEffect transition="in" filter="wheel(1)">
                                      <p:cBhvr>
                                        <p:cTn id="52" dur="500"/>
                                        <p:tgtEl>
                                          <p:spTgt spid="5">
                                            <p:graphicEl>
                                              <a:dgm id="{16CED17B-440F-44F4-A903-D7F5A5778837}"/>
                                            </p:graphicEl>
                                          </p:spTgt>
                                        </p:tgtEl>
                                      </p:cBhvr>
                                    </p:animEffect>
                                  </p:childTnLst>
                                </p:cTn>
                              </p:par>
                            </p:childTnLst>
                          </p:cTn>
                        </p:par>
                        <p:par>
                          <p:cTn id="53" fill="hold">
                            <p:stCondLst>
                              <p:cond delay="6000"/>
                            </p:stCondLst>
                            <p:childTnLst>
                              <p:par>
                                <p:cTn id="54" presetID="21" presetClass="entr" presetSubtype="1" fill="hold" grpId="0" nodeType="afterEffect">
                                  <p:stCondLst>
                                    <p:cond delay="0"/>
                                  </p:stCondLst>
                                  <p:childTnLst>
                                    <p:set>
                                      <p:cBhvr>
                                        <p:cTn id="55" dur="1" fill="hold">
                                          <p:stCondLst>
                                            <p:cond delay="0"/>
                                          </p:stCondLst>
                                        </p:cTn>
                                        <p:tgtEl>
                                          <p:spTgt spid="5">
                                            <p:graphicEl>
                                              <a:dgm id="{27E46ABB-9024-4775-9130-255FE8D2A73A}"/>
                                            </p:graphicEl>
                                          </p:spTgt>
                                        </p:tgtEl>
                                        <p:attrNameLst>
                                          <p:attrName>style.visibility</p:attrName>
                                        </p:attrNameLst>
                                      </p:cBhvr>
                                      <p:to>
                                        <p:strVal val="visible"/>
                                      </p:to>
                                    </p:set>
                                    <p:animEffect transition="in" filter="wheel(1)">
                                      <p:cBhvr>
                                        <p:cTn id="56" dur="500"/>
                                        <p:tgtEl>
                                          <p:spTgt spid="5">
                                            <p:graphicEl>
                                              <a:dgm id="{27E46ABB-9024-4775-9130-255FE8D2A73A}"/>
                                            </p:graphicEl>
                                          </p:spTgt>
                                        </p:tgtEl>
                                      </p:cBhvr>
                                    </p:animEffect>
                                  </p:childTnLst>
                                </p:cTn>
                              </p:par>
                            </p:childTnLst>
                          </p:cTn>
                        </p:par>
                        <p:par>
                          <p:cTn id="57" fill="hold">
                            <p:stCondLst>
                              <p:cond delay="6500"/>
                            </p:stCondLst>
                            <p:childTnLst>
                              <p:par>
                                <p:cTn id="58" presetID="21" presetClass="entr" presetSubtype="1" fill="hold" grpId="0" nodeType="afterEffect">
                                  <p:stCondLst>
                                    <p:cond delay="0"/>
                                  </p:stCondLst>
                                  <p:childTnLst>
                                    <p:set>
                                      <p:cBhvr>
                                        <p:cTn id="59" dur="1" fill="hold">
                                          <p:stCondLst>
                                            <p:cond delay="0"/>
                                          </p:stCondLst>
                                        </p:cTn>
                                        <p:tgtEl>
                                          <p:spTgt spid="5">
                                            <p:graphicEl>
                                              <a:dgm id="{3576872D-98A4-4B57-B6B5-0D45DBC6F6EE}"/>
                                            </p:graphicEl>
                                          </p:spTgt>
                                        </p:tgtEl>
                                        <p:attrNameLst>
                                          <p:attrName>style.visibility</p:attrName>
                                        </p:attrNameLst>
                                      </p:cBhvr>
                                      <p:to>
                                        <p:strVal val="visible"/>
                                      </p:to>
                                    </p:set>
                                    <p:animEffect transition="in" filter="wheel(1)">
                                      <p:cBhvr>
                                        <p:cTn id="60" dur="500"/>
                                        <p:tgtEl>
                                          <p:spTgt spid="5">
                                            <p:graphicEl>
                                              <a:dgm id="{3576872D-98A4-4B57-B6B5-0D45DBC6F6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rev="1"/>
        </p:bldSub>
      </p:bldGraphic>
      <p:bldP spid="1712130" grpId="0"/>
      <p:bldP spid="1712131"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5682" name="Rectangle 2"/>
          <p:cNvSpPr>
            <a:spLocks noGrp="1" noChangeArrowheads="1"/>
          </p:cNvSpPr>
          <p:nvPr>
            <p:ph type="title"/>
          </p:nvPr>
        </p:nvSpPr>
        <p:spPr>
          <a:xfrm>
            <a:off x="457200" y="123478"/>
            <a:ext cx="8229600" cy="857250"/>
          </a:xfrm>
        </p:spPr>
        <p:txBody>
          <a:bodyPr>
            <a:normAutofit/>
          </a:bodyPr>
          <a:lstStyle/>
          <a:p>
            <a:r>
              <a:rPr lang="zh-CN" altLang="en-US" sz="3600" dirty="0"/>
              <a:t>回眸与展望</a:t>
            </a:r>
            <a:r>
              <a:rPr lang="en-US" altLang="zh-CN" sz="3600" dirty="0"/>
              <a:t>---</a:t>
            </a:r>
            <a:r>
              <a:rPr lang="zh-CN" altLang="en-US" sz="3600" dirty="0"/>
              <a:t>趋势</a:t>
            </a:r>
          </a:p>
        </p:txBody>
      </p:sp>
      <p:sp>
        <p:nvSpPr>
          <p:cNvPr id="6" name="内容占位符 5"/>
          <p:cNvSpPr>
            <a:spLocks noGrp="1"/>
          </p:cNvSpPr>
          <p:nvPr>
            <p:ph idx="1"/>
          </p:nvPr>
        </p:nvSpPr>
        <p:spPr>
          <a:xfrm>
            <a:off x="251520" y="987574"/>
            <a:ext cx="8712968" cy="3960440"/>
          </a:xfrm>
        </p:spPr>
        <p:txBody>
          <a:bodyPr>
            <a:noAutofit/>
          </a:bodyPr>
          <a:lstStyle/>
          <a:p>
            <a:r>
              <a:rPr lang="zh-CN" altLang="en-US" sz="1800" b="1" dirty="0"/>
              <a:t>由大到巨</a:t>
            </a:r>
          </a:p>
          <a:p>
            <a:pPr lvl="1"/>
            <a:r>
              <a:rPr lang="zh-CN" altLang="en-US" sz="1800" dirty="0"/>
              <a:t>追求高速度、高容量、高性能</a:t>
            </a:r>
          </a:p>
          <a:p>
            <a:r>
              <a:rPr lang="zh-CN" altLang="en-US" sz="1800" b="1" dirty="0"/>
              <a:t>由小到微</a:t>
            </a:r>
          </a:p>
          <a:p>
            <a:pPr lvl="1"/>
            <a:r>
              <a:rPr lang="zh-CN" altLang="en-US" sz="1800" dirty="0"/>
              <a:t>追求微型化，包括台式、便携式、笔记本式乃至掌上型，使用方便，价格低廉</a:t>
            </a:r>
          </a:p>
          <a:p>
            <a:r>
              <a:rPr lang="zh-CN" altLang="en-US" sz="1800" b="1" dirty="0"/>
              <a:t>网络化</a:t>
            </a:r>
            <a:endParaRPr lang="en-US" altLang="zh-CN" sz="1800" b="1" dirty="0"/>
          </a:p>
          <a:p>
            <a:pPr lvl="1"/>
            <a:r>
              <a:rPr lang="zh-CN" altLang="en-US" sz="1800" dirty="0"/>
              <a:t>整个网络是一个巨大的磁盘驱动器，可通过网络下载大多数乃至全部应用软件。</a:t>
            </a:r>
            <a:r>
              <a:rPr lang="en-US" altLang="zh-CN" sz="1800" dirty="0"/>
              <a:t>PC</a:t>
            </a:r>
            <a:r>
              <a:rPr lang="zh-CN" altLang="en-US" sz="1800" dirty="0"/>
              <a:t>使用者可不再为</a:t>
            </a:r>
            <a:r>
              <a:rPr lang="en-US" altLang="zh-CN" sz="1800" dirty="0"/>
              <a:t>PC</a:t>
            </a:r>
            <a:r>
              <a:rPr lang="zh-CN" altLang="en-US" sz="1800" dirty="0"/>
              <a:t>机的软硬件配置和文件的保存煞费苦心。因无论是数据还是应用软件，用户总能获得最新的版本。云存储、云计算、大数据和物联网是随着计算机网络的发展而应运而生的新技术</a:t>
            </a:r>
          </a:p>
          <a:p>
            <a:r>
              <a:rPr lang="zh-CN" altLang="en-US" sz="1800" b="1" dirty="0"/>
              <a:t>智能化</a:t>
            </a:r>
            <a:endParaRPr lang="en-US" altLang="zh-CN" sz="1800" b="1" dirty="0"/>
          </a:p>
          <a:p>
            <a:pPr lvl="1"/>
            <a:r>
              <a:rPr lang="zh-CN" altLang="en-US" sz="1800" dirty="0"/>
              <a:t>计算机的智能化就是让计算机来模拟人的感觉、行为、思维过程的机理，使计算机具备逻辑推理、学习等能力。也是第五代计算机要实现的目标。 </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428553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35682"/>
                                        </p:tgtEl>
                                        <p:attrNameLst>
                                          <p:attrName>style.visibility</p:attrName>
                                        </p:attrNameLst>
                                      </p:cBhvr>
                                      <p:to>
                                        <p:strVal val="visible"/>
                                      </p:to>
                                    </p:set>
                                    <p:anim calcmode="lin" valueType="num">
                                      <p:cBhvr additive="base">
                                        <p:cTn id="7" dur="500" fill="hold"/>
                                        <p:tgtEl>
                                          <p:spTgt spid="1735682"/>
                                        </p:tgtEl>
                                        <p:attrNameLst>
                                          <p:attrName>ppt_x</p:attrName>
                                        </p:attrNameLst>
                                      </p:cBhvr>
                                      <p:tavLst>
                                        <p:tav tm="0">
                                          <p:val>
                                            <p:strVal val="1+#ppt_w/2"/>
                                          </p:val>
                                        </p:tav>
                                        <p:tav tm="100000">
                                          <p:val>
                                            <p:strVal val="#ppt_x"/>
                                          </p:val>
                                        </p:tav>
                                      </p:tavLst>
                                    </p:anim>
                                    <p:anim calcmode="lin" valueType="num">
                                      <p:cBhvr additive="base">
                                        <p:cTn id="8" dur="500" fill="hold"/>
                                        <p:tgtEl>
                                          <p:spTgt spid="17356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additive="base">
                                        <p:cTn id="22"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 calcmode="lin" valueType="num">
                                      <p:cBhvr additive="base">
                                        <p:cTn id="32"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grpId="0" nodeType="after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additive="base">
                                        <p:cTn id="42"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6" fill="hold" grpId="0" nodeType="after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682" grpId="0"/>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8450" name="Rectangle 2"/>
          <p:cNvSpPr>
            <a:spLocks noGrp="1" noChangeArrowheads="1"/>
          </p:cNvSpPr>
          <p:nvPr>
            <p:ph type="title"/>
          </p:nvPr>
        </p:nvSpPr>
        <p:spPr/>
        <p:txBody>
          <a:bodyPr>
            <a:normAutofit fontScale="90000"/>
          </a:bodyPr>
          <a:lstStyle/>
          <a:p>
            <a:r>
              <a:rPr lang="zh-CN" altLang="en-US" sz="4000" dirty="0"/>
              <a:t>回眸与展望</a:t>
            </a:r>
            <a:r>
              <a:rPr lang="en-US" altLang="zh-CN" sz="2400" b="0" dirty="0"/>
              <a:t>---</a:t>
            </a:r>
            <a:r>
              <a:rPr lang="zh-CN" altLang="en-US" sz="2400" b="0" dirty="0"/>
              <a:t>计算机</a:t>
            </a:r>
          </a:p>
        </p:txBody>
      </p:sp>
      <p:sp>
        <p:nvSpPr>
          <p:cNvPr id="10" name="TextBox 9"/>
          <p:cNvSpPr txBox="1"/>
          <p:nvPr/>
        </p:nvSpPr>
        <p:spPr>
          <a:xfrm>
            <a:off x="0" y="4301"/>
            <a:ext cx="662742" cy="1015663"/>
          </a:xfrm>
          <a:prstGeom prst="rect">
            <a:avLst/>
          </a:prstGeom>
          <a:noFill/>
        </p:spPr>
        <p:txBody>
          <a:bodyPr wrap="square" rtlCol="0">
            <a:spAutoFit/>
          </a:bodyPr>
          <a:lstStyle/>
          <a:p>
            <a:r>
              <a:rPr lang="zh-CN" altLang="en-US" sz="6000" dirty="0">
                <a:sym typeface="Wingdings"/>
                <a:hlinkClick r:id="" action="ppaction://noaction"/>
              </a:rPr>
              <a:t></a:t>
            </a:r>
            <a:endParaRPr lang="zh-CN" altLang="en-US" sz="6000" dirty="0"/>
          </a:p>
        </p:txBody>
      </p:sp>
      <p:pic>
        <p:nvPicPr>
          <p:cNvPr id="20" name="Picture 2" descr="约瑟夫超导芯片">
            <a:extLst>
              <a:ext uri="{FF2B5EF4-FFF2-40B4-BE49-F238E27FC236}">
                <a16:creationId xmlns:a16="http://schemas.microsoft.com/office/drawing/2014/main" id="{D46E1DAA-DD1B-4796-8261-17B916CDA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35872"/>
            <a:ext cx="2318930" cy="19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a:extLst>
              <a:ext uri="{FF2B5EF4-FFF2-40B4-BE49-F238E27FC236}">
                <a16:creationId xmlns:a16="http://schemas.microsoft.com/office/drawing/2014/main" id="{BB0EEA33-1406-47DF-AF57-B8E054BDF5DC}"/>
              </a:ext>
            </a:extLst>
          </p:cNvPr>
          <p:cNvSpPr txBox="1">
            <a:spLocks noChangeArrowheads="1"/>
          </p:cNvSpPr>
          <p:nvPr/>
        </p:nvSpPr>
        <p:spPr bwMode="auto">
          <a:xfrm>
            <a:off x="568837" y="3614798"/>
            <a:ext cx="1870559" cy="45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nSpc>
                <a:spcPts val="2800"/>
              </a:lnSpc>
            </a:pPr>
            <a:r>
              <a:rPr lang="zh-CN" altLang="en-US" b="1" dirty="0">
                <a:latin typeface="华文楷体" panose="02010600040101010101" pitchFamily="2" charset="-122"/>
                <a:ea typeface="华文楷体" panose="02010600040101010101" pitchFamily="2" charset="-122"/>
              </a:rPr>
              <a:t>超导计算机</a:t>
            </a:r>
          </a:p>
        </p:txBody>
      </p:sp>
      <p:pic>
        <p:nvPicPr>
          <p:cNvPr id="22" name="图片 1">
            <a:extLst>
              <a:ext uri="{FF2B5EF4-FFF2-40B4-BE49-F238E27FC236}">
                <a16:creationId xmlns:a16="http://schemas.microsoft.com/office/drawing/2014/main" id="{DFEA4D62-692C-47E3-B55D-9A31872E94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4155" y="1435872"/>
            <a:ext cx="2887392" cy="19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1AED7354-D1C3-4B84-A257-56CD88BDAE27}"/>
              </a:ext>
            </a:extLst>
          </p:cNvPr>
          <p:cNvSpPr txBox="1">
            <a:spLocks noChangeArrowheads="1"/>
          </p:cNvSpPr>
          <p:nvPr/>
        </p:nvSpPr>
        <p:spPr bwMode="auto">
          <a:xfrm>
            <a:off x="3612571" y="3614798"/>
            <a:ext cx="1870559" cy="45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nSpc>
                <a:spcPts val="2800"/>
              </a:lnSpc>
            </a:pPr>
            <a:r>
              <a:rPr lang="zh-CN" altLang="en-US" b="1" dirty="0">
                <a:latin typeface="华文楷体" panose="02010600040101010101" pitchFamily="2" charset="-122"/>
                <a:ea typeface="华文楷体" panose="02010600040101010101" pitchFamily="2" charset="-122"/>
              </a:rPr>
              <a:t>量子计算机</a:t>
            </a:r>
          </a:p>
        </p:txBody>
      </p:sp>
      <p:sp>
        <p:nvSpPr>
          <p:cNvPr id="25" name="TextBox 17">
            <a:extLst>
              <a:ext uri="{FF2B5EF4-FFF2-40B4-BE49-F238E27FC236}">
                <a16:creationId xmlns:a16="http://schemas.microsoft.com/office/drawing/2014/main" id="{87EA0B5E-EED9-453A-9FC7-01DB992A8C3B}"/>
              </a:ext>
            </a:extLst>
          </p:cNvPr>
          <p:cNvSpPr txBox="1">
            <a:spLocks noChangeArrowheads="1"/>
          </p:cNvSpPr>
          <p:nvPr/>
        </p:nvSpPr>
        <p:spPr bwMode="auto">
          <a:xfrm>
            <a:off x="6310665" y="3651443"/>
            <a:ext cx="2592288"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fontAlgn="base">
              <a:spcBef>
                <a:spcPct val="0"/>
              </a:spcBef>
              <a:spcAft>
                <a:spcPct val="0"/>
              </a:spcAft>
              <a:defRPr sz="2400">
                <a:solidFill>
                  <a:schemeClr val="tx1"/>
                </a:solidFill>
                <a:latin typeface="Times New Roman" pitchFamily="18" charset="0"/>
                <a:ea typeface="宋体" pitchFamily="2" charset="-122"/>
              </a:defRPr>
            </a:lvl6pPr>
            <a:lvl7pPr marL="2971800" indent="-228600" fontAlgn="base">
              <a:spcBef>
                <a:spcPct val="0"/>
              </a:spcBef>
              <a:spcAft>
                <a:spcPct val="0"/>
              </a:spcAft>
              <a:defRPr sz="2400">
                <a:solidFill>
                  <a:schemeClr val="tx1"/>
                </a:solidFill>
                <a:latin typeface="Times New Roman" pitchFamily="18" charset="0"/>
                <a:ea typeface="宋体" pitchFamily="2" charset="-122"/>
              </a:defRPr>
            </a:lvl7pPr>
            <a:lvl8pPr marL="3429000" indent="-228600" fontAlgn="base">
              <a:spcBef>
                <a:spcPct val="0"/>
              </a:spcBef>
              <a:spcAft>
                <a:spcPct val="0"/>
              </a:spcAft>
              <a:defRPr sz="2400">
                <a:solidFill>
                  <a:schemeClr val="tx1"/>
                </a:solidFill>
                <a:latin typeface="Times New Roman" pitchFamily="18" charset="0"/>
                <a:ea typeface="宋体" pitchFamily="2" charset="-122"/>
              </a:defRPr>
            </a:lvl8pPr>
            <a:lvl9pPr marL="3886200" indent="-228600" fontAlgn="base">
              <a:spcBef>
                <a:spcPct val="0"/>
              </a:spcBef>
              <a:spcAft>
                <a:spcPct val="0"/>
              </a:spcAft>
              <a:defRPr sz="2400">
                <a:solidFill>
                  <a:schemeClr val="tx1"/>
                </a:solidFill>
                <a:latin typeface="Times New Roman" pitchFamily="18" charset="0"/>
                <a:ea typeface="宋体" pitchFamily="2" charset="-122"/>
              </a:defRPr>
            </a:lvl9pPr>
          </a:lstStyle>
          <a:p>
            <a:pPr>
              <a:lnSpc>
                <a:spcPts val="2800"/>
              </a:lnSpc>
            </a:pPr>
            <a:r>
              <a:rPr lang="zh-CN" altLang="en-US" b="1" dirty="0">
                <a:latin typeface="华文楷体" panose="02010600040101010101" pitchFamily="2" charset="-122"/>
                <a:ea typeface="华文楷体" panose="02010600040101010101" pitchFamily="2" charset="-122"/>
              </a:rPr>
              <a:t>人工智能计算机</a:t>
            </a:r>
          </a:p>
        </p:txBody>
      </p:sp>
      <p:pic>
        <p:nvPicPr>
          <p:cNvPr id="5" name="图片 4">
            <a:extLst>
              <a:ext uri="{FF2B5EF4-FFF2-40B4-BE49-F238E27FC236}">
                <a16:creationId xmlns:a16="http://schemas.microsoft.com/office/drawing/2014/main" id="{030A3A06-C5B1-40BD-A1B1-0F2E23886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730" y="1435872"/>
            <a:ext cx="2392181" cy="1937559"/>
          </a:xfrm>
          <a:prstGeom prst="rect">
            <a:avLst/>
          </a:prstGeom>
        </p:spPr>
      </p:pic>
    </p:spTree>
    <p:extLst>
      <p:ext uri="{BB962C8B-B14F-4D97-AF65-F5344CB8AC3E}">
        <p14:creationId xmlns:p14="http://schemas.microsoft.com/office/powerpoint/2010/main" val="3401548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42976" y="964395"/>
            <a:ext cx="7143768" cy="461665"/>
          </a:xfrm>
          <a:prstGeom prst="rect">
            <a:avLst/>
          </a:prstGeom>
        </p:spPr>
        <p:txBody>
          <a:bodyPr wrap="square">
            <a:spAutoFit/>
          </a:bodyPr>
          <a:lstStyle/>
          <a:p>
            <a:r>
              <a:rPr lang="zh-CN" altLang="en-US" sz="2400" b="1" dirty="0">
                <a:solidFill>
                  <a:srgbClr val="FF0000"/>
                </a:solidFill>
                <a:latin typeface="微软雅黑" pitchFamily="34" charset="-122"/>
                <a:ea typeface="微软雅黑" pitchFamily="34" charset="-122"/>
              </a:rPr>
              <a:t>从“深蓝”到</a:t>
            </a:r>
            <a:r>
              <a:rPr lang="en-US" altLang="zh-CN" sz="2400" b="1" dirty="0" err="1">
                <a:solidFill>
                  <a:srgbClr val="FF0000"/>
                </a:solidFill>
                <a:latin typeface="微软雅黑" pitchFamily="34" charset="-122"/>
                <a:ea typeface="微软雅黑" pitchFamily="34" charset="-122"/>
              </a:rPr>
              <a:t>AlphaGo</a:t>
            </a:r>
            <a:r>
              <a:rPr lang="zh-CN" altLang="en-US" sz="2400" b="1" dirty="0">
                <a:solidFill>
                  <a:srgbClr val="FF0000"/>
                </a:solidFill>
                <a:latin typeface="微软雅黑" pitchFamily="34" charset="-122"/>
                <a:ea typeface="微软雅黑" pitchFamily="34" charset="-122"/>
              </a:rPr>
              <a:t>：那四场划时代人机大战</a:t>
            </a:r>
          </a:p>
        </p:txBody>
      </p:sp>
      <p:pic>
        <p:nvPicPr>
          <p:cNvPr id="14" name="Picture 2" descr="http://photocdn.sohu.com/20160308/Img439761862.jpg"/>
          <p:cNvPicPr>
            <a:picLocks noChangeAspect="1" noChangeArrowheads="1"/>
          </p:cNvPicPr>
          <p:nvPr/>
        </p:nvPicPr>
        <p:blipFill>
          <a:blip r:embed="rId2" cstate="print"/>
          <a:srcRect/>
          <a:stretch>
            <a:fillRect/>
          </a:stretch>
        </p:blipFill>
        <p:spPr bwMode="auto">
          <a:xfrm>
            <a:off x="141412" y="1563638"/>
            <a:ext cx="2232247" cy="1584176"/>
          </a:xfrm>
          <a:prstGeom prst="rect">
            <a:avLst/>
          </a:prstGeom>
          <a:noFill/>
          <a:ln w="12700">
            <a:solidFill>
              <a:schemeClr val="tx1"/>
            </a:solidFill>
          </a:ln>
        </p:spPr>
      </p:pic>
      <p:pic>
        <p:nvPicPr>
          <p:cNvPr id="7" name="Picture 2" descr="http://photocdn.sohu.com/20160308/Img439761863.jpg"/>
          <p:cNvPicPr>
            <a:picLocks noChangeAspect="1" noChangeArrowheads="1"/>
          </p:cNvPicPr>
          <p:nvPr/>
        </p:nvPicPr>
        <p:blipFill>
          <a:blip r:embed="rId3" cstate="print"/>
          <a:srcRect/>
          <a:stretch>
            <a:fillRect/>
          </a:stretch>
        </p:blipFill>
        <p:spPr bwMode="auto">
          <a:xfrm>
            <a:off x="2483768" y="1563638"/>
            <a:ext cx="2160240" cy="1584176"/>
          </a:xfrm>
          <a:prstGeom prst="rect">
            <a:avLst/>
          </a:prstGeom>
          <a:noFill/>
          <a:ln w="12700">
            <a:solidFill>
              <a:schemeClr val="tx1"/>
            </a:solidFill>
          </a:ln>
        </p:spPr>
      </p:pic>
      <p:pic>
        <p:nvPicPr>
          <p:cNvPr id="8" name="Picture 2" descr="http://photocdn.sohu.com/20160308/Img439761865.jpg"/>
          <p:cNvPicPr>
            <a:picLocks noChangeAspect="1" noChangeArrowheads="1"/>
          </p:cNvPicPr>
          <p:nvPr/>
        </p:nvPicPr>
        <p:blipFill>
          <a:blip r:embed="rId4" cstate="print"/>
          <a:srcRect/>
          <a:stretch>
            <a:fillRect/>
          </a:stretch>
        </p:blipFill>
        <p:spPr bwMode="auto">
          <a:xfrm>
            <a:off x="4746496" y="1563638"/>
            <a:ext cx="2160240" cy="1584176"/>
          </a:xfrm>
          <a:prstGeom prst="rect">
            <a:avLst/>
          </a:prstGeom>
          <a:noFill/>
          <a:ln w="12700">
            <a:solidFill>
              <a:schemeClr val="tx1"/>
            </a:solidFill>
          </a:ln>
        </p:spPr>
      </p:pic>
      <p:pic>
        <p:nvPicPr>
          <p:cNvPr id="10" name="Picture 2" descr="http://m3.biz.itc.cn/pic/new/n/18/71/Img8337118_n.jpg"/>
          <p:cNvPicPr>
            <a:picLocks noChangeAspect="1" noChangeArrowheads="1"/>
          </p:cNvPicPr>
          <p:nvPr/>
        </p:nvPicPr>
        <p:blipFill>
          <a:blip r:embed="rId5" cstate="print"/>
          <a:srcRect/>
          <a:stretch>
            <a:fillRect/>
          </a:stretch>
        </p:blipFill>
        <p:spPr bwMode="auto">
          <a:xfrm>
            <a:off x="7020273" y="1563638"/>
            <a:ext cx="2016224" cy="1584176"/>
          </a:xfrm>
          <a:prstGeom prst="rect">
            <a:avLst/>
          </a:prstGeom>
          <a:noFill/>
          <a:ln w="12700">
            <a:solidFill>
              <a:schemeClr val="tx1"/>
            </a:solidFill>
          </a:ln>
        </p:spPr>
      </p:pic>
      <p:sp>
        <p:nvSpPr>
          <p:cNvPr id="12" name="圆角矩形标注 11"/>
          <p:cNvSpPr/>
          <p:nvPr/>
        </p:nvSpPr>
        <p:spPr>
          <a:xfrm>
            <a:off x="107504" y="3579862"/>
            <a:ext cx="8856984" cy="1080120"/>
          </a:xfrm>
          <a:prstGeom prst="wedgeRoundRectCallout">
            <a:avLst>
              <a:gd name="adj1" fmla="val -33118"/>
              <a:gd name="adj2" fmla="val -891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003399"/>
                </a:solidFill>
                <a:latin typeface="微软雅黑" pitchFamily="34" charset="-122"/>
                <a:ea typeface="微软雅黑" pitchFamily="34" charset="-122"/>
              </a:rPr>
              <a:t>1997</a:t>
            </a:r>
            <a:r>
              <a:rPr lang="zh-CN" altLang="en-US" dirty="0">
                <a:solidFill>
                  <a:srgbClr val="003399"/>
                </a:solidFill>
                <a:latin typeface="微软雅黑" pitchFamily="34" charset="-122"/>
                <a:ea typeface="微软雅黑" pitchFamily="34" charset="-122"/>
              </a:rPr>
              <a:t>年，</a:t>
            </a:r>
            <a:r>
              <a:rPr lang="en-US" altLang="zh-CN" dirty="0">
                <a:solidFill>
                  <a:srgbClr val="003399"/>
                </a:solidFill>
                <a:latin typeface="微软雅黑" pitchFamily="34" charset="-122"/>
                <a:ea typeface="微软雅黑" pitchFamily="34" charset="-122"/>
              </a:rPr>
              <a:t>IBM</a:t>
            </a:r>
            <a:r>
              <a:rPr lang="zh-CN" altLang="en-US" dirty="0">
                <a:solidFill>
                  <a:srgbClr val="003399"/>
                </a:solidFill>
                <a:latin typeface="微软雅黑" pitchFamily="34" charset="-122"/>
                <a:ea typeface="微软雅黑" pitchFamily="34" charset="-122"/>
              </a:rPr>
              <a:t>“深蓝”超级计算机以</a:t>
            </a:r>
            <a:r>
              <a:rPr lang="en-US" altLang="zh-CN" dirty="0">
                <a:solidFill>
                  <a:srgbClr val="003399"/>
                </a:solidFill>
                <a:latin typeface="微软雅黑" pitchFamily="34" charset="-122"/>
                <a:ea typeface="微软雅黑" pitchFamily="34" charset="-122"/>
              </a:rPr>
              <a:t>2</a:t>
            </a:r>
            <a:r>
              <a:rPr lang="zh-CN" altLang="en-US" dirty="0">
                <a:solidFill>
                  <a:srgbClr val="003399"/>
                </a:solidFill>
                <a:latin typeface="微软雅黑" pitchFamily="34" charset="-122"/>
                <a:ea typeface="微软雅黑" pitchFamily="34" charset="-122"/>
              </a:rPr>
              <a:t>胜</a:t>
            </a:r>
            <a:r>
              <a:rPr lang="en-US" altLang="zh-CN" dirty="0">
                <a:solidFill>
                  <a:srgbClr val="003399"/>
                </a:solidFill>
                <a:latin typeface="微软雅黑" pitchFamily="34" charset="-122"/>
                <a:ea typeface="微软雅黑" pitchFamily="34" charset="-122"/>
              </a:rPr>
              <a:t>1</a:t>
            </a:r>
            <a:r>
              <a:rPr lang="zh-CN" altLang="en-US" dirty="0">
                <a:solidFill>
                  <a:srgbClr val="003399"/>
                </a:solidFill>
                <a:latin typeface="微软雅黑" pitchFamily="34" charset="-122"/>
                <a:ea typeface="微软雅黑" pitchFamily="34" charset="-122"/>
              </a:rPr>
              <a:t>负</a:t>
            </a:r>
            <a:r>
              <a:rPr lang="en-US" altLang="zh-CN" dirty="0">
                <a:solidFill>
                  <a:srgbClr val="003399"/>
                </a:solidFill>
                <a:latin typeface="微软雅黑" pitchFamily="34" charset="-122"/>
                <a:ea typeface="微软雅黑" pitchFamily="34" charset="-122"/>
              </a:rPr>
              <a:t>3</a:t>
            </a:r>
            <a:r>
              <a:rPr lang="zh-CN" altLang="en-US" dirty="0">
                <a:solidFill>
                  <a:srgbClr val="003399"/>
                </a:solidFill>
                <a:latin typeface="微软雅黑" pitchFamily="34" charset="-122"/>
                <a:ea typeface="微软雅黑" pitchFamily="34" charset="-122"/>
              </a:rPr>
              <a:t>平战胜卡斯帕罗夫。 “深蓝”主要依靠强大的计算能力穷举所有路数来选择最佳策略：“深蓝”靠硬算可以预判</a:t>
            </a:r>
            <a:r>
              <a:rPr lang="en-US" altLang="zh-CN" dirty="0">
                <a:solidFill>
                  <a:srgbClr val="003399"/>
                </a:solidFill>
                <a:latin typeface="微软雅黑" pitchFamily="34" charset="-122"/>
                <a:ea typeface="微软雅黑" pitchFamily="34" charset="-122"/>
              </a:rPr>
              <a:t>12</a:t>
            </a:r>
            <a:r>
              <a:rPr lang="zh-CN" altLang="en-US" dirty="0">
                <a:solidFill>
                  <a:srgbClr val="003399"/>
                </a:solidFill>
                <a:latin typeface="微软雅黑" pitchFamily="34" charset="-122"/>
                <a:ea typeface="微软雅黑" pitchFamily="34" charset="-122"/>
              </a:rPr>
              <a:t>步，卡斯帕罗夫可以预判</a:t>
            </a:r>
            <a:r>
              <a:rPr lang="en-US" altLang="zh-CN" dirty="0">
                <a:solidFill>
                  <a:srgbClr val="003399"/>
                </a:solidFill>
                <a:latin typeface="微软雅黑" pitchFamily="34" charset="-122"/>
                <a:ea typeface="微软雅黑" pitchFamily="34" charset="-122"/>
              </a:rPr>
              <a:t>10</a:t>
            </a:r>
            <a:r>
              <a:rPr lang="zh-CN" altLang="en-US" dirty="0">
                <a:solidFill>
                  <a:srgbClr val="003399"/>
                </a:solidFill>
                <a:latin typeface="微软雅黑" pitchFamily="34" charset="-122"/>
                <a:ea typeface="微软雅黑" pitchFamily="34" charset="-122"/>
              </a:rPr>
              <a:t>步</a:t>
            </a:r>
            <a:endParaRPr lang="zh-CN" altLang="en-US" dirty="0"/>
          </a:p>
        </p:txBody>
      </p:sp>
      <p:sp>
        <p:nvSpPr>
          <p:cNvPr id="1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7"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childTnLst>
                          </p:cTn>
                        </p:par>
                        <p:par>
                          <p:cTn id="8" fill="hold">
                            <p:stCondLst>
                              <p:cond delay="0"/>
                            </p:stCondLst>
                            <p:childTnLst>
                              <p:par>
                                <p:cTn id="9" presetID="9" presetClass="emph" presetSubtype="0" nodeType="afterEffect">
                                  <p:stCondLst>
                                    <p:cond delay="0"/>
                                  </p:stCondLst>
                                  <p:childTnLst>
                                    <p:set>
                                      <p:cBhvr rctx="PPT">
                                        <p:cTn id="10" dur="indefinite"/>
                                        <p:tgtEl>
                                          <p:spTgt spid="8"/>
                                        </p:tgtEl>
                                        <p:attrNameLst>
                                          <p:attrName>style.opacity</p:attrName>
                                        </p:attrNameLst>
                                      </p:cBhvr>
                                      <p:to>
                                        <p:strVal val="0.25"/>
                                      </p:to>
                                    </p:set>
                                    <p:animEffect filter="image" prLst="opacity: 0.25">
                                      <p:cBhvr rctx="IE">
                                        <p:cTn id="11" dur="indefinite"/>
                                        <p:tgtEl>
                                          <p:spTgt spid="8"/>
                                        </p:tgtEl>
                                      </p:cBhvr>
                                    </p:animEffect>
                                  </p:childTnLst>
                                </p:cTn>
                              </p:par>
                            </p:childTnLst>
                          </p:cTn>
                        </p:par>
                        <p:par>
                          <p:cTn id="12" fill="hold">
                            <p:stCondLst>
                              <p:cond delay="0"/>
                            </p:stCondLst>
                            <p:childTnLst>
                              <p:par>
                                <p:cTn id="13" presetID="9" presetClass="emph" presetSubtype="0" nodeType="afterEffect">
                                  <p:stCondLst>
                                    <p:cond delay="0"/>
                                  </p:stCondLst>
                                  <p:childTnLst>
                                    <p:set>
                                      <p:cBhvr rctx="PPT">
                                        <p:cTn id="14" dur="indefinite"/>
                                        <p:tgtEl>
                                          <p:spTgt spid="10"/>
                                        </p:tgtEl>
                                        <p:attrNameLst>
                                          <p:attrName>style.opacity</p:attrName>
                                        </p:attrNameLst>
                                      </p:cBhvr>
                                      <p:to>
                                        <p:strVal val="0.25"/>
                                      </p:to>
                                    </p:set>
                                    <p:animEffect filter="image" prLst="opacity: 0.25">
                                      <p:cBhvr rctx="IE">
                                        <p:cTn id="15" dur="indefinite"/>
                                        <p:tgtEl>
                                          <p:spTgt spid="10"/>
                                        </p:tgtEl>
                                      </p:cBhvr>
                                    </p:animEffec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Rectangle 2"/>
          <p:cNvSpPr>
            <a:spLocks noGrp="1" noChangeArrowheads="1"/>
          </p:cNvSpPr>
          <p:nvPr>
            <p:ph type="title"/>
          </p:nvPr>
        </p:nvSpPr>
        <p:spPr>
          <a:xfrm>
            <a:off x="1497951" y="339502"/>
            <a:ext cx="6076950" cy="571500"/>
          </a:xfrm>
          <a:noFill/>
          <a:ln/>
        </p:spPr>
        <p:txBody>
          <a:bodyPr>
            <a:normAutofit fontScale="90000"/>
          </a:bodyPr>
          <a:lstStyle/>
          <a:p>
            <a:r>
              <a:rPr lang="zh-CN" altLang="en-US" sz="4000" dirty="0"/>
              <a:t>现代计算机</a:t>
            </a:r>
            <a:r>
              <a:rPr lang="en-US" altLang="zh-CN" sz="2800" b="0" dirty="0">
                <a:latin typeface="华文琥珀" pitchFamily="2" charset="-122"/>
              </a:rPr>
              <a:t>----</a:t>
            </a:r>
            <a:r>
              <a:rPr lang="zh-CN" altLang="en-US" sz="2800" b="0" dirty="0">
                <a:latin typeface="华文琥珀" pitchFamily="2" charset="-122"/>
              </a:rPr>
              <a:t>系统构成</a:t>
            </a:r>
          </a:p>
        </p:txBody>
      </p:sp>
      <p:sp>
        <p:nvSpPr>
          <p:cNvPr id="1709059" name="Line 3"/>
          <p:cNvSpPr>
            <a:spLocks noChangeShapeType="1"/>
          </p:cNvSpPr>
          <p:nvPr/>
        </p:nvSpPr>
        <p:spPr bwMode="auto">
          <a:xfrm flipV="1">
            <a:off x="3995738" y="2571750"/>
            <a:ext cx="0" cy="161925"/>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sp>
        <p:nvSpPr>
          <p:cNvPr id="1709060" name="Line 4"/>
          <p:cNvSpPr>
            <a:spLocks noChangeShapeType="1"/>
          </p:cNvSpPr>
          <p:nvPr/>
        </p:nvSpPr>
        <p:spPr bwMode="auto">
          <a:xfrm>
            <a:off x="3995738" y="2571750"/>
            <a:ext cx="1655762" cy="0"/>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sp>
        <p:nvSpPr>
          <p:cNvPr id="1709061" name="Line 5"/>
          <p:cNvSpPr>
            <a:spLocks noChangeShapeType="1"/>
          </p:cNvSpPr>
          <p:nvPr/>
        </p:nvSpPr>
        <p:spPr bwMode="auto">
          <a:xfrm>
            <a:off x="539750" y="2518172"/>
            <a:ext cx="3240088" cy="0"/>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sp>
        <p:nvSpPr>
          <p:cNvPr id="1709062" name="Line 6"/>
          <p:cNvSpPr>
            <a:spLocks noChangeShapeType="1"/>
          </p:cNvSpPr>
          <p:nvPr/>
        </p:nvSpPr>
        <p:spPr bwMode="auto">
          <a:xfrm flipV="1">
            <a:off x="539750" y="2518173"/>
            <a:ext cx="0" cy="215503"/>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sp>
        <p:nvSpPr>
          <p:cNvPr id="1709063" name="Line 7"/>
          <p:cNvSpPr>
            <a:spLocks noChangeShapeType="1"/>
          </p:cNvSpPr>
          <p:nvPr/>
        </p:nvSpPr>
        <p:spPr bwMode="auto">
          <a:xfrm flipV="1">
            <a:off x="1692275" y="2518173"/>
            <a:ext cx="0" cy="215503"/>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sp>
        <p:nvSpPr>
          <p:cNvPr id="1709064" name="Line 8"/>
          <p:cNvSpPr>
            <a:spLocks noChangeShapeType="1"/>
          </p:cNvSpPr>
          <p:nvPr/>
        </p:nvSpPr>
        <p:spPr bwMode="auto">
          <a:xfrm flipH="1" flipV="1">
            <a:off x="3779838" y="2464594"/>
            <a:ext cx="0" cy="53579"/>
          </a:xfrm>
          <a:prstGeom prst="line">
            <a:avLst/>
          </a:prstGeom>
          <a:noFill/>
          <a:ln w="9525">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a:p>
        </p:txBody>
      </p:sp>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62012" y="1061003"/>
            <a:ext cx="3815133" cy="3613739"/>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145" y="1059160"/>
            <a:ext cx="5066519" cy="3615582"/>
          </a:xfrm>
          <a:prstGeom prst="rect">
            <a:avLst/>
          </a:prstGeom>
          <a:ln>
            <a:noFill/>
          </a:ln>
          <a:effectLst>
            <a:softEdge rad="317500"/>
          </a:effectLst>
        </p:spPr>
      </p:pic>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919071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500"/>
                                        <p:tgtEl>
                                          <p:spTgt spid="102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1" name="Rectangle 3"/>
          <p:cNvSpPr>
            <a:spLocks noChangeArrowheads="1"/>
          </p:cNvSpPr>
          <p:nvPr/>
        </p:nvSpPr>
        <p:spPr bwMode="auto">
          <a:xfrm>
            <a:off x="2126752" y="2073249"/>
            <a:ext cx="3595688" cy="1319451"/>
          </a:xfrm>
          <a:prstGeom prst="rect">
            <a:avLst/>
          </a:prstGeom>
          <a:solidFill>
            <a:schemeClr val="bg2"/>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b="1"/>
          </a:p>
        </p:txBody>
      </p:sp>
      <p:sp>
        <p:nvSpPr>
          <p:cNvPr id="1563654" name="AutoShape 6"/>
          <p:cNvSpPr>
            <a:spLocks noChangeArrowheads="1"/>
          </p:cNvSpPr>
          <p:nvPr/>
        </p:nvSpPr>
        <p:spPr bwMode="auto">
          <a:xfrm>
            <a:off x="1169737" y="1864378"/>
            <a:ext cx="809975" cy="1828801"/>
          </a:xfrm>
          <a:prstGeom prst="rightArrowCallout">
            <a:avLst>
              <a:gd name="adj1" fmla="val 64935"/>
              <a:gd name="adj2" fmla="val 58082"/>
              <a:gd name="adj3" fmla="val 17809"/>
              <a:gd name="adj4" fmla="val 66667"/>
            </a:avLst>
          </a:prstGeom>
          <a:solidFill>
            <a:schemeClr val="bg2"/>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zh-CN" altLang="en-US" b="1"/>
          </a:p>
        </p:txBody>
      </p:sp>
      <p:sp>
        <p:nvSpPr>
          <p:cNvPr id="1563655" name="AutoShape 7"/>
          <p:cNvSpPr>
            <a:spLocks noChangeArrowheads="1"/>
          </p:cNvSpPr>
          <p:nvPr/>
        </p:nvSpPr>
        <p:spPr bwMode="auto">
          <a:xfrm>
            <a:off x="5806889" y="2296426"/>
            <a:ext cx="914400" cy="7429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77777"/>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777777"/>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b="1"/>
          </a:p>
        </p:txBody>
      </p:sp>
      <p:sp>
        <p:nvSpPr>
          <p:cNvPr id="1563656" name="Rectangle 8"/>
          <p:cNvSpPr>
            <a:spLocks noChangeArrowheads="1"/>
          </p:cNvSpPr>
          <p:nvPr/>
        </p:nvSpPr>
        <p:spPr bwMode="auto">
          <a:xfrm>
            <a:off x="6807689" y="1892035"/>
            <a:ext cx="576064" cy="1651397"/>
          </a:xfrm>
          <a:prstGeom prst="rect">
            <a:avLst/>
          </a:prstGeom>
          <a:solidFill>
            <a:schemeClr val="bg2"/>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b="1"/>
          </a:p>
        </p:txBody>
      </p:sp>
      <p:sp>
        <p:nvSpPr>
          <p:cNvPr id="1563657" name="AutoShape 9"/>
          <p:cNvSpPr>
            <a:spLocks noChangeArrowheads="1"/>
          </p:cNvSpPr>
          <p:nvPr/>
        </p:nvSpPr>
        <p:spPr bwMode="auto">
          <a:xfrm>
            <a:off x="2663305" y="1167168"/>
            <a:ext cx="3015457" cy="459085"/>
          </a:xfrm>
          <a:prstGeom prst="roundRect">
            <a:avLst>
              <a:gd name="adj" fmla="val 16667"/>
            </a:avLst>
          </a:prstGeom>
          <a:solidFill>
            <a:schemeClr val="bg2"/>
          </a:soli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b="1"/>
          </a:p>
        </p:txBody>
      </p:sp>
      <p:sp>
        <p:nvSpPr>
          <p:cNvPr id="1563658" name="AutoShape 10"/>
          <p:cNvSpPr>
            <a:spLocks noChangeArrowheads="1"/>
          </p:cNvSpPr>
          <p:nvPr/>
        </p:nvSpPr>
        <p:spPr bwMode="auto">
          <a:xfrm>
            <a:off x="3726636" y="1742934"/>
            <a:ext cx="832144" cy="242887"/>
          </a:xfrm>
          <a:prstGeom prst="upDownArrow">
            <a:avLst>
              <a:gd name="adj1" fmla="val 50000"/>
              <a:gd name="adj2" fmla="val 20000"/>
            </a:avLst>
          </a:prstGeom>
          <a:solidFill>
            <a:srgbClr val="777777"/>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777777"/>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b="1"/>
          </a:p>
        </p:txBody>
      </p:sp>
      <p:sp>
        <p:nvSpPr>
          <p:cNvPr id="1563660" name="Text Box 12"/>
          <p:cNvSpPr txBox="1">
            <a:spLocks noChangeArrowheads="1"/>
          </p:cNvSpPr>
          <p:nvPr/>
        </p:nvSpPr>
        <p:spPr bwMode="auto">
          <a:xfrm>
            <a:off x="2966742" y="1206697"/>
            <a:ext cx="25923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en-US" altLang="zh-CN" sz="2000" b="1" dirty="0">
                <a:solidFill>
                  <a:srgbClr val="0070C0"/>
                </a:solidFill>
                <a:effectLst>
                  <a:outerShdw blurRad="38100" dist="38100" dir="2700000" algn="tl">
                    <a:srgbClr val="C0C0C0"/>
                  </a:outerShdw>
                </a:effectLst>
              </a:rPr>
              <a:t>CPU(</a:t>
            </a:r>
            <a:r>
              <a:rPr kumimoji="1" lang="zh-CN" altLang="en-US" sz="2000" b="1" dirty="0">
                <a:solidFill>
                  <a:srgbClr val="0070C0"/>
                </a:solidFill>
                <a:effectLst>
                  <a:outerShdw blurRad="38100" dist="38100" dir="2700000" algn="tl">
                    <a:srgbClr val="C0C0C0"/>
                  </a:outerShdw>
                </a:effectLst>
                <a:latin typeface="华文楷体" pitchFamily="2" charset="-122"/>
                <a:ea typeface="华文楷体" pitchFamily="2" charset="-122"/>
              </a:rPr>
              <a:t>控制器</a:t>
            </a:r>
            <a:r>
              <a:rPr kumimoji="1" lang="en-US" altLang="zh-CN" sz="2000" b="1" dirty="0">
                <a:solidFill>
                  <a:srgbClr val="0070C0"/>
                </a:solidFill>
                <a:effectLst>
                  <a:outerShdw blurRad="38100" dist="38100" dir="2700000" algn="tl">
                    <a:srgbClr val="C0C0C0"/>
                  </a:outerShdw>
                </a:effectLst>
                <a:latin typeface="华文楷体" pitchFamily="2" charset="-122"/>
                <a:ea typeface="华文楷体" pitchFamily="2" charset="-122"/>
              </a:rPr>
              <a:t>+</a:t>
            </a:r>
            <a:r>
              <a:rPr kumimoji="1" lang="zh-CN" altLang="en-US" sz="2000" b="1" dirty="0">
                <a:solidFill>
                  <a:srgbClr val="0070C0"/>
                </a:solidFill>
                <a:effectLst>
                  <a:outerShdw blurRad="38100" dist="38100" dir="2700000" algn="tl">
                    <a:srgbClr val="C0C0C0"/>
                  </a:outerShdw>
                </a:effectLst>
                <a:latin typeface="华文楷体" pitchFamily="2" charset="-122"/>
                <a:ea typeface="华文楷体" pitchFamily="2" charset="-122"/>
              </a:rPr>
              <a:t>运算器</a:t>
            </a:r>
            <a:r>
              <a:rPr kumimoji="1" lang="en-US" altLang="zh-CN" sz="2000" b="1" dirty="0">
                <a:solidFill>
                  <a:srgbClr val="0070C0"/>
                </a:solidFill>
                <a:effectLst>
                  <a:outerShdw blurRad="38100" dist="38100" dir="2700000" algn="tl">
                    <a:srgbClr val="C0C0C0"/>
                  </a:outerShdw>
                </a:effectLst>
              </a:rPr>
              <a:t>)</a:t>
            </a:r>
            <a:endParaRPr kumimoji="1" lang="en-US" altLang="zh-CN" sz="2000" b="1" i="1" dirty="0">
              <a:solidFill>
                <a:srgbClr val="0070C0"/>
              </a:solidFill>
            </a:endParaRPr>
          </a:p>
        </p:txBody>
      </p:sp>
      <p:sp>
        <p:nvSpPr>
          <p:cNvPr id="1563661" name="Text Box 13"/>
          <p:cNvSpPr txBox="1">
            <a:spLocks noChangeArrowheads="1"/>
          </p:cNvSpPr>
          <p:nvPr/>
        </p:nvSpPr>
        <p:spPr bwMode="auto">
          <a:xfrm>
            <a:off x="1137720" y="2067694"/>
            <a:ext cx="53647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algn="ctr" eaLnBrk="0" hangingPunct="0">
              <a:lnSpc>
                <a:spcPct val="70000"/>
              </a:lnSpc>
              <a:spcBef>
                <a:spcPct val="50000"/>
              </a:spcBef>
            </a:pPr>
            <a:r>
              <a:rPr kumimoji="1" lang="zh-CN" altLang="en-US" sz="2000" b="1" dirty="0">
                <a:solidFill>
                  <a:srgbClr val="0070C0"/>
                </a:solidFill>
                <a:ea typeface="华文楷体" pitchFamily="2" charset="-122"/>
              </a:rPr>
              <a:t>输</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入</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设</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备</a:t>
            </a:r>
          </a:p>
        </p:txBody>
      </p:sp>
      <p:sp>
        <p:nvSpPr>
          <p:cNvPr id="1563662" name="Text Box 14"/>
          <p:cNvSpPr txBox="1">
            <a:spLocks noChangeArrowheads="1"/>
          </p:cNvSpPr>
          <p:nvPr/>
        </p:nvSpPr>
        <p:spPr bwMode="auto">
          <a:xfrm>
            <a:off x="6850310" y="2020074"/>
            <a:ext cx="457994" cy="14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algn="ctr" eaLnBrk="0" hangingPunct="0">
              <a:lnSpc>
                <a:spcPct val="70000"/>
              </a:lnSpc>
              <a:spcBef>
                <a:spcPct val="50000"/>
              </a:spcBef>
            </a:pPr>
            <a:r>
              <a:rPr kumimoji="1" lang="zh-CN" altLang="en-US" sz="2000" b="1" dirty="0">
                <a:solidFill>
                  <a:srgbClr val="0070C0"/>
                </a:solidFill>
                <a:ea typeface="华文楷体" pitchFamily="2" charset="-122"/>
              </a:rPr>
              <a:t>输</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出</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设</a:t>
            </a:r>
            <a:endParaRPr kumimoji="1" lang="en-US" altLang="zh-CN" sz="2000" b="1" dirty="0">
              <a:solidFill>
                <a:srgbClr val="0070C0"/>
              </a:solidFill>
              <a:ea typeface="华文楷体" pitchFamily="2" charset="-122"/>
            </a:endParaRPr>
          </a:p>
          <a:p>
            <a:pPr algn="ctr" eaLnBrk="0" hangingPunct="0">
              <a:lnSpc>
                <a:spcPct val="70000"/>
              </a:lnSpc>
              <a:spcBef>
                <a:spcPct val="50000"/>
              </a:spcBef>
            </a:pPr>
            <a:r>
              <a:rPr kumimoji="1" lang="zh-CN" altLang="en-US" sz="2000" b="1" dirty="0">
                <a:solidFill>
                  <a:srgbClr val="0070C0"/>
                </a:solidFill>
                <a:ea typeface="华文楷体" pitchFamily="2" charset="-122"/>
              </a:rPr>
              <a:t>备</a:t>
            </a:r>
          </a:p>
        </p:txBody>
      </p:sp>
      <p:sp>
        <p:nvSpPr>
          <p:cNvPr id="1563663" name="Text Box 15"/>
          <p:cNvSpPr txBox="1">
            <a:spLocks noChangeArrowheads="1"/>
          </p:cNvSpPr>
          <p:nvPr/>
        </p:nvSpPr>
        <p:spPr bwMode="auto">
          <a:xfrm>
            <a:off x="4762775" y="2156479"/>
            <a:ext cx="915987" cy="122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algn="ctr" eaLnBrk="0" hangingPunct="0">
              <a:lnSpc>
                <a:spcPct val="65000"/>
              </a:lnSpc>
              <a:spcBef>
                <a:spcPct val="50000"/>
              </a:spcBef>
            </a:pPr>
            <a:r>
              <a:rPr kumimoji="1" lang="zh-CN" altLang="en-US" sz="1800" b="1" dirty="0">
                <a:solidFill>
                  <a:srgbClr val="0070C0"/>
                </a:solidFill>
                <a:ea typeface="华文楷体" pitchFamily="2" charset="-122"/>
              </a:rPr>
              <a:t>内</a:t>
            </a:r>
            <a:endParaRPr kumimoji="1" lang="en-US" altLang="zh-CN" sz="1800" b="1" dirty="0">
              <a:solidFill>
                <a:srgbClr val="0070C0"/>
              </a:solidFill>
              <a:ea typeface="华文楷体" pitchFamily="2" charset="-122"/>
            </a:endParaRPr>
          </a:p>
          <a:p>
            <a:pPr algn="ctr" eaLnBrk="0" hangingPunct="0">
              <a:lnSpc>
                <a:spcPct val="65000"/>
              </a:lnSpc>
              <a:spcBef>
                <a:spcPct val="50000"/>
              </a:spcBef>
            </a:pPr>
            <a:r>
              <a:rPr kumimoji="1" lang="zh-CN" altLang="en-US" sz="1800" b="1" dirty="0">
                <a:solidFill>
                  <a:srgbClr val="0070C0"/>
                </a:solidFill>
                <a:ea typeface="华文楷体" pitchFamily="2" charset="-122"/>
              </a:rPr>
              <a:t>存</a:t>
            </a:r>
            <a:endParaRPr kumimoji="1" lang="en-US" altLang="zh-CN" sz="1800" b="1" dirty="0">
              <a:solidFill>
                <a:srgbClr val="0070C0"/>
              </a:solidFill>
              <a:ea typeface="华文楷体" pitchFamily="2" charset="-122"/>
            </a:endParaRPr>
          </a:p>
          <a:p>
            <a:pPr algn="ctr" eaLnBrk="0" hangingPunct="0">
              <a:lnSpc>
                <a:spcPct val="65000"/>
              </a:lnSpc>
              <a:spcBef>
                <a:spcPct val="50000"/>
              </a:spcBef>
            </a:pPr>
            <a:r>
              <a:rPr kumimoji="1" lang="zh-CN" altLang="en-US" sz="1800" b="1" dirty="0">
                <a:solidFill>
                  <a:srgbClr val="0070C0"/>
                </a:solidFill>
                <a:ea typeface="华文楷体" pitchFamily="2" charset="-122"/>
              </a:rPr>
              <a:t>储</a:t>
            </a:r>
            <a:endParaRPr kumimoji="1" lang="en-US" altLang="zh-CN" sz="1800" b="1" dirty="0">
              <a:solidFill>
                <a:srgbClr val="0070C0"/>
              </a:solidFill>
              <a:ea typeface="华文楷体" pitchFamily="2" charset="-122"/>
            </a:endParaRPr>
          </a:p>
          <a:p>
            <a:pPr algn="ctr" eaLnBrk="0" hangingPunct="0">
              <a:lnSpc>
                <a:spcPct val="65000"/>
              </a:lnSpc>
              <a:spcBef>
                <a:spcPct val="50000"/>
              </a:spcBef>
            </a:pPr>
            <a:r>
              <a:rPr kumimoji="1" lang="zh-CN" altLang="en-US" sz="1800" b="1" dirty="0">
                <a:solidFill>
                  <a:srgbClr val="0070C0"/>
                </a:solidFill>
                <a:ea typeface="华文楷体" pitchFamily="2" charset="-122"/>
              </a:rPr>
              <a:t>器</a:t>
            </a:r>
          </a:p>
        </p:txBody>
      </p:sp>
      <p:sp>
        <p:nvSpPr>
          <p:cNvPr id="1563666" name="Rectangle 18"/>
          <p:cNvSpPr>
            <a:spLocks noChangeArrowheads="1"/>
          </p:cNvSpPr>
          <p:nvPr/>
        </p:nvSpPr>
        <p:spPr bwMode="auto">
          <a:xfrm>
            <a:off x="2069580" y="3715455"/>
            <a:ext cx="4555635" cy="955413"/>
          </a:xfrm>
          <a:prstGeom prst="rect">
            <a:avLst/>
          </a:prstGeom>
          <a:solidFill>
            <a:srgbClr val="DCDBF9"/>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DCDBF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b="1"/>
          </a:p>
        </p:txBody>
      </p:sp>
      <p:grpSp>
        <p:nvGrpSpPr>
          <p:cNvPr id="1563716" name="Group 68"/>
          <p:cNvGrpSpPr>
            <a:grpSpLocks/>
          </p:cNvGrpSpPr>
          <p:nvPr/>
        </p:nvGrpSpPr>
        <p:grpSpPr bwMode="auto">
          <a:xfrm>
            <a:off x="2396627" y="2158975"/>
            <a:ext cx="2304157" cy="522684"/>
            <a:chOff x="1610" y="1752"/>
            <a:chExt cx="1584" cy="439"/>
          </a:xfrm>
        </p:grpSpPr>
        <p:sp>
          <p:nvSpPr>
            <p:cNvPr id="1563653" name="AutoShape 5"/>
            <p:cNvSpPr>
              <a:spLocks noChangeArrowheads="1"/>
            </p:cNvSpPr>
            <p:nvPr/>
          </p:nvSpPr>
          <p:spPr bwMode="auto">
            <a:xfrm>
              <a:off x="1610" y="1752"/>
              <a:ext cx="1584" cy="432"/>
            </a:xfrm>
            <a:prstGeom prst="bevel">
              <a:avLst>
                <a:gd name="adj" fmla="val 12500"/>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64" name="Text Box 16"/>
            <p:cNvSpPr txBox="1">
              <a:spLocks noChangeArrowheads="1"/>
            </p:cNvSpPr>
            <p:nvPr/>
          </p:nvSpPr>
          <p:spPr bwMode="auto">
            <a:xfrm>
              <a:off x="1837" y="1752"/>
              <a:ext cx="1056"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en-US" altLang="zh-CN" sz="2800" b="1" dirty="0">
                  <a:solidFill>
                    <a:schemeClr val="bg1"/>
                  </a:solidFill>
                  <a:effectLst>
                    <a:outerShdw blurRad="38100" dist="38100" dir="2700000" algn="tl">
                      <a:srgbClr val="C0C0C0"/>
                    </a:outerShdw>
                  </a:effectLst>
                </a:rPr>
                <a:t>ROM</a:t>
              </a:r>
              <a:endParaRPr kumimoji="1" lang="en-US" altLang="zh-CN" sz="2800" b="1" i="1" dirty="0">
                <a:solidFill>
                  <a:schemeClr val="bg1"/>
                </a:solidFill>
              </a:endParaRPr>
            </a:p>
          </p:txBody>
        </p:sp>
      </p:grpSp>
      <p:sp>
        <p:nvSpPr>
          <p:cNvPr id="1563667" name="AutoShape 19"/>
          <p:cNvSpPr>
            <a:spLocks noChangeArrowheads="1"/>
          </p:cNvSpPr>
          <p:nvPr/>
        </p:nvSpPr>
        <p:spPr bwMode="auto">
          <a:xfrm>
            <a:off x="2918547" y="4039837"/>
            <a:ext cx="647353" cy="631031"/>
          </a:xfrm>
          <a:prstGeom prst="flowChartMagneticDisk">
            <a:avLst/>
          </a:prstGeom>
          <a:gradFill rotWithShape="1">
            <a:gsLst>
              <a:gs pos="0">
                <a:srgbClr val="777777">
                  <a:gamma/>
                  <a:shade val="46275"/>
                  <a:invGamma/>
                </a:srgbClr>
              </a:gs>
              <a:gs pos="50000">
                <a:srgbClr val="777777"/>
              </a:gs>
              <a:gs pos="100000">
                <a:srgbClr val="777777">
                  <a:gamma/>
                  <a:shade val="46275"/>
                  <a:invGamma/>
                </a:srgbClr>
              </a:gs>
            </a:gsLst>
            <a:lin ang="0" scaled="1"/>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68" name="Text Box 20"/>
          <p:cNvSpPr txBox="1">
            <a:spLocks noChangeArrowheads="1"/>
          </p:cNvSpPr>
          <p:nvPr/>
        </p:nvSpPr>
        <p:spPr bwMode="auto">
          <a:xfrm>
            <a:off x="6167221" y="3855500"/>
            <a:ext cx="457994"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algn="ctr" eaLnBrk="0" hangingPunct="0">
              <a:lnSpc>
                <a:spcPct val="60000"/>
              </a:lnSpc>
            </a:pPr>
            <a:r>
              <a:rPr kumimoji="1" lang="zh-CN" altLang="en-US" sz="1800" b="1" dirty="0">
                <a:solidFill>
                  <a:srgbClr val="0070C0"/>
                </a:solidFill>
                <a:ea typeface="华文楷体" pitchFamily="2" charset="-122"/>
              </a:rPr>
              <a:t>外</a:t>
            </a:r>
            <a:endParaRPr kumimoji="1" lang="en-US" altLang="zh-CN" sz="1800" b="1" dirty="0">
              <a:solidFill>
                <a:srgbClr val="0070C0"/>
              </a:solidFill>
              <a:ea typeface="华文楷体" pitchFamily="2" charset="-122"/>
            </a:endParaRPr>
          </a:p>
          <a:p>
            <a:pPr algn="ctr" eaLnBrk="0" hangingPunct="0">
              <a:lnSpc>
                <a:spcPct val="60000"/>
              </a:lnSpc>
            </a:pPr>
            <a:r>
              <a:rPr kumimoji="1" lang="zh-CN" altLang="en-US" sz="1800" b="1" dirty="0">
                <a:solidFill>
                  <a:srgbClr val="0070C0"/>
                </a:solidFill>
                <a:ea typeface="华文楷体" pitchFamily="2" charset="-122"/>
              </a:rPr>
              <a:t>存</a:t>
            </a:r>
            <a:endParaRPr kumimoji="1" lang="en-US" altLang="zh-CN" sz="1800" b="1" dirty="0">
              <a:solidFill>
                <a:srgbClr val="0070C0"/>
              </a:solidFill>
              <a:ea typeface="华文楷体" pitchFamily="2" charset="-122"/>
            </a:endParaRPr>
          </a:p>
          <a:p>
            <a:pPr algn="ctr" eaLnBrk="0" hangingPunct="0">
              <a:lnSpc>
                <a:spcPct val="60000"/>
              </a:lnSpc>
            </a:pPr>
            <a:r>
              <a:rPr kumimoji="1" lang="zh-CN" altLang="en-US" sz="1800" b="1" dirty="0">
                <a:solidFill>
                  <a:srgbClr val="0070C0"/>
                </a:solidFill>
                <a:ea typeface="华文楷体" pitchFamily="2" charset="-122"/>
              </a:rPr>
              <a:t>储</a:t>
            </a:r>
            <a:endParaRPr kumimoji="1" lang="en-US" altLang="zh-CN" sz="1800" b="1" dirty="0">
              <a:solidFill>
                <a:srgbClr val="0070C0"/>
              </a:solidFill>
              <a:ea typeface="华文楷体" pitchFamily="2" charset="-122"/>
            </a:endParaRPr>
          </a:p>
          <a:p>
            <a:pPr algn="ctr" eaLnBrk="0" hangingPunct="0">
              <a:lnSpc>
                <a:spcPct val="60000"/>
              </a:lnSpc>
            </a:pPr>
            <a:r>
              <a:rPr kumimoji="1" lang="zh-CN" altLang="en-US" sz="1800" b="1" dirty="0">
                <a:solidFill>
                  <a:srgbClr val="0070C0"/>
                </a:solidFill>
                <a:ea typeface="华文楷体" pitchFamily="2" charset="-122"/>
              </a:rPr>
              <a:t>器</a:t>
            </a:r>
          </a:p>
        </p:txBody>
      </p:sp>
      <p:sp>
        <p:nvSpPr>
          <p:cNvPr id="1563669" name="Line 21"/>
          <p:cNvSpPr>
            <a:spLocks noChangeShapeType="1"/>
          </p:cNvSpPr>
          <p:nvPr/>
        </p:nvSpPr>
        <p:spPr bwMode="auto">
          <a:xfrm>
            <a:off x="7160590" y="1310738"/>
            <a:ext cx="0" cy="553640"/>
          </a:xfrm>
          <a:prstGeom prst="line">
            <a:avLst/>
          </a:prstGeom>
          <a:noFill/>
          <a:ln w="76200">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1563670" name="Group 22"/>
          <p:cNvGrpSpPr>
            <a:grpSpLocks/>
          </p:cNvGrpSpPr>
          <p:nvPr/>
        </p:nvGrpSpPr>
        <p:grpSpPr bwMode="auto">
          <a:xfrm>
            <a:off x="1475855" y="1292878"/>
            <a:ext cx="1187450" cy="571499"/>
            <a:chOff x="864" y="1056"/>
            <a:chExt cx="768" cy="624"/>
          </a:xfrm>
        </p:grpSpPr>
        <p:sp>
          <p:nvSpPr>
            <p:cNvPr id="1563671" name="Line 23"/>
            <p:cNvSpPr>
              <a:spLocks noChangeShapeType="1"/>
            </p:cNvSpPr>
            <p:nvPr/>
          </p:nvSpPr>
          <p:spPr bwMode="auto">
            <a:xfrm>
              <a:off x="864" y="1056"/>
              <a:ext cx="768" cy="0"/>
            </a:xfrm>
            <a:prstGeom prst="line">
              <a:avLst/>
            </a:prstGeom>
            <a:noFill/>
            <a:ln w="762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72" name="Line 24"/>
            <p:cNvSpPr>
              <a:spLocks noChangeShapeType="1"/>
            </p:cNvSpPr>
            <p:nvPr/>
          </p:nvSpPr>
          <p:spPr bwMode="auto">
            <a:xfrm>
              <a:off x="864" y="1056"/>
              <a:ext cx="0" cy="624"/>
            </a:xfrm>
            <a:prstGeom prst="line">
              <a:avLst/>
            </a:prstGeom>
            <a:noFill/>
            <a:ln w="76200">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673" name="Line 25"/>
          <p:cNvSpPr>
            <a:spLocks noChangeShapeType="1"/>
          </p:cNvSpPr>
          <p:nvPr/>
        </p:nvSpPr>
        <p:spPr bwMode="auto">
          <a:xfrm>
            <a:off x="5076305" y="1635778"/>
            <a:ext cx="0" cy="323850"/>
          </a:xfrm>
          <a:prstGeom prst="line">
            <a:avLst/>
          </a:prstGeom>
          <a:noFill/>
          <a:ln w="76200">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nvGrpSpPr>
          <p:cNvPr id="1563674" name="Group 26"/>
          <p:cNvGrpSpPr>
            <a:grpSpLocks/>
          </p:cNvGrpSpPr>
          <p:nvPr/>
        </p:nvGrpSpPr>
        <p:grpSpPr bwMode="auto">
          <a:xfrm>
            <a:off x="5939905" y="1310738"/>
            <a:ext cx="1944960" cy="2752891"/>
            <a:chOff x="3651" y="1056"/>
            <a:chExt cx="1437" cy="2688"/>
          </a:xfrm>
        </p:grpSpPr>
        <p:sp>
          <p:nvSpPr>
            <p:cNvPr id="1563675" name="Line 27"/>
            <p:cNvSpPr>
              <a:spLocks noChangeShapeType="1"/>
            </p:cNvSpPr>
            <p:nvPr/>
          </p:nvSpPr>
          <p:spPr bwMode="auto">
            <a:xfrm flipV="1">
              <a:off x="3651" y="1056"/>
              <a:ext cx="1437" cy="15"/>
            </a:xfrm>
            <a:prstGeom prst="line">
              <a:avLst/>
            </a:prstGeom>
            <a:noFill/>
            <a:ln w="762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76" name="Line 28"/>
            <p:cNvSpPr>
              <a:spLocks noChangeShapeType="1"/>
            </p:cNvSpPr>
            <p:nvPr/>
          </p:nvSpPr>
          <p:spPr bwMode="auto">
            <a:xfrm>
              <a:off x="5088" y="1056"/>
              <a:ext cx="0" cy="2688"/>
            </a:xfrm>
            <a:prstGeom prst="line">
              <a:avLst/>
            </a:prstGeom>
            <a:noFill/>
            <a:ln w="762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77" name="Line 29"/>
            <p:cNvSpPr>
              <a:spLocks noChangeShapeType="1"/>
            </p:cNvSpPr>
            <p:nvPr/>
          </p:nvSpPr>
          <p:spPr bwMode="auto">
            <a:xfrm flipH="1">
              <a:off x="4228" y="3744"/>
              <a:ext cx="860" cy="0"/>
            </a:xfrm>
            <a:prstGeom prst="line">
              <a:avLst/>
            </a:prstGeom>
            <a:noFill/>
            <a:ln w="76200">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678" name="AutoShape 30"/>
          <p:cNvSpPr>
            <a:spLocks noChangeArrowheads="1"/>
          </p:cNvSpPr>
          <p:nvPr/>
        </p:nvSpPr>
        <p:spPr bwMode="auto">
          <a:xfrm>
            <a:off x="301105" y="1464328"/>
            <a:ext cx="685800" cy="457200"/>
          </a:xfrm>
          <a:prstGeom prst="wedgeRoundRectCallout">
            <a:avLst>
              <a:gd name="adj1" fmla="val 79101"/>
              <a:gd name="adj2" fmla="val 85195"/>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79" name="Text Box 31"/>
          <p:cNvSpPr txBox="1">
            <a:spLocks noChangeArrowheads="1"/>
          </p:cNvSpPr>
          <p:nvPr/>
        </p:nvSpPr>
        <p:spPr bwMode="auto">
          <a:xfrm>
            <a:off x="323330" y="1527432"/>
            <a:ext cx="64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dirty="0">
                <a:latin typeface="华文楷体" panose="02010600040101010101" pitchFamily="2" charset="-122"/>
                <a:ea typeface="华文楷体" panose="02010600040101010101" pitchFamily="2" charset="-122"/>
              </a:rPr>
              <a:t>键盘</a:t>
            </a:r>
            <a:endParaRPr kumimoji="1" lang="zh-CN" altLang="en-US" sz="4800" b="1" i="1" dirty="0">
              <a:latin typeface="华文楷体" panose="02010600040101010101" pitchFamily="2" charset="-122"/>
              <a:ea typeface="华文楷体" panose="02010600040101010101" pitchFamily="2" charset="-122"/>
            </a:endParaRPr>
          </a:p>
        </p:txBody>
      </p:sp>
      <p:sp>
        <p:nvSpPr>
          <p:cNvPr id="1563680" name="AutoShape 32"/>
          <p:cNvSpPr>
            <a:spLocks noChangeArrowheads="1"/>
          </p:cNvSpPr>
          <p:nvPr/>
        </p:nvSpPr>
        <p:spPr bwMode="auto">
          <a:xfrm>
            <a:off x="301105" y="2092978"/>
            <a:ext cx="685800" cy="457200"/>
          </a:xfrm>
          <a:prstGeom prst="wedgeRoundRectCallout">
            <a:avLst>
              <a:gd name="adj1" fmla="val 83565"/>
              <a:gd name="adj2" fmla="val 53125"/>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81" name="Text Box 33"/>
          <p:cNvSpPr txBox="1">
            <a:spLocks noChangeArrowheads="1"/>
          </p:cNvSpPr>
          <p:nvPr/>
        </p:nvSpPr>
        <p:spPr bwMode="auto">
          <a:xfrm>
            <a:off x="323330" y="2175132"/>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dirty="0">
                <a:latin typeface="华文楷体" panose="02010600040101010101" pitchFamily="2" charset="-122"/>
                <a:ea typeface="华文楷体" panose="02010600040101010101" pitchFamily="2" charset="-122"/>
              </a:rPr>
              <a:t>鼠标</a:t>
            </a:r>
            <a:endParaRPr kumimoji="1" lang="zh-CN" altLang="en-US" sz="4800" b="1" i="1" dirty="0">
              <a:latin typeface="华文楷体" panose="02010600040101010101" pitchFamily="2" charset="-122"/>
              <a:ea typeface="华文楷体" panose="02010600040101010101" pitchFamily="2" charset="-122"/>
            </a:endParaRPr>
          </a:p>
        </p:txBody>
      </p:sp>
      <p:sp>
        <p:nvSpPr>
          <p:cNvPr id="1563682" name="AutoShape 34"/>
          <p:cNvSpPr>
            <a:spLocks noChangeArrowheads="1"/>
          </p:cNvSpPr>
          <p:nvPr/>
        </p:nvSpPr>
        <p:spPr bwMode="auto">
          <a:xfrm>
            <a:off x="301105" y="2679336"/>
            <a:ext cx="685800" cy="457200"/>
          </a:xfrm>
          <a:prstGeom prst="wedgeRoundRectCallout">
            <a:avLst>
              <a:gd name="adj1" fmla="val 93981"/>
              <a:gd name="adj2" fmla="val 4167"/>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83" name="Text Box 35"/>
          <p:cNvSpPr txBox="1">
            <a:spLocks noChangeArrowheads="1"/>
          </p:cNvSpPr>
          <p:nvPr/>
        </p:nvSpPr>
        <p:spPr bwMode="auto">
          <a:xfrm>
            <a:off x="251893" y="2780539"/>
            <a:ext cx="900112"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lnSpc>
                <a:spcPct val="80000"/>
              </a:lnSpc>
              <a:spcBef>
                <a:spcPct val="50000"/>
              </a:spcBef>
            </a:pPr>
            <a:r>
              <a:rPr kumimoji="1" lang="zh-CN" altLang="en-US" sz="1800" b="1">
                <a:latin typeface="华文楷体" panose="02010600040101010101" pitchFamily="2" charset="-122"/>
                <a:ea typeface="华文楷体" panose="02010600040101010101" pitchFamily="2" charset="-122"/>
              </a:rPr>
              <a:t>扫描仪</a:t>
            </a:r>
            <a:endParaRPr kumimoji="1" lang="zh-CN" altLang="en-US" sz="4800" b="1" i="1">
              <a:latin typeface="华文楷体" panose="02010600040101010101" pitchFamily="2" charset="-122"/>
              <a:ea typeface="华文楷体" panose="02010600040101010101" pitchFamily="2" charset="-122"/>
            </a:endParaRPr>
          </a:p>
        </p:txBody>
      </p:sp>
      <p:sp>
        <p:nvSpPr>
          <p:cNvPr id="1563684" name="AutoShape 36"/>
          <p:cNvSpPr>
            <a:spLocks noChangeArrowheads="1"/>
          </p:cNvSpPr>
          <p:nvPr/>
        </p:nvSpPr>
        <p:spPr bwMode="auto">
          <a:xfrm>
            <a:off x="301105" y="3255400"/>
            <a:ext cx="685800" cy="457200"/>
          </a:xfrm>
          <a:prstGeom prst="wedgeRoundRectCallout">
            <a:avLst>
              <a:gd name="adj1" fmla="val 91799"/>
              <a:gd name="adj2" fmla="val -91667"/>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85" name="Text Box 37"/>
          <p:cNvSpPr txBox="1">
            <a:spLocks noChangeArrowheads="1"/>
          </p:cNvSpPr>
          <p:nvPr/>
        </p:nvSpPr>
        <p:spPr bwMode="auto">
          <a:xfrm>
            <a:off x="251893" y="3319694"/>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a:latin typeface="华文楷体" panose="02010600040101010101" pitchFamily="2" charset="-122"/>
                <a:ea typeface="华文楷体" panose="02010600040101010101" pitchFamily="2" charset="-122"/>
              </a:rPr>
              <a:t>光笔</a:t>
            </a:r>
            <a:endParaRPr kumimoji="1" lang="zh-CN" altLang="en-US" sz="4800" b="1" i="1">
              <a:latin typeface="华文楷体" panose="02010600040101010101" pitchFamily="2" charset="-122"/>
              <a:ea typeface="华文楷体" panose="02010600040101010101" pitchFamily="2" charset="-122"/>
            </a:endParaRPr>
          </a:p>
        </p:txBody>
      </p:sp>
      <p:sp>
        <p:nvSpPr>
          <p:cNvPr id="1563686" name="AutoShape 38"/>
          <p:cNvSpPr>
            <a:spLocks noChangeArrowheads="1"/>
          </p:cNvSpPr>
          <p:nvPr/>
        </p:nvSpPr>
        <p:spPr bwMode="auto">
          <a:xfrm>
            <a:off x="8026152" y="1455200"/>
            <a:ext cx="685800" cy="457200"/>
          </a:xfrm>
          <a:prstGeom prst="wedgeRoundRectCallout">
            <a:avLst>
              <a:gd name="adj1" fmla="val -132407"/>
              <a:gd name="adj2" fmla="val 88023"/>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87" name="Text Box 39"/>
          <p:cNvSpPr txBox="1">
            <a:spLocks noChangeArrowheads="1"/>
          </p:cNvSpPr>
          <p:nvPr/>
        </p:nvSpPr>
        <p:spPr bwMode="auto">
          <a:xfrm>
            <a:off x="7956303" y="1562357"/>
            <a:ext cx="10080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a:latin typeface="华文楷体" panose="02010600040101010101" pitchFamily="2" charset="-122"/>
                <a:ea typeface="华文楷体" panose="02010600040101010101" pitchFamily="2" charset="-122"/>
              </a:rPr>
              <a:t>显示器</a:t>
            </a:r>
          </a:p>
        </p:txBody>
      </p:sp>
      <p:sp>
        <p:nvSpPr>
          <p:cNvPr id="1563688" name="AutoShape 40"/>
          <p:cNvSpPr>
            <a:spLocks noChangeArrowheads="1"/>
          </p:cNvSpPr>
          <p:nvPr/>
        </p:nvSpPr>
        <p:spPr bwMode="auto">
          <a:xfrm>
            <a:off x="8018907" y="2083850"/>
            <a:ext cx="685800" cy="457200"/>
          </a:xfrm>
          <a:prstGeom prst="wedgeRoundRectCallout">
            <a:avLst>
              <a:gd name="adj1" fmla="val -129861"/>
              <a:gd name="adj2" fmla="val 53125"/>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89" name="Text Box 41"/>
          <p:cNvSpPr txBox="1">
            <a:spLocks noChangeArrowheads="1"/>
          </p:cNvSpPr>
          <p:nvPr/>
        </p:nvSpPr>
        <p:spPr bwMode="auto">
          <a:xfrm>
            <a:off x="7953821" y="2156479"/>
            <a:ext cx="10826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a:latin typeface="华文楷体" panose="02010600040101010101" pitchFamily="2" charset="-122"/>
                <a:ea typeface="华文楷体" panose="02010600040101010101" pitchFamily="2" charset="-122"/>
              </a:rPr>
              <a:t>打印机</a:t>
            </a:r>
          </a:p>
        </p:txBody>
      </p:sp>
      <p:sp>
        <p:nvSpPr>
          <p:cNvPr id="1563690" name="AutoShape 42"/>
          <p:cNvSpPr>
            <a:spLocks noChangeArrowheads="1"/>
          </p:cNvSpPr>
          <p:nvPr/>
        </p:nvSpPr>
        <p:spPr bwMode="auto">
          <a:xfrm>
            <a:off x="7949951" y="2712500"/>
            <a:ext cx="754755" cy="457200"/>
          </a:xfrm>
          <a:prstGeom prst="wedgeRoundRectCallout">
            <a:avLst>
              <a:gd name="adj1" fmla="val -129861"/>
              <a:gd name="adj2" fmla="val 4167"/>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91" name="Text Box 43"/>
          <p:cNvSpPr txBox="1">
            <a:spLocks noChangeArrowheads="1"/>
          </p:cNvSpPr>
          <p:nvPr/>
        </p:nvSpPr>
        <p:spPr bwMode="auto">
          <a:xfrm>
            <a:off x="7884865" y="2805369"/>
            <a:ext cx="1009650"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a:latin typeface="华文楷体" panose="02010600040101010101" pitchFamily="2" charset="-122"/>
                <a:ea typeface="华文楷体" panose="02010600040101010101" pitchFamily="2" charset="-122"/>
              </a:rPr>
              <a:t>绘图仪</a:t>
            </a:r>
          </a:p>
        </p:txBody>
      </p:sp>
      <p:sp>
        <p:nvSpPr>
          <p:cNvPr id="1563692" name="AutoShape 44"/>
          <p:cNvSpPr>
            <a:spLocks noChangeArrowheads="1"/>
          </p:cNvSpPr>
          <p:nvPr/>
        </p:nvSpPr>
        <p:spPr bwMode="auto">
          <a:xfrm>
            <a:off x="7949952" y="3398300"/>
            <a:ext cx="754754" cy="457200"/>
          </a:xfrm>
          <a:prstGeom prst="wedgeRoundRectCallout">
            <a:avLst>
              <a:gd name="adj1" fmla="val -132407"/>
              <a:gd name="adj2" fmla="val -91407"/>
              <a:gd name="adj3" fmla="val 16667"/>
            </a:avLst>
          </a:prstGeom>
          <a:solidFill>
            <a:schemeClr val="bg2"/>
          </a:solidFill>
          <a:ln w="12700">
            <a:noFill/>
            <a:miter lim="800000"/>
            <a:headEnd type="none" w="sm" len="sm"/>
            <a:tailEnd type="none" w="sm" len="sm"/>
          </a:ln>
          <a:effectLst/>
          <a:scene3d>
            <a:camera prst="orthographicFront">
              <a:rot lat="0" lon="0" rev="0"/>
            </a:camera>
            <a:lightRig rig="chilly" dir="t">
              <a:rot lat="0" lon="0" rev="18480000"/>
            </a:lightRig>
          </a:scene3d>
          <a:sp3d prstMaterial="clear">
            <a:bevelT h="63500"/>
          </a:sp3d>
        </p:spPr>
        <p:txBody>
          <a:bodyPr wrap="none" anchor="ctr"/>
          <a:lstStyle/>
          <a:p>
            <a:pPr defTabSz="762000" eaLnBrk="0" hangingPunct="0"/>
            <a:endParaRPr kumimoji="1" lang="zh-CN" altLang="zh-CN" sz="4800" b="1" i="1">
              <a:solidFill>
                <a:srgbClr val="99FFFF"/>
              </a:solidFill>
              <a:latin typeface="Times New Roman" pitchFamily="18" charset="0"/>
              <a:ea typeface="宋体" pitchFamily="2" charset="-122"/>
            </a:endParaRPr>
          </a:p>
        </p:txBody>
      </p:sp>
      <p:sp>
        <p:nvSpPr>
          <p:cNvPr id="1563693" name="Text Box 45"/>
          <p:cNvSpPr txBox="1">
            <a:spLocks noChangeArrowheads="1"/>
          </p:cNvSpPr>
          <p:nvPr/>
        </p:nvSpPr>
        <p:spPr bwMode="auto">
          <a:xfrm>
            <a:off x="8026152" y="3506647"/>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zh-CN" altLang="en-US" sz="1800" b="1">
                <a:latin typeface="华文楷体" panose="02010600040101010101" pitchFamily="2" charset="-122"/>
                <a:ea typeface="华文楷体" panose="02010600040101010101" pitchFamily="2" charset="-122"/>
              </a:rPr>
              <a:t>音箱</a:t>
            </a:r>
          </a:p>
        </p:txBody>
      </p:sp>
      <p:grpSp>
        <p:nvGrpSpPr>
          <p:cNvPr id="1563694" name="Group 46"/>
          <p:cNvGrpSpPr>
            <a:grpSpLocks/>
          </p:cNvGrpSpPr>
          <p:nvPr/>
        </p:nvGrpSpPr>
        <p:grpSpPr bwMode="auto">
          <a:xfrm>
            <a:off x="5324824" y="4109754"/>
            <a:ext cx="546835" cy="472921"/>
            <a:chOff x="2976" y="3744"/>
            <a:chExt cx="624" cy="576"/>
          </a:xfrm>
        </p:grpSpPr>
        <p:sp>
          <p:nvSpPr>
            <p:cNvPr id="1563695" name="Rectangle 47"/>
            <p:cNvSpPr>
              <a:spLocks noChangeArrowheads="1"/>
            </p:cNvSpPr>
            <p:nvPr/>
          </p:nvSpPr>
          <p:spPr bwMode="auto">
            <a:xfrm>
              <a:off x="2976" y="3744"/>
              <a:ext cx="624" cy="576"/>
            </a:xfrm>
            <a:prstGeom prst="rect">
              <a:avLst/>
            </a:prstGeom>
            <a:solidFill>
              <a:srgbClr val="6666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96" name="Rectangle 48"/>
            <p:cNvSpPr>
              <a:spLocks noChangeArrowheads="1"/>
            </p:cNvSpPr>
            <p:nvPr/>
          </p:nvSpPr>
          <p:spPr bwMode="auto">
            <a:xfrm>
              <a:off x="3120" y="4128"/>
              <a:ext cx="384" cy="192"/>
            </a:xfrm>
            <a:prstGeom prst="rect">
              <a:avLst/>
            </a:prstGeom>
            <a:solidFill>
              <a:schemeClr val="tx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97" name="Rectangle 49"/>
            <p:cNvSpPr>
              <a:spLocks noChangeArrowheads="1"/>
            </p:cNvSpPr>
            <p:nvPr/>
          </p:nvSpPr>
          <p:spPr bwMode="auto">
            <a:xfrm>
              <a:off x="3360" y="4176"/>
              <a:ext cx="48" cy="144"/>
            </a:xfrm>
            <a:prstGeom prst="rect">
              <a:avLst/>
            </a:prstGeom>
            <a:solidFill>
              <a:schemeClr val="bg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98" name="Rectangle 50"/>
            <p:cNvSpPr>
              <a:spLocks noChangeArrowheads="1"/>
            </p:cNvSpPr>
            <p:nvPr/>
          </p:nvSpPr>
          <p:spPr bwMode="auto">
            <a:xfrm>
              <a:off x="3120" y="3744"/>
              <a:ext cx="384" cy="288"/>
            </a:xfrm>
            <a:prstGeom prst="rect">
              <a:avLst/>
            </a:prstGeom>
            <a:solidFill>
              <a:schemeClr val="bg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699" name="Text Box 51"/>
          <p:cNvSpPr txBox="1">
            <a:spLocks noChangeArrowheads="1"/>
          </p:cNvSpPr>
          <p:nvPr/>
        </p:nvSpPr>
        <p:spPr bwMode="auto">
          <a:xfrm>
            <a:off x="2034522" y="3720881"/>
            <a:ext cx="41326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en-US" altLang="zh-CN" sz="1800" b="1" dirty="0">
                <a:solidFill>
                  <a:srgbClr val="99FFFF"/>
                </a:solidFill>
              </a:rPr>
              <a:t>   </a:t>
            </a:r>
            <a:r>
              <a:rPr kumimoji="1" lang="zh-CN" altLang="en-US" sz="1600" b="1" dirty="0">
                <a:solidFill>
                  <a:srgbClr val="0033CC"/>
                </a:solidFill>
                <a:latin typeface="华文楷体" panose="02010600040101010101" pitchFamily="2" charset="-122"/>
                <a:ea typeface="华文楷体" panose="02010600040101010101" pitchFamily="2" charset="-122"/>
              </a:rPr>
              <a:t>优盘       硬盘        磁带       光盘       软盘</a:t>
            </a:r>
            <a:endParaRPr kumimoji="1" lang="zh-CN" altLang="en-US" sz="1600" b="1" i="1" dirty="0">
              <a:solidFill>
                <a:srgbClr val="0033CC"/>
              </a:solidFill>
              <a:latin typeface="华文楷体" panose="02010600040101010101" pitchFamily="2" charset="-122"/>
              <a:ea typeface="华文楷体" panose="02010600040101010101" pitchFamily="2" charset="-122"/>
            </a:endParaRPr>
          </a:p>
        </p:txBody>
      </p:sp>
      <p:grpSp>
        <p:nvGrpSpPr>
          <p:cNvPr id="1563700" name="Group 52"/>
          <p:cNvGrpSpPr>
            <a:grpSpLocks/>
          </p:cNvGrpSpPr>
          <p:nvPr/>
        </p:nvGrpSpPr>
        <p:grpSpPr bwMode="auto">
          <a:xfrm>
            <a:off x="3872271" y="4265201"/>
            <a:ext cx="457200" cy="320278"/>
            <a:chOff x="1584" y="3936"/>
            <a:chExt cx="528" cy="240"/>
          </a:xfrm>
        </p:grpSpPr>
        <p:sp>
          <p:nvSpPr>
            <p:cNvPr id="1563701" name="AutoShape 53"/>
            <p:cNvSpPr>
              <a:spLocks noChangeArrowheads="1"/>
            </p:cNvSpPr>
            <p:nvPr/>
          </p:nvSpPr>
          <p:spPr bwMode="auto">
            <a:xfrm>
              <a:off x="1584" y="3936"/>
              <a:ext cx="528" cy="240"/>
            </a:xfrm>
            <a:prstGeom prst="can">
              <a:avLst>
                <a:gd name="adj" fmla="val 50000"/>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702" name="Oval 54"/>
            <p:cNvSpPr>
              <a:spLocks noChangeArrowheads="1"/>
            </p:cNvSpPr>
            <p:nvPr/>
          </p:nvSpPr>
          <p:spPr bwMode="auto">
            <a:xfrm>
              <a:off x="1824" y="3984"/>
              <a:ext cx="48" cy="48"/>
            </a:xfrm>
            <a:prstGeom prst="ellipse">
              <a:avLst/>
            </a:prstGeom>
            <a:solidFill>
              <a:schemeClr val="bg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703" name="Rectangle 55"/>
          <p:cNvSpPr>
            <a:spLocks noGrp="1" noChangeArrowheads="1"/>
          </p:cNvSpPr>
          <p:nvPr>
            <p:ph type="title"/>
          </p:nvPr>
        </p:nvSpPr>
        <p:spPr>
          <a:xfrm>
            <a:off x="1929146" y="268880"/>
            <a:ext cx="5132387" cy="482203"/>
          </a:xfrm>
        </p:spPr>
        <p:txBody>
          <a:bodyPr>
            <a:normAutofit fontScale="90000"/>
          </a:bodyPr>
          <a:lstStyle/>
          <a:p>
            <a:r>
              <a:rPr lang="zh-CN" altLang="en-US" sz="4000" dirty="0"/>
              <a:t>现代计算机</a:t>
            </a:r>
            <a:r>
              <a:rPr lang="en-US" altLang="zh-CN" sz="2400" b="0" dirty="0">
                <a:latin typeface="华文琥珀" pitchFamily="2" charset="-122"/>
              </a:rPr>
              <a:t>----</a:t>
            </a:r>
            <a:r>
              <a:rPr lang="zh-CN" altLang="en-US" sz="2400" b="0" dirty="0">
                <a:latin typeface="华文琥珀" pitchFamily="2" charset="-122"/>
              </a:rPr>
              <a:t>硬件构架</a:t>
            </a:r>
          </a:p>
        </p:txBody>
      </p:sp>
      <p:grpSp>
        <p:nvGrpSpPr>
          <p:cNvPr id="1563704" name="Group 56"/>
          <p:cNvGrpSpPr>
            <a:grpSpLocks/>
          </p:cNvGrpSpPr>
          <p:nvPr/>
        </p:nvGrpSpPr>
        <p:grpSpPr bwMode="auto">
          <a:xfrm>
            <a:off x="2375967" y="4063629"/>
            <a:ext cx="287338" cy="598106"/>
            <a:chOff x="431" y="3702"/>
            <a:chExt cx="272" cy="590"/>
          </a:xfrm>
        </p:grpSpPr>
        <p:sp>
          <p:nvSpPr>
            <p:cNvPr id="1563705" name="Oval 57"/>
            <p:cNvSpPr>
              <a:spLocks noChangeArrowheads="1"/>
            </p:cNvSpPr>
            <p:nvPr/>
          </p:nvSpPr>
          <p:spPr bwMode="auto">
            <a:xfrm>
              <a:off x="431" y="3748"/>
              <a:ext cx="272" cy="408"/>
            </a:xfrm>
            <a:prstGeom prst="ellipse">
              <a:avLst/>
            </a:prstGeom>
            <a:gradFill rotWithShape="1">
              <a:gsLst>
                <a:gs pos="0">
                  <a:srgbClr val="FFFFFF"/>
                </a:gs>
                <a:gs pos="100000">
                  <a:srgbClr val="FFFFFF">
                    <a:gamma/>
                    <a:shade val="46275"/>
                    <a:invGamma/>
                  </a:srgbClr>
                </a:gs>
              </a:gsLst>
              <a:path path="shape">
                <a:fillToRect l="50000" t="50000" r="50000" b="50000"/>
              </a:path>
            </a:gradFill>
            <a:ln w="9525" algn="ctr">
              <a:solidFill>
                <a:schemeClr val="tx1"/>
              </a:solidFill>
              <a:round/>
              <a:headEnd type="none" w="sm" len="sm"/>
              <a:tailEnd type="none" w="sm" len="sm"/>
            </a:ln>
            <a:effectLst/>
            <a:extLs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b="1"/>
            </a:p>
          </p:txBody>
        </p:sp>
        <p:sp>
          <p:nvSpPr>
            <p:cNvPr id="1563706" name="Rectangle 58"/>
            <p:cNvSpPr>
              <a:spLocks noChangeArrowheads="1"/>
            </p:cNvSpPr>
            <p:nvPr/>
          </p:nvSpPr>
          <p:spPr bwMode="auto">
            <a:xfrm>
              <a:off x="476" y="3702"/>
              <a:ext cx="181" cy="91"/>
            </a:xfrm>
            <a:prstGeom prst="rect">
              <a:avLst/>
            </a:prstGeom>
            <a:gradFill rotWithShape="1">
              <a:gsLst>
                <a:gs pos="0">
                  <a:srgbClr val="DCDBF9">
                    <a:gamma/>
                    <a:shade val="46275"/>
                    <a:invGamma/>
                  </a:srgbClr>
                </a:gs>
                <a:gs pos="100000">
                  <a:srgbClr val="DCDBF9"/>
                </a:gs>
              </a:gsLst>
              <a:lin ang="5400000" scaled="1"/>
            </a:gradFill>
            <a:ln w="9525"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b="1"/>
            </a:p>
          </p:txBody>
        </p:sp>
        <p:sp>
          <p:nvSpPr>
            <p:cNvPr id="1563707" name="Rectangle 59"/>
            <p:cNvSpPr>
              <a:spLocks noChangeArrowheads="1"/>
            </p:cNvSpPr>
            <p:nvPr/>
          </p:nvSpPr>
          <p:spPr bwMode="auto">
            <a:xfrm>
              <a:off x="476" y="4065"/>
              <a:ext cx="181" cy="227"/>
            </a:xfrm>
            <a:prstGeom prst="rect">
              <a:avLst/>
            </a:prstGeom>
            <a:gradFill rotWithShape="1">
              <a:gsLst>
                <a:gs pos="0">
                  <a:srgbClr val="DCDBF9"/>
                </a:gs>
                <a:gs pos="100000">
                  <a:srgbClr val="DCDBF9">
                    <a:gamma/>
                    <a:shade val="46275"/>
                    <a:invGamma/>
                  </a:srgbClr>
                </a:gs>
              </a:gsLst>
              <a:lin ang="5400000" scaled="1"/>
            </a:gradFill>
            <a:ln w="9525"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b="1"/>
            </a:p>
          </p:txBody>
        </p:sp>
        <p:sp>
          <p:nvSpPr>
            <p:cNvPr id="1563708" name="Oval 60"/>
            <p:cNvSpPr>
              <a:spLocks noChangeArrowheads="1"/>
            </p:cNvSpPr>
            <p:nvPr/>
          </p:nvSpPr>
          <p:spPr bwMode="auto">
            <a:xfrm>
              <a:off x="521" y="3838"/>
              <a:ext cx="91" cy="136"/>
            </a:xfrm>
            <a:prstGeom prst="ellipse">
              <a:avLst/>
            </a:prstGeom>
            <a:gradFill rotWithShape="1">
              <a:gsLst>
                <a:gs pos="0">
                  <a:srgbClr val="2A4AEA"/>
                </a:gs>
                <a:gs pos="100000">
                  <a:srgbClr val="2A4AEA">
                    <a:gamma/>
                    <a:shade val="46275"/>
                    <a:invGamma/>
                  </a:srgbClr>
                </a:gs>
              </a:gsLst>
              <a:path path="shape">
                <a:fillToRect l="50000" t="50000" r="50000" b="50000"/>
              </a:path>
            </a:gradFill>
            <a:ln w="9525" algn="ctr">
              <a:solidFill>
                <a:schemeClr val="tx1"/>
              </a:solidFill>
              <a:round/>
              <a:headEnd type="none" w="sm" len="sm"/>
              <a:tailEnd type="none" w="sm" len="sm"/>
            </a:ln>
            <a:effectLst/>
            <a:extLst>
              <a:ext uri="{AF507438-7753-43E0-B8FC-AC1667EBCBE1}">
                <a14:hiddenEffects xmlns:a14="http://schemas.microsoft.com/office/drawing/2010/main">
                  <a:effectLst>
                    <a:outerShdw dist="563972" dir="14049741" sx="125000" sy="125000" algn="tl" rotWithShape="0">
                      <a:schemeClr val="bg2">
                        <a:alpha val="80000"/>
                      </a:schemeClr>
                    </a:outerShdw>
                  </a:effectLst>
                </a14:hiddenEffects>
              </a:ext>
            </a:extLst>
          </p:spPr>
          <p:txBody>
            <a:bodyPr wrap="none" anchor="ctr"/>
            <a:lstStyle/>
            <a:p>
              <a:endParaRPr lang="zh-CN" altLang="en-US" b="1"/>
            </a:p>
          </p:txBody>
        </p:sp>
      </p:grpSp>
      <p:grpSp>
        <p:nvGrpSpPr>
          <p:cNvPr id="1563709" name="Group 61"/>
          <p:cNvGrpSpPr>
            <a:grpSpLocks/>
          </p:cNvGrpSpPr>
          <p:nvPr/>
        </p:nvGrpSpPr>
        <p:grpSpPr bwMode="auto">
          <a:xfrm>
            <a:off x="4515888" y="4084787"/>
            <a:ext cx="609600" cy="569715"/>
            <a:chOff x="2165" y="3696"/>
            <a:chExt cx="624" cy="630"/>
          </a:xfrm>
        </p:grpSpPr>
        <p:grpSp>
          <p:nvGrpSpPr>
            <p:cNvPr id="1563710" name="Group 62"/>
            <p:cNvGrpSpPr>
              <a:grpSpLocks/>
            </p:cNvGrpSpPr>
            <p:nvPr/>
          </p:nvGrpSpPr>
          <p:grpSpPr bwMode="auto">
            <a:xfrm>
              <a:off x="2165" y="3702"/>
              <a:ext cx="624" cy="624"/>
              <a:chOff x="2160" y="3696"/>
              <a:chExt cx="624" cy="624"/>
            </a:xfrm>
          </p:grpSpPr>
          <p:sp>
            <p:nvSpPr>
              <p:cNvPr id="1563711" name="Oval 63"/>
              <p:cNvSpPr>
                <a:spLocks noChangeArrowheads="1"/>
              </p:cNvSpPr>
              <p:nvPr/>
            </p:nvSpPr>
            <p:spPr bwMode="auto">
              <a:xfrm>
                <a:off x="2160" y="3696"/>
                <a:ext cx="624" cy="624"/>
              </a:xfrm>
              <a:prstGeom prst="ellipse">
                <a:avLst/>
              </a:prstGeom>
              <a:gradFill rotWithShape="1">
                <a:gsLst>
                  <a:gs pos="0">
                    <a:srgbClr val="FFFFFF">
                      <a:gamma/>
                      <a:shade val="46275"/>
                      <a:invGamma/>
                    </a:srgbClr>
                  </a:gs>
                  <a:gs pos="100000">
                    <a:srgbClr val="FFFFFF"/>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712" name="Oval 64"/>
              <p:cNvSpPr>
                <a:spLocks noChangeArrowheads="1"/>
              </p:cNvSpPr>
              <p:nvPr/>
            </p:nvSpPr>
            <p:spPr bwMode="auto">
              <a:xfrm>
                <a:off x="2400" y="3936"/>
                <a:ext cx="144" cy="144"/>
              </a:xfrm>
              <a:prstGeom prst="ellipse">
                <a:avLst/>
              </a:prstGeom>
              <a:gradFill rotWithShape="1">
                <a:gsLst>
                  <a:gs pos="0">
                    <a:srgbClr val="FFFFFF">
                      <a:gamma/>
                      <a:shade val="46275"/>
                      <a:invGamma/>
                    </a:srgbClr>
                  </a:gs>
                  <a:gs pos="100000">
                    <a:srgbClr val="FFFFFF"/>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713" name="Line 65"/>
              <p:cNvSpPr>
                <a:spLocks noChangeShapeType="1"/>
              </p:cNvSpPr>
              <p:nvPr/>
            </p:nvSpPr>
            <p:spPr bwMode="auto">
              <a:xfrm>
                <a:off x="2448" y="3696"/>
                <a:ext cx="48" cy="240"/>
              </a:xfrm>
              <a:prstGeom prst="line">
                <a:avLst/>
              </a:prstGeom>
              <a:noFill/>
              <a:ln w="12700">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714" name="Line 66"/>
              <p:cNvSpPr>
                <a:spLocks noChangeShapeType="1"/>
              </p:cNvSpPr>
              <p:nvPr/>
            </p:nvSpPr>
            <p:spPr bwMode="auto">
              <a:xfrm flipH="1">
                <a:off x="2496" y="3696"/>
                <a:ext cx="48" cy="240"/>
              </a:xfrm>
              <a:prstGeom prst="line">
                <a:avLst/>
              </a:prstGeom>
              <a:noFill/>
              <a:ln w="127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715" name="Line 67"/>
            <p:cNvSpPr>
              <a:spLocks noChangeShapeType="1"/>
            </p:cNvSpPr>
            <p:nvPr/>
          </p:nvSpPr>
          <p:spPr bwMode="auto">
            <a:xfrm flipH="1">
              <a:off x="2496" y="3696"/>
              <a:ext cx="0" cy="240"/>
            </a:xfrm>
            <a:prstGeom prst="line">
              <a:avLst/>
            </a:prstGeom>
            <a:no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63659" name="AutoShape 11"/>
          <p:cNvSpPr>
            <a:spLocks noChangeArrowheads="1"/>
          </p:cNvSpPr>
          <p:nvPr/>
        </p:nvSpPr>
        <p:spPr bwMode="auto">
          <a:xfrm>
            <a:off x="3726635" y="3504360"/>
            <a:ext cx="864007" cy="193242"/>
          </a:xfrm>
          <a:prstGeom prst="upDownArrow">
            <a:avLst>
              <a:gd name="adj1" fmla="val 50000"/>
              <a:gd name="adj2" fmla="val 20000"/>
            </a:avLst>
          </a:prstGeom>
          <a:solidFill>
            <a:srgbClr val="777777"/>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777777"/>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endParaRPr lang="zh-CN" altLang="en-US" b="1"/>
          </a:p>
        </p:txBody>
      </p:sp>
      <p:grpSp>
        <p:nvGrpSpPr>
          <p:cNvPr id="1563717" name="Group 69"/>
          <p:cNvGrpSpPr>
            <a:grpSpLocks/>
          </p:cNvGrpSpPr>
          <p:nvPr/>
        </p:nvGrpSpPr>
        <p:grpSpPr bwMode="auto">
          <a:xfrm>
            <a:off x="2396627" y="2698329"/>
            <a:ext cx="2304157" cy="632221"/>
            <a:chOff x="1610" y="2205"/>
            <a:chExt cx="1584" cy="672"/>
          </a:xfrm>
        </p:grpSpPr>
        <p:sp>
          <p:nvSpPr>
            <p:cNvPr id="1563652" name="AutoShape 4"/>
            <p:cNvSpPr>
              <a:spLocks noChangeArrowheads="1"/>
            </p:cNvSpPr>
            <p:nvPr/>
          </p:nvSpPr>
          <p:spPr bwMode="auto">
            <a:xfrm>
              <a:off x="1610" y="2205"/>
              <a:ext cx="1584" cy="672"/>
            </a:xfrm>
            <a:prstGeom prst="bevel">
              <a:avLst>
                <a:gd name="adj" fmla="val 12500"/>
              </a:avLst>
            </a:prstGeom>
            <a:solidFill>
              <a:schemeClr val="tx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3665" name="Text Box 17"/>
            <p:cNvSpPr txBox="1">
              <a:spLocks noChangeArrowheads="1"/>
            </p:cNvSpPr>
            <p:nvPr/>
          </p:nvSpPr>
          <p:spPr bwMode="auto">
            <a:xfrm>
              <a:off x="1837" y="2296"/>
              <a:ext cx="105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sz="2400">
                  <a:solidFill>
                    <a:schemeClr val="tx1"/>
                  </a:solidFill>
                  <a:latin typeface="Times New Roman" pitchFamily="18" charset="0"/>
                  <a:ea typeface="宋体" pitchFamily="2" charset="-122"/>
                </a:defRPr>
              </a:lvl1pPr>
              <a:lvl2pPr marL="571500" algn="l" defTabSz="762000">
                <a:defRPr sz="2400">
                  <a:solidFill>
                    <a:schemeClr val="tx1"/>
                  </a:solidFill>
                  <a:latin typeface="Times New Roman" pitchFamily="18" charset="0"/>
                  <a:ea typeface="宋体" pitchFamily="2" charset="-122"/>
                </a:defRPr>
              </a:lvl2pPr>
              <a:lvl3pPr marL="1143000" algn="l" defTabSz="762000">
                <a:defRPr sz="2400">
                  <a:solidFill>
                    <a:schemeClr val="tx1"/>
                  </a:solidFill>
                  <a:latin typeface="Times New Roman" pitchFamily="18" charset="0"/>
                  <a:ea typeface="宋体" pitchFamily="2" charset="-122"/>
                </a:defRPr>
              </a:lvl3pPr>
              <a:lvl4pPr marL="1714500" algn="l" defTabSz="762000">
                <a:defRPr sz="2400">
                  <a:solidFill>
                    <a:schemeClr val="tx1"/>
                  </a:solidFill>
                  <a:latin typeface="Times New Roman" pitchFamily="18" charset="0"/>
                  <a:ea typeface="宋体" pitchFamily="2" charset="-122"/>
                </a:defRPr>
              </a:lvl4pPr>
              <a:lvl5pPr marL="2286000" algn="l" defTabSz="762000">
                <a:defRPr sz="2400">
                  <a:solidFill>
                    <a:schemeClr val="tx1"/>
                  </a:solidFill>
                  <a:latin typeface="Times New Roman" pitchFamily="18" charset="0"/>
                  <a:ea typeface="宋体" pitchFamily="2" charset="-122"/>
                </a:defRPr>
              </a:lvl5pPr>
              <a:lvl6pPr marL="2743200" defTabSz="762000" fontAlgn="base">
                <a:spcBef>
                  <a:spcPct val="0"/>
                </a:spcBef>
                <a:spcAft>
                  <a:spcPct val="0"/>
                </a:spcAft>
                <a:defRPr sz="2400">
                  <a:solidFill>
                    <a:schemeClr val="tx1"/>
                  </a:solidFill>
                  <a:latin typeface="Times New Roman" pitchFamily="18" charset="0"/>
                  <a:ea typeface="宋体" pitchFamily="2" charset="-122"/>
                </a:defRPr>
              </a:lvl6pPr>
              <a:lvl7pPr marL="3200400" defTabSz="762000" fontAlgn="base">
                <a:spcBef>
                  <a:spcPct val="0"/>
                </a:spcBef>
                <a:spcAft>
                  <a:spcPct val="0"/>
                </a:spcAft>
                <a:defRPr sz="2400">
                  <a:solidFill>
                    <a:schemeClr val="tx1"/>
                  </a:solidFill>
                  <a:latin typeface="Times New Roman" pitchFamily="18" charset="0"/>
                  <a:ea typeface="宋体" pitchFamily="2" charset="-122"/>
                </a:defRPr>
              </a:lvl7pPr>
              <a:lvl8pPr marL="3657600" defTabSz="762000" fontAlgn="base">
                <a:spcBef>
                  <a:spcPct val="0"/>
                </a:spcBef>
                <a:spcAft>
                  <a:spcPct val="0"/>
                </a:spcAft>
                <a:defRPr sz="2400">
                  <a:solidFill>
                    <a:schemeClr val="tx1"/>
                  </a:solidFill>
                  <a:latin typeface="Times New Roman" pitchFamily="18" charset="0"/>
                  <a:ea typeface="宋体" pitchFamily="2" charset="-122"/>
                </a:defRPr>
              </a:lvl8pPr>
              <a:lvl9pPr marL="4114800" defTabSz="762000" fontAlgn="base">
                <a:spcBef>
                  <a:spcPct val="0"/>
                </a:spcBef>
                <a:spcAft>
                  <a:spcPct val="0"/>
                </a:spcAft>
                <a:defRPr sz="2400">
                  <a:solidFill>
                    <a:schemeClr val="tx1"/>
                  </a:solidFill>
                  <a:latin typeface="Times New Roman" pitchFamily="18" charset="0"/>
                  <a:ea typeface="宋体" pitchFamily="2" charset="-122"/>
                </a:defRPr>
              </a:lvl9pPr>
            </a:lstStyle>
            <a:p>
              <a:pPr eaLnBrk="0" hangingPunct="0">
                <a:spcBef>
                  <a:spcPct val="50000"/>
                </a:spcBef>
              </a:pPr>
              <a:r>
                <a:rPr kumimoji="1" lang="en-US" altLang="zh-CN" sz="2800" b="1" dirty="0">
                  <a:solidFill>
                    <a:schemeClr val="bg1"/>
                  </a:solidFill>
                  <a:effectLst>
                    <a:outerShdw blurRad="38100" dist="38100" dir="2700000" algn="tl">
                      <a:srgbClr val="C0C0C0"/>
                    </a:outerShdw>
                  </a:effectLst>
                </a:rPr>
                <a:t>RAM</a:t>
              </a:r>
              <a:endParaRPr kumimoji="1" lang="en-US" altLang="zh-CN" sz="2800" b="1" i="1" dirty="0">
                <a:solidFill>
                  <a:schemeClr val="bg1"/>
                </a:solidFill>
              </a:endParaRPr>
            </a:p>
          </p:txBody>
        </p:sp>
      </p:grpSp>
      <p:sp>
        <p:nvSpPr>
          <p:cNvPr id="7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16654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63660"/>
                                        </p:tgtEl>
                                        <p:attrNameLst>
                                          <p:attrName>style.visibility</p:attrName>
                                        </p:attrNameLst>
                                      </p:cBhvr>
                                      <p:to>
                                        <p:strVal val="visible"/>
                                      </p:to>
                                    </p:set>
                                    <p:anim calcmode="lin" valueType="num">
                                      <p:cBhvr additive="base">
                                        <p:cTn id="7" dur="500" fill="hold"/>
                                        <p:tgtEl>
                                          <p:spTgt spid="1563660"/>
                                        </p:tgtEl>
                                        <p:attrNameLst>
                                          <p:attrName>ppt_x</p:attrName>
                                        </p:attrNameLst>
                                      </p:cBhvr>
                                      <p:tavLst>
                                        <p:tav tm="0">
                                          <p:val>
                                            <p:strVal val="#ppt_x"/>
                                          </p:val>
                                        </p:tav>
                                        <p:tav tm="100000">
                                          <p:val>
                                            <p:strVal val="#ppt_x"/>
                                          </p:val>
                                        </p:tav>
                                      </p:tavLst>
                                    </p:anim>
                                    <p:anim calcmode="lin" valueType="num">
                                      <p:cBhvr additive="base">
                                        <p:cTn id="8" dur="500" fill="hold"/>
                                        <p:tgtEl>
                                          <p:spTgt spid="15636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63657"/>
                                        </p:tgtEl>
                                        <p:attrNameLst>
                                          <p:attrName>style.visibility</p:attrName>
                                        </p:attrNameLst>
                                      </p:cBhvr>
                                      <p:to>
                                        <p:strVal val="visible"/>
                                      </p:to>
                                    </p:set>
                                    <p:anim calcmode="lin" valueType="num">
                                      <p:cBhvr additive="base">
                                        <p:cTn id="11" dur="500" fill="hold"/>
                                        <p:tgtEl>
                                          <p:spTgt spid="1563657"/>
                                        </p:tgtEl>
                                        <p:attrNameLst>
                                          <p:attrName>ppt_x</p:attrName>
                                        </p:attrNameLst>
                                      </p:cBhvr>
                                      <p:tavLst>
                                        <p:tav tm="0">
                                          <p:val>
                                            <p:strVal val="#ppt_x"/>
                                          </p:val>
                                        </p:tav>
                                        <p:tav tm="100000">
                                          <p:val>
                                            <p:strVal val="#ppt_x"/>
                                          </p:val>
                                        </p:tav>
                                      </p:tavLst>
                                    </p:anim>
                                    <p:anim calcmode="lin" valueType="num">
                                      <p:cBhvr additive="base">
                                        <p:cTn id="12" dur="500" fill="hold"/>
                                        <p:tgtEl>
                                          <p:spTgt spid="1563657"/>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563663"/>
                                        </p:tgtEl>
                                        <p:attrNameLst>
                                          <p:attrName>style.visibility</p:attrName>
                                        </p:attrNameLst>
                                      </p:cBhvr>
                                      <p:to>
                                        <p:strVal val="visible"/>
                                      </p:to>
                                    </p:set>
                                    <p:anim calcmode="lin" valueType="num">
                                      <p:cBhvr additive="base">
                                        <p:cTn id="16" dur="500" fill="hold"/>
                                        <p:tgtEl>
                                          <p:spTgt spid="1563663"/>
                                        </p:tgtEl>
                                        <p:attrNameLst>
                                          <p:attrName>ppt_x</p:attrName>
                                        </p:attrNameLst>
                                      </p:cBhvr>
                                      <p:tavLst>
                                        <p:tav tm="0">
                                          <p:val>
                                            <p:strVal val="#ppt_x"/>
                                          </p:val>
                                        </p:tav>
                                        <p:tav tm="100000">
                                          <p:val>
                                            <p:strVal val="#ppt_x"/>
                                          </p:val>
                                        </p:tav>
                                      </p:tavLst>
                                    </p:anim>
                                    <p:anim calcmode="lin" valueType="num">
                                      <p:cBhvr additive="base">
                                        <p:cTn id="17" dur="500" fill="hold"/>
                                        <p:tgtEl>
                                          <p:spTgt spid="156366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563651"/>
                                        </p:tgtEl>
                                        <p:attrNameLst>
                                          <p:attrName>style.visibility</p:attrName>
                                        </p:attrNameLst>
                                      </p:cBhvr>
                                      <p:to>
                                        <p:strVal val="visible"/>
                                      </p:to>
                                    </p:set>
                                    <p:anim calcmode="lin" valueType="num">
                                      <p:cBhvr additive="base">
                                        <p:cTn id="20" dur="500" fill="hold"/>
                                        <p:tgtEl>
                                          <p:spTgt spid="1563651"/>
                                        </p:tgtEl>
                                        <p:attrNameLst>
                                          <p:attrName>ppt_x</p:attrName>
                                        </p:attrNameLst>
                                      </p:cBhvr>
                                      <p:tavLst>
                                        <p:tav tm="0">
                                          <p:val>
                                            <p:strVal val="#ppt_x"/>
                                          </p:val>
                                        </p:tav>
                                        <p:tav tm="100000">
                                          <p:val>
                                            <p:strVal val="#ppt_x"/>
                                          </p:val>
                                        </p:tav>
                                      </p:tavLst>
                                    </p:anim>
                                    <p:anim calcmode="lin" valueType="num">
                                      <p:cBhvr additive="base">
                                        <p:cTn id="21" dur="500" fill="hold"/>
                                        <p:tgtEl>
                                          <p:spTgt spid="1563651"/>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1000"/>
                            </p:stCondLst>
                            <p:childTnLst>
                              <p:par>
                                <p:cTn id="23" presetID="2" presetClass="entr" presetSubtype="4" fill="hold" nodeType="afterEffect">
                                  <p:stCondLst>
                                    <p:cond delay="0"/>
                                  </p:stCondLst>
                                  <p:childTnLst>
                                    <p:set>
                                      <p:cBhvr>
                                        <p:cTn id="24" dur="1" fill="hold">
                                          <p:stCondLst>
                                            <p:cond delay="0"/>
                                          </p:stCondLst>
                                        </p:cTn>
                                        <p:tgtEl>
                                          <p:spTgt spid="1563716"/>
                                        </p:tgtEl>
                                        <p:attrNameLst>
                                          <p:attrName>style.visibility</p:attrName>
                                        </p:attrNameLst>
                                      </p:cBhvr>
                                      <p:to>
                                        <p:strVal val="visible"/>
                                      </p:to>
                                    </p:set>
                                    <p:anim calcmode="lin" valueType="num">
                                      <p:cBhvr additive="base">
                                        <p:cTn id="25" dur="500" fill="hold"/>
                                        <p:tgtEl>
                                          <p:spTgt spid="1563716"/>
                                        </p:tgtEl>
                                        <p:attrNameLst>
                                          <p:attrName>ppt_x</p:attrName>
                                        </p:attrNameLst>
                                      </p:cBhvr>
                                      <p:tavLst>
                                        <p:tav tm="0">
                                          <p:val>
                                            <p:strVal val="#ppt_x"/>
                                          </p:val>
                                        </p:tav>
                                        <p:tav tm="100000">
                                          <p:val>
                                            <p:strVal val="#ppt_x"/>
                                          </p:val>
                                        </p:tav>
                                      </p:tavLst>
                                    </p:anim>
                                    <p:anim calcmode="lin" valueType="num">
                                      <p:cBhvr additive="base">
                                        <p:cTn id="26" dur="500" fill="hold"/>
                                        <p:tgtEl>
                                          <p:spTgt spid="1563716"/>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2" presetClass="entr" presetSubtype="4" fill="hold" nodeType="afterEffect">
                                  <p:stCondLst>
                                    <p:cond delay="0"/>
                                  </p:stCondLst>
                                  <p:childTnLst>
                                    <p:set>
                                      <p:cBhvr>
                                        <p:cTn id="29" dur="1" fill="hold">
                                          <p:stCondLst>
                                            <p:cond delay="0"/>
                                          </p:stCondLst>
                                        </p:cTn>
                                        <p:tgtEl>
                                          <p:spTgt spid="1563717"/>
                                        </p:tgtEl>
                                        <p:attrNameLst>
                                          <p:attrName>style.visibility</p:attrName>
                                        </p:attrNameLst>
                                      </p:cBhvr>
                                      <p:to>
                                        <p:strVal val="visible"/>
                                      </p:to>
                                    </p:set>
                                    <p:anim calcmode="lin" valueType="num">
                                      <p:cBhvr additive="base">
                                        <p:cTn id="30" dur="500" fill="hold"/>
                                        <p:tgtEl>
                                          <p:spTgt spid="1563717"/>
                                        </p:tgtEl>
                                        <p:attrNameLst>
                                          <p:attrName>ppt_x</p:attrName>
                                        </p:attrNameLst>
                                      </p:cBhvr>
                                      <p:tavLst>
                                        <p:tav tm="0">
                                          <p:val>
                                            <p:strVal val="#ppt_x"/>
                                          </p:val>
                                        </p:tav>
                                        <p:tav tm="100000">
                                          <p:val>
                                            <p:strVal val="#ppt_x"/>
                                          </p:val>
                                        </p:tav>
                                      </p:tavLst>
                                    </p:anim>
                                    <p:anim calcmode="lin" valueType="num">
                                      <p:cBhvr additive="base">
                                        <p:cTn id="31" dur="500" fill="hold"/>
                                        <p:tgtEl>
                                          <p:spTgt spid="1563717"/>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2000"/>
                            </p:stCondLst>
                            <p:childTnLst>
                              <p:par>
                                <p:cTn id="33" presetID="2" presetClass="entr" presetSubtype="4" fill="hold" grpId="0" nodeType="afterEffect">
                                  <p:stCondLst>
                                    <p:cond delay="0"/>
                                  </p:stCondLst>
                                  <p:childTnLst>
                                    <p:set>
                                      <p:cBhvr>
                                        <p:cTn id="34" dur="1" fill="hold">
                                          <p:stCondLst>
                                            <p:cond delay="0"/>
                                          </p:stCondLst>
                                        </p:cTn>
                                        <p:tgtEl>
                                          <p:spTgt spid="1563658"/>
                                        </p:tgtEl>
                                        <p:attrNameLst>
                                          <p:attrName>style.visibility</p:attrName>
                                        </p:attrNameLst>
                                      </p:cBhvr>
                                      <p:to>
                                        <p:strVal val="visible"/>
                                      </p:to>
                                    </p:set>
                                    <p:anim calcmode="lin" valueType="num">
                                      <p:cBhvr additive="base">
                                        <p:cTn id="35" dur="500" fill="hold"/>
                                        <p:tgtEl>
                                          <p:spTgt spid="1563658"/>
                                        </p:tgtEl>
                                        <p:attrNameLst>
                                          <p:attrName>ppt_x</p:attrName>
                                        </p:attrNameLst>
                                      </p:cBhvr>
                                      <p:tavLst>
                                        <p:tav tm="0">
                                          <p:val>
                                            <p:strVal val="#ppt_x"/>
                                          </p:val>
                                        </p:tav>
                                        <p:tav tm="100000">
                                          <p:val>
                                            <p:strVal val="#ppt_x"/>
                                          </p:val>
                                        </p:tav>
                                      </p:tavLst>
                                    </p:anim>
                                    <p:anim calcmode="lin" valueType="num">
                                      <p:cBhvr additive="base">
                                        <p:cTn id="36" dur="500" fill="hold"/>
                                        <p:tgtEl>
                                          <p:spTgt spid="1563658"/>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2500"/>
                            </p:stCondLst>
                            <p:childTnLst>
                              <p:par>
                                <p:cTn id="38" presetID="2" presetClass="entr" presetSubtype="4" fill="hold" grpId="0" nodeType="afterEffect">
                                  <p:stCondLst>
                                    <p:cond delay="0"/>
                                  </p:stCondLst>
                                  <p:childTnLst>
                                    <p:set>
                                      <p:cBhvr>
                                        <p:cTn id="39" dur="1" fill="hold">
                                          <p:stCondLst>
                                            <p:cond delay="0"/>
                                          </p:stCondLst>
                                        </p:cTn>
                                        <p:tgtEl>
                                          <p:spTgt spid="1563661"/>
                                        </p:tgtEl>
                                        <p:attrNameLst>
                                          <p:attrName>style.visibility</p:attrName>
                                        </p:attrNameLst>
                                      </p:cBhvr>
                                      <p:to>
                                        <p:strVal val="visible"/>
                                      </p:to>
                                    </p:set>
                                    <p:anim calcmode="lin" valueType="num">
                                      <p:cBhvr additive="base">
                                        <p:cTn id="40" dur="500" fill="hold"/>
                                        <p:tgtEl>
                                          <p:spTgt spid="1563661"/>
                                        </p:tgtEl>
                                        <p:attrNameLst>
                                          <p:attrName>ppt_x</p:attrName>
                                        </p:attrNameLst>
                                      </p:cBhvr>
                                      <p:tavLst>
                                        <p:tav tm="0">
                                          <p:val>
                                            <p:strVal val="#ppt_x"/>
                                          </p:val>
                                        </p:tav>
                                        <p:tav tm="100000">
                                          <p:val>
                                            <p:strVal val="#ppt_x"/>
                                          </p:val>
                                        </p:tav>
                                      </p:tavLst>
                                    </p:anim>
                                    <p:anim calcmode="lin" valueType="num">
                                      <p:cBhvr additive="base">
                                        <p:cTn id="41" dur="500" fill="hold"/>
                                        <p:tgtEl>
                                          <p:spTgt spid="156366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63654"/>
                                        </p:tgtEl>
                                        <p:attrNameLst>
                                          <p:attrName>style.visibility</p:attrName>
                                        </p:attrNameLst>
                                      </p:cBhvr>
                                      <p:to>
                                        <p:strVal val="visible"/>
                                      </p:to>
                                    </p:set>
                                    <p:anim calcmode="lin" valueType="num">
                                      <p:cBhvr additive="base">
                                        <p:cTn id="44" dur="500" fill="hold"/>
                                        <p:tgtEl>
                                          <p:spTgt spid="1563654"/>
                                        </p:tgtEl>
                                        <p:attrNameLst>
                                          <p:attrName>ppt_x</p:attrName>
                                        </p:attrNameLst>
                                      </p:cBhvr>
                                      <p:tavLst>
                                        <p:tav tm="0">
                                          <p:val>
                                            <p:strVal val="#ppt_x"/>
                                          </p:val>
                                        </p:tav>
                                        <p:tav tm="100000">
                                          <p:val>
                                            <p:strVal val="#ppt_x"/>
                                          </p:val>
                                        </p:tav>
                                      </p:tavLst>
                                    </p:anim>
                                    <p:anim calcmode="lin" valueType="num">
                                      <p:cBhvr additive="base">
                                        <p:cTn id="45" dur="500" fill="hold"/>
                                        <p:tgtEl>
                                          <p:spTgt spid="1563654"/>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3000"/>
                            </p:stCondLst>
                            <p:childTnLst>
                              <p:par>
                                <p:cTn id="47" presetID="2" presetClass="entr" presetSubtype="4" fill="hold" grpId="0" nodeType="afterEffect">
                                  <p:stCondLst>
                                    <p:cond delay="0"/>
                                  </p:stCondLst>
                                  <p:childTnLst>
                                    <p:set>
                                      <p:cBhvr>
                                        <p:cTn id="48" dur="1" fill="hold">
                                          <p:stCondLst>
                                            <p:cond delay="0"/>
                                          </p:stCondLst>
                                        </p:cTn>
                                        <p:tgtEl>
                                          <p:spTgt spid="1563662"/>
                                        </p:tgtEl>
                                        <p:attrNameLst>
                                          <p:attrName>style.visibility</p:attrName>
                                        </p:attrNameLst>
                                      </p:cBhvr>
                                      <p:to>
                                        <p:strVal val="visible"/>
                                      </p:to>
                                    </p:set>
                                    <p:anim calcmode="lin" valueType="num">
                                      <p:cBhvr additive="base">
                                        <p:cTn id="49" dur="500" fill="hold"/>
                                        <p:tgtEl>
                                          <p:spTgt spid="1563662"/>
                                        </p:tgtEl>
                                        <p:attrNameLst>
                                          <p:attrName>ppt_x</p:attrName>
                                        </p:attrNameLst>
                                      </p:cBhvr>
                                      <p:tavLst>
                                        <p:tav tm="0">
                                          <p:val>
                                            <p:strVal val="#ppt_x"/>
                                          </p:val>
                                        </p:tav>
                                        <p:tav tm="100000">
                                          <p:val>
                                            <p:strVal val="#ppt_x"/>
                                          </p:val>
                                        </p:tav>
                                      </p:tavLst>
                                    </p:anim>
                                    <p:anim calcmode="lin" valueType="num">
                                      <p:cBhvr additive="base">
                                        <p:cTn id="50" dur="500" fill="hold"/>
                                        <p:tgtEl>
                                          <p:spTgt spid="156366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63656"/>
                                        </p:tgtEl>
                                        <p:attrNameLst>
                                          <p:attrName>style.visibility</p:attrName>
                                        </p:attrNameLst>
                                      </p:cBhvr>
                                      <p:to>
                                        <p:strVal val="visible"/>
                                      </p:to>
                                    </p:set>
                                    <p:anim calcmode="lin" valueType="num">
                                      <p:cBhvr additive="base">
                                        <p:cTn id="53" dur="500" fill="hold"/>
                                        <p:tgtEl>
                                          <p:spTgt spid="1563656"/>
                                        </p:tgtEl>
                                        <p:attrNameLst>
                                          <p:attrName>ppt_x</p:attrName>
                                        </p:attrNameLst>
                                      </p:cBhvr>
                                      <p:tavLst>
                                        <p:tav tm="0">
                                          <p:val>
                                            <p:strVal val="#ppt_x"/>
                                          </p:val>
                                        </p:tav>
                                        <p:tav tm="100000">
                                          <p:val>
                                            <p:strVal val="#ppt_x"/>
                                          </p:val>
                                        </p:tav>
                                      </p:tavLst>
                                    </p:anim>
                                    <p:anim calcmode="lin" valueType="num">
                                      <p:cBhvr additive="base">
                                        <p:cTn id="54" dur="500" fill="hold"/>
                                        <p:tgtEl>
                                          <p:spTgt spid="156365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63655"/>
                                        </p:tgtEl>
                                        <p:attrNameLst>
                                          <p:attrName>style.visibility</p:attrName>
                                        </p:attrNameLst>
                                      </p:cBhvr>
                                      <p:to>
                                        <p:strVal val="visible"/>
                                      </p:to>
                                    </p:set>
                                    <p:anim calcmode="lin" valueType="num">
                                      <p:cBhvr additive="base">
                                        <p:cTn id="57" dur="500" fill="hold"/>
                                        <p:tgtEl>
                                          <p:spTgt spid="1563655"/>
                                        </p:tgtEl>
                                        <p:attrNameLst>
                                          <p:attrName>ppt_x</p:attrName>
                                        </p:attrNameLst>
                                      </p:cBhvr>
                                      <p:tavLst>
                                        <p:tav tm="0">
                                          <p:val>
                                            <p:strVal val="#ppt_x"/>
                                          </p:val>
                                        </p:tav>
                                        <p:tav tm="100000">
                                          <p:val>
                                            <p:strVal val="#ppt_x"/>
                                          </p:val>
                                        </p:tav>
                                      </p:tavLst>
                                    </p:anim>
                                    <p:anim calcmode="lin" valueType="num">
                                      <p:cBhvr additive="base">
                                        <p:cTn id="58" dur="500" fill="hold"/>
                                        <p:tgtEl>
                                          <p:spTgt spid="1563655"/>
                                        </p:tgtEl>
                                        <p:attrNameLst>
                                          <p:attrName>ppt_y</p:attrName>
                                        </p:attrNameLst>
                                      </p:cBhvr>
                                      <p:tavLst>
                                        <p:tav tm="0">
                                          <p:val>
                                            <p:strVal val="1+#ppt_h/2"/>
                                          </p:val>
                                        </p:tav>
                                        <p:tav tm="100000">
                                          <p:val>
                                            <p:strVal val="#ppt_y"/>
                                          </p:val>
                                        </p:tav>
                                      </p:tavLst>
                                    </p:anim>
                                  </p:childTnLst>
                                </p:cTn>
                              </p:par>
                            </p:childTnLst>
                          </p:cTn>
                        </p:par>
                        <p:par>
                          <p:cTn id="59" fill="hold" nodeType="afterGroup">
                            <p:stCondLst>
                              <p:cond delay="3500"/>
                            </p:stCondLst>
                            <p:childTnLst>
                              <p:par>
                                <p:cTn id="60" presetID="3" presetClass="entr" presetSubtype="10" fill="hold" grpId="0" nodeType="afterEffect">
                                  <p:stCondLst>
                                    <p:cond delay="0"/>
                                  </p:stCondLst>
                                  <p:childTnLst>
                                    <p:set>
                                      <p:cBhvr>
                                        <p:cTn id="61" dur="1" fill="hold">
                                          <p:stCondLst>
                                            <p:cond delay="0"/>
                                          </p:stCondLst>
                                        </p:cTn>
                                        <p:tgtEl>
                                          <p:spTgt spid="1563668"/>
                                        </p:tgtEl>
                                        <p:attrNameLst>
                                          <p:attrName>style.visibility</p:attrName>
                                        </p:attrNameLst>
                                      </p:cBhvr>
                                      <p:to>
                                        <p:strVal val="visible"/>
                                      </p:to>
                                    </p:set>
                                    <p:animEffect transition="in" filter="blinds(horizontal)">
                                      <p:cBhvr>
                                        <p:cTn id="62" dur="500"/>
                                        <p:tgtEl>
                                          <p:spTgt spid="156366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563666"/>
                                        </p:tgtEl>
                                        <p:attrNameLst>
                                          <p:attrName>style.visibility</p:attrName>
                                        </p:attrNameLst>
                                      </p:cBhvr>
                                      <p:to>
                                        <p:strVal val="visible"/>
                                      </p:to>
                                    </p:set>
                                    <p:animEffect transition="in" filter="blinds(horizontal)">
                                      <p:cBhvr>
                                        <p:cTn id="65" dur="500"/>
                                        <p:tgtEl>
                                          <p:spTgt spid="156366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563699"/>
                                        </p:tgtEl>
                                        <p:attrNameLst>
                                          <p:attrName>style.visibility</p:attrName>
                                        </p:attrNameLst>
                                      </p:cBhvr>
                                      <p:to>
                                        <p:strVal val="visible"/>
                                      </p:to>
                                    </p:set>
                                    <p:animEffect transition="in" filter="blinds(horizontal)">
                                      <p:cBhvr>
                                        <p:cTn id="68" dur="500"/>
                                        <p:tgtEl>
                                          <p:spTgt spid="1563699"/>
                                        </p:tgtEl>
                                      </p:cBhvr>
                                    </p:animEffect>
                                  </p:childTnLst>
                                </p:cTn>
                              </p:par>
                              <p:par>
                                <p:cTn id="69" presetID="3" presetClass="entr" presetSubtype="10" fill="hold" nodeType="withEffect">
                                  <p:stCondLst>
                                    <p:cond delay="0"/>
                                  </p:stCondLst>
                                  <p:childTnLst>
                                    <p:set>
                                      <p:cBhvr>
                                        <p:cTn id="70" dur="1" fill="hold">
                                          <p:stCondLst>
                                            <p:cond delay="0"/>
                                          </p:stCondLst>
                                        </p:cTn>
                                        <p:tgtEl>
                                          <p:spTgt spid="1563694"/>
                                        </p:tgtEl>
                                        <p:attrNameLst>
                                          <p:attrName>style.visibility</p:attrName>
                                        </p:attrNameLst>
                                      </p:cBhvr>
                                      <p:to>
                                        <p:strVal val="visible"/>
                                      </p:to>
                                    </p:set>
                                    <p:animEffect transition="in" filter="blinds(horizontal)">
                                      <p:cBhvr>
                                        <p:cTn id="71" dur="500"/>
                                        <p:tgtEl>
                                          <p:spTgt spid="1563694"/>
                                        </p:tgtEl>
                                      </p:cBhvr>
                                    </p:animEffect>
                                  </p:childTnLst>
                                </p:cTn>
                              </p:par>
                              <p:par>
                                <p:cTn id="72" presetID="3" presetClass="entr" presetSubtype="10" fill="hold" nodeType="withEffect">
                                  <p:stCondLst>
                                    <p:cond delay="0"/>
                                  </p:stCondLst>
                                  <p:childTnLst>
                                    <p:set>
                                      <p:cBhvr>
                                        <p:cTn id="73" dur="1" fill="hold">
                                          <p:stCondLst>
                                            <p:cond delay="0"/>
                                          </p:stCondLst>
                                        </p:cTn>
                                        <p:tgtEl>
                                          <p:spTgt spid="1563709"/>
                                        </p:tgtEl>
                                        <p:attrNameLst>
                                          <p:attrName>style.visibility</p:attrName>
                                        </p:attrNameLst>
                                      </p:cBhvr>
                                      <p:to>
                                        <p:strVal val="visible"/>
                                      </p:to>
                                    </p:set>
                                    <p:animEffect transition="in" filter="blinds(horizontal)">
                                      <p:cBhvr>
                                        <p:cTn id="74" dur="500"/>
                                        <p:tgtEl>
                                          <p:spTgt spid="1563709"/>
                                        </p:tgtEl>
                                      </p:cBhvr>
                                    </p:animEffect>
                                  </p:childTnLst>
                                </p:cTn>
                              </p:par>
                              <p:par>
                                <p:cTn id="75" presetID="3" presetClass="entr" presetSubtype="10" fill="hold" nodeType="withEffect">
                                  <p:stCondLst>
                                    <p:cond delay="0"/>
                                  </p:stCondLst>
                                  <p:childTnLst>
                                    <p:set>
                                      <p:cBhvr>
                                        <p:cTn id="76" dur="1" fill="hold">
                                          <p:stCondLst>
                                            <p:cond delay="0"/>
                                          </p:stCondLst>
                                        </p:cTn>
                                        <p:tgtEl>
                                          <p:spTgt spid="1563700"/>
                                        </p:tgtEl>
                                        <p:attrNameLst>
                                          <p:attrName>style.visibility</p:attrName>
                                        </p:attrNameLst>
                                      </p:cBhvr>
                                      <p:to>
                                        <p:strVal val="visible"/>
                                      </p:to>
                                    </p:set>
                                    <p:animEffect transition="in" filter="blinds(horizontal)">
                                      <p:cBhvr>
                                        <p:cTn id="77" dur="500"/>
                                        <p:tgtEl>
                                          <p:spTgt spid="1563700"/>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563667"/>
                                        </p:tgtEl>
                                        <p:attrNameLst>
                                          <p:attrName>style.visibility</p:attrName>
                                        </p:attrNameLst>
                                      </p:cBhvr>
                                      <p:to>
                                        <p:strVal val="visible"/>
                                      </p:to>
                                    </p:set>
                                    <p:animEffect transition="in" filter="blinds(horizontal)">
                                      <p:cBhvr>
                                        <p:cTn id="80" dur="500"/>
                                        <p:tgtEl>
                                          <p:spTgt spid="1563667"/>
                                        </p:tgtEl>
                                      </p:cBhvr>
                                    </p:animEffect>
                                  </p:childTnLst>
                                </p:cTn>
                              </p:par>
                              <p:par>
                                <p:cTn id="81" presetID="3" presetClass="entr" presetSubtype="10" fill="hold" nodeType="withEffect">
                                  <p:stCondLst>
                                    <p:cond delay="0"/>
                                  </p:stCondLst>
                                  <p:childTnLst>
                                    <p:set>
                                      <p:cBhvr>
                                        <p:cTn id="82" dur="1" fill="hold">
                                          <p:stCondLst>
                                            <p:cond delay="0"/>
                                          </p:stCondLst>
                                        </p:cTn>
                                        <p:tgtEl>
                                          <p:spTgt spid="1563704"/>
                                        </p:tgtEl>
                                        <p:attrNameLst>
                                          <p:attrName>style.visibility</p:attrName>
                                        </p:attrNameLst>
                                      </p:cBhvr>
                                      <p:to>
                                        <p:strVal val="visible"/>
                                      </p:to>
                                    </p:set>
                                    <p:animEffect transition="in" filter="blinds(horizontal)">
                                      <p:cBhvr>
                                        <p:cTn id="83" dur="500"/>
                                        <p:tgtEl>
                                          <p:spTgt spid="1563704"/>
                                        </p:tgtEl>
                                      </p:cBhvr>
                                    </p:animEffect>
                                  </p:childTnLst>
                                </p:cTn>
                              </p:par>
                            </p:childTnLst>
                          </p:cTn>
                        </p:par>
                        <p:par>
                          <p:cTn id="84" fill="hold" nodeType="afterGroup">
                            <p:stCondLst>
                              <p:cond delay="4000"/>
                            </p:stCondLst>
                            <p:childTnLst>
                              <p:par>
                                <p:cTn id="85" presetID="2" presetClass="entr" presetSubtype="4" fill="hold" grpId="0" nodeType="afterEffect">
                                  <p:stCondLst>
                                    <p:cond delay="0"/>
                                  </p:stCondLst>
                                  <p:childTnLst>
                                    <p:set>
                                      <p:cBhvr>
                                        <p:cTn id="86" dur="1" fill="hold">
                                          <p:stCondLst>
                                            <p:cond delay="0"/>
                                          </p:stCondLst>
                                        </p:cTn>
                                        <p:tgtEl>
                                          <p:spTgt spid="1563659"/>
                                        </p:tgtEl>
                                        <p:attrNameLst>
                                          <p:attrName>style.visibility</p:attrName>
                                        </p:attrNameLst>
                                      </p:cBhvr>
                                      <p:to>
                                        <p:strVal val="visible"/>
                                      </p:to>
                                    </p:set>
                                    <p:anim calcmode="lin" valueType="num">
                                      <p:cBhvr additive="base">
                                        <p:cTn id="87" dur="500" fill="hold"/>
                                        <p:tgtEl>
                                          <p:spTgt spid="1563659"/>
                                        </p:tgtEl>
                                        <p:attrNameLst>
                                          <p:attrName>ppt_x</p:attrName>
                                        </p:attrNameLst>
                                      </p:cBhvr>
                                      <p:tavLst>
                                        <p:tav tm="0">
                                          <p:val>
                                            <p:strVal val="#ppt_x"/>
                                          </p:val>
                                        </p:tav>
                                        <p:tav tm="100000">
                                          <p:val>
                                            <p:strVal val="#ppt_x"/>
                                          </p:val>
                                        </p:tav>
                                      </p:tavLst>
                                    </p:anim>
                                    <p:anim calcmode="lin" valueType="num">
                                      <p:cBhvr additive="base">
                                        <p:cTn id="88" dur="500" fill="hold"/>
                                        <p:tgtEl>
                                          <p:spTgt spid="1563659"/>
                                        </p:tgtEl>
                                        <p:attrNameLst>
                                          <p:attrName>ppt_y</p:attrName>
                                        </p:attrNameLst>
                                      </p:cBhvr>
                                      <p:tavLst>
                                        <p:tav tm="0">
                                          <p:val>
                                            <p:strVal val="1+#ppt_h/2"/>
                                          </p:val>
                                        </p:tav>
                                        <p:tav tm="100000">
                                          <p:val>
                                            <p:strVal val="#ppt_y"/>
                                          </p:val>
                                        </p:tav>
                                      </p:tavLst>
                                    </p:anim>
                                  </p:childTnLst>
                                </p:cTn>
                              </p:par>
                            </p:childTnLst>
                          </p:cTn>
                        </p:par>
                        <p:par>
                          <p:cTn id="89" fill="hold" nodeType="afterGroup">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1563679"/>
                                        </p:tgtEl>
                                        <p:attrNameLst>
                                          <p:attrName>style.visibility</p:attrName>
                                        </p:attrNameLst>
                                      </p:cBhvr>
                                      <p:to>
                                        <p:strVal val="visible"/>
                                      </p:to>
                                    </p:set>
                                    <p:anim calcmode="lin" valueType="num">
                                      <p:cBhvr additive="base">
                                        <p:cTn id="92" dur="500" fill="hold"/>
                                        <p:tgtEl>
                                          <p:spTgt spid="1563679"/>
                                        </p:tgtEl>
                                        <p:attrNameLst>
                                          <p:attrName>ppt_x</p:attrName>
                                        </p:attrNameLst>
                                      </p:cBhvr>
                                      <p:tavLst>
                                        <p:tav tm="0">
                                          <p:val>
                                            <p:strVal val="#ppt_x"/>
                                          </p:val>
                                        </p:tav>
                                        <p:tav tm="100000">
                                          <p:val>
                                            <p:strVal val="#ppt_x"/>
                                          </p:val>
                                        </p:tav>
                                      </p:tavLst>
                                    </p:anim>
                                    <p:anim calcmode="lin" valueType="num">
                                      <p:cBhvr additive="base">
                                        <p:cTn id="93" dur="500" fill="hold"/>
                                        <p:tgtEl>
                                          <p:spTgt spid="1563679"/>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1563678"/>
                                        </p:tgtEl>
                                        <p:attrNameLst>
                                          <p:attrName>style.visibility</p:attrName>
                                        </p:attrNameLst>
                                      </p:cBhvr>
                                      <p:to>
                                        <p:strVal val="visible"/>
                                      </p:to>
                                    </p:set>
                                    <p:anim calcmode="lin" valueType="num">
                                      <p:cBhvr additive="base">
                                        <p:cTn id="96" dur="500" fill="hold"/>
                                        <p:tgtEl>
                                          <p:spTgt spid="1563678"/>
                                        </p:tgtEl>
                                        <p:attrNameLst>
                                          <p:attrName>ppt_x</p:attrName>
                                        </p:attrNameLst>
                                      </p:cBhvr>
                                      <p:tavLst>
                                        <p:tav tm="0">
                                          <p:val>
                                            <p:strVal val="#ppt_x"/>
                                          </p:val>
                                        </p:tav>
                                        <p:tav tm="100000">
                                          <p:val>
                                            <p:strVal val="#ppt_x"/>
                                          </p:val>
                                        </p:tav>
                                      </p:tavLst>
                                    </p:anim>
                                    <p:anim calcmode="lin" valueType="num">
                                      <p:cBhvr additive="base">
                                        <p:cTn id="97" dur="500" fill="hold"/>
                                        <p:tgtEl>
                                          <p:spTgt spid="1563678"/>
                                        </p:tgtEl>
                                        <p:attrNameLst>
                                          <p:attrName>ppt_y</p:attrName>
                                        </p:attrNameLst>
                                      </p:cBhvr>
                                      <p:tavLst>
                                        <p:tav tm="0">
                                          <p:val>
                                            <p:strVal val="1+#ppt_h/2"/>
                                          </p:val>
                                        </p:tav>
                                        <p:tav tm="100000">
                                          <p:val>
                                            <p:strVal val="#ppt_y"/>
                                          </p:val>
                                        </p:tav>
                                      </p:tavLst>
                                    </p:anim>
                                  </p:childTnLst>
                                </p:cTn>
                              </p:par>
                            </p:childTnLst>
                          </p:cTn>
                        </p:par>
                        <p:par>
                          <p:cTn id="98" fill="hold" nodeType="afterGroup">
                            <p:stCondLst>
                              <p:cond delay="5000"/>
                            </p:stCondLst>
                            <p:childTnLst>
                              <p:par>
                                <p:cTn id="99" presetID="2" presetClass="entr" presetSubtype="4" fill="hold" grpId="0" nodeType="afterEffect">
                                  <p:stCondLst>
                                    <p:cond delay="0"/>
                                  </p:stCondLst>
                                  <p:childTnLst>
                                    <p:set>
                                      <p:cBhvr>
                                        <p:cTn id="100" dur="1" fill="hold">
                                          <p:stCondLst>
                                            <p:cond delay="0"/>
                                          </p:stCondLst>
                                        </p:cTn>
                                        <p:tgtEl>
                                          <p:spTgt spid="1563681"/>
                                        </p:tgtEl>
                                        <p:attrNameLst>
                                          <p:attrName>style.visibility</p:attrName>
                                        </p:attrNameLst>
                                      </p:cBhvr>
                                      <p:to>
                                        <p:strVal val="visible"/>
                                      </p:to>
                                    </p:set>
                                    <p:anim calcmode="lin" valueType="num">
                                      <p:cBhvr additive="base">
                                        <p:cTn id="101" dur="500" fill="hold"/>
                                        <p:tgtEl>
                                          <p:spTgt spid="1563681"/>
                                        </p:tgtEl>
                                        <p:attrNameLst>
                                          <p:attrName>ppt_x</p:attrName>
                                        </p:attrNameLst>
                                      </p:cBhvr>
                                      <p:tavLst>
                                        <p:tav tm="0">
                                          <p:val>
                                            <p:strVal val="#ppt_x"/>
                                          </p:val>
                                        </p:tav>
                                        <p:tav tm="100000">
                                          <p:val>
                                            <p:strVal val="#ppt_x"/>
                                          </p:val>
                                        </p:tav>
                                      </p:tavLst>
                                    </p:anim>
                                    <p:anim calcmode="lin" valueType="num">
                                      <p:cBhvr additive="base">
                                        <p:cTn id="102" dur="500" fill="hold"/>
                                        <p:tgtEl>
                                          <p:spTgt spid="156368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563680"/>
                                        </p:tgtEl>
                                        <p:attrNameLst>
                                          <p:attrName>style.visibility</p:attrName>
                                        </p:attrNameLst>
                                      </p:cBhvr>
                                      <p:to>
                                        <p:strVal val="visible"/>
                                      </p:to>
                                    </p:set>
                                    <p:anim calcmode="lin" valueType="num">
                                      <p:cBhvr additive="base">
                                        <p:cTn id="105" dur="500" fill="hold"/>
                                        <p:tgtEl>
                                          <p:spTgt spid="1563680"/>
                                        </p:tgtEl>
                                        <p:attrNameLst>
                                          <p:attrName>ppt_x</p:attrName>
                                        </p:attrNameLst>
                                      </p:cBhvr>
                                      <p:tavLst>
                                        <p:tav tm="0">
                                          <p:val>
                                            <p:strVal val="#ppt_x"/>
                                          </p:val>
                                        </p:tav>
                                        <p:tav tm="100000">
                                          <p:val>
                                            <p:strVal val="#ppt_x"/>
                                          </p:val>
                                        </p:tav>
                                      </p:tavLst>
                                    </p:anim>
                                    <p:anim calcmode="lin" valueType="num">
                                      <p:cBhvr additive="base">
                                        <p:cTn id="106" dur="500" fill="hold"/>
                                        <p:tgtEl>
                                          <p:spTgt spid="1563680"/>
                                        </p:tgtEl>
                                        <p:attrNameLst>
                                          <p:attrName>ppt_y</p:attrName>
                                        </p:attrNameLst>
                                      </p:cBhvr>
                                      <p:tavLst>
                                        <p:tav tm="0">
                                          <p:val>
                                            <p:strVal val="1+#ppt_h/2"/>
                                          </p:val>
                                        </p:tav>
                                        <p:tav tm="100000">
                                          <p:val>
                                            <p:strVal val="#ppt_y"/>
                                          </p:val>
                                        </p:tav>
                                      </p:tavLst>
                                    </p:anim>
                                  </p:childTnLst>
                                </p:cTn>
                              </p:par>
                            </p:childTnLst>
                          </p:cTn>
                        </p:par>
                        <p:par>
                          <p:cTn id="107" fill="hold" nodeType="afterGroup">
                            <p:stCondLst>
                              <p:cond delay="5500"/>
                            </p:stCondLst>
                            <p:childTnLst>
                              <p:par>
                                <p:cTn id="108" presetID="2" presetClass="entr" presetSubtype="4" fill="hold" grpId="0" nodeType="afterEffect">
                                  <p:stCondLst>
                                    <p:cond delay="0"/>
                                  </p:stCondLst>
                                  <p:childTnLst>
                                    <p:set>
                                      <p:cBhvr>
                                        <p:cTn id="109" dur="1" fill="hold">
                                          <p:stCondLst>
                                            <p:cond delay="0"/>
                                          </p:stCondLst>
                                        </p:cTn>
                                        <p:tgtEl>
                                          <p:spTgt spid="1563682"/>
                                        </p:tgtEl>
                                        <p:attrNameLst>
                                          <p:attrName>style.visibility</p:attrName>
                                        </p:attrNameLst>
                                      </p:cBhvr>
                                      <p:to>
                                        <p:strVal val="visible"/>
                                      </p:to>
                                    </p:set>
                                    <p:anim calcmode="lin" valueType="num">
                                      <p:cBhvr additive="base">
                                        <p:cTn id="110" dur="500" fill="hold"/>
                                        <p:tgtEl>
                                          <p:spTgt spid="1563682"/>
                                        </p:tgtEl>
                                        <p:attrNameLst>
                                          <p:attrName>ppt_x</p:attrName>
                                        </p:attrNameLst>
                                      </p:cBhvr>
                                      <p:tavLst>
                                        <p:tav tm="0">
                                          <p:val>
                                            <p:strVal val="#ppt_x"/>
                                          </p:val>
                                        </p:tav>
                                        <p:tav tm="100000">
                                          <p:val>
                                            <p:strVal val="#ppt_x"/>
                                          </p:val>
                                        </p:tav>
                                      </p:tavLst>
                                    </p:anim>
                                    <p:anim calcmode="lin" valueType="num">
                                      <p:cBhvr additive="base">
                                        <p:cTn id="111" dur="500" fill="hold"/>
                                        <p:tgtEl>
                                          <p:spTgt spid="1563682"/>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1563683"/>
                                        </p:tgtEl>
                                        <p:attrNameLst>
                                          <p:attrName>style.visibility</p:attrName>
                                        </p:attrNameLst>
                                      </p:cBhvr>
                                      <p:to>
                                        <p:strVal val="visible"/>
                                      </p:to>
                                    </p:set>
                                    <p:anim calcmode="lin" valueType="num">
                                      <p:cBhvr additive="base">
                                        <p:cTn id="114" dur="500" fill="hold"/>
                                        <p:tgtEl>
                                          <p:spTgt spid="1563683"/>
                                        </p:tgtEl>
                                        <p:attrNameLst>
                                          <p:attrName>ppt_x</p:attrName>
                                        </p:attrNameLst>
                                      </p:cBhvr>
                                      <p:tavLst>
                                        <p:tav tm="0">
                                          <p:val>
                                            <p:strVal val="#ppt_x"/>
                                          </p:val>
                                        </p:tav>
                                        <p:tav tm="100000">
                                          <p:val>
                                            <p:strVal val="#ppt_x"/>
                                          </p:val>
                                        </p:tav>
                                      </p:tavLst>
                                    </p:anim>
                                    <p:anim calcmode="lin" valueType="num">
                                      <p:cBhvr additive="base">
                                        <p:cTn id="115" dur="500" fill="hold"/>
                                        <p:tgtEl>
                                          <p:spTgt spid="1563683"/>
                                        </p:tgtEl>
                                        <p:attrNameLst>
                                          <p:attrName>ppt_y</p:attrName>
                                        </p:attrNameLst>
                                      </p:cBhvr>
                                      <p:tavLst>
                                        <p:tav tm="0">
                                          <p:val>
                                            <p:strVal val="1+#ppt_h/2"/>
                                          </p:val>
                                        </p:tav>
                                        <p:tav tm="100000">
                                          <p:val>
                                            <p:strVal val="#ppt_y"/>
                                          </p:val>
                                        </p:tav>
                                      </p:tavLst>
                                    </p:anim>
                                  </p:childTnLst>
                                </p:cTn>
                              </p:par>
                            </p:childTnLst>
                          </p:cTn>
                        </p:par>
                        <p:par>
                          <p:cTn id="116" fill="hold" nodeType="afterGroup">
                            <p:stCondLst>
                              <p:cond delay="6000"/>
                            </p:stCondLst>
                            <p:childTnLst>
                              <p:par>
                                <p:cTn id="117" presetID="2" presetClass="entr" presetSubtype="4" fill="hold" grpId="0" nodeType="afterEffect">
                                  <p:stCondLst>
                                    <p:cond delay="0"/>
                                  </p:stCondLst>
                                  <p:childTnLst>
                                    <p:set>
                                      <p:cBhvr>
                                        <p:cTn id="118" dur="1" fill="hold">
                                          <p:stCondLst>
                                            <p:cond delay="0"/>
                                          </p:stCondLst>
                                        </p:cTn>
                                        <p:tgtEl>
                                          <p:spTgt spid="1563685"/>
                                        </p:tgtEl>
                                        <p:attrNameLst>
                                          <p:attrName>style.visibility</p:attrName>
                                        </p:attrNameLst>
                                      </p:cBhvr>
                                      <p:to>
                                        <p:strVal val="visible"/>
                                      </p:to>
                                    </p:set>
                                    <p:anim calcmode="lin" valueType="num">
                                      <p:cBhvr additive="base">
                                        <p:cTn id="119" dur="500" fill="hold"/>
                                        <p:tgtEl>
                                          <p:spTgt spid="1563685"/>
                                        </p:tgtEl>
                                        <p:attrNameLst>
                                          <p:attrName>ppt_x</p:attrName>
                                        </p:attrNameLst>
                                      </p:cBhvr>
                                      <p:tavLst>
                                        <p:tav tm="0">
                                          <p:val>
                                            <p:strVal val="#ppt_x"/>
                                          </p:val>
                                        </p:tav>
                                        <p:tav tm="100000">
                                          <p:val>
                                            <p:strVal val="#ppt_x"/>
                                          </p:val>
                                        </p:tav>
                                      </p:tavLst>
                                    </p:anim>
                                    <p:anim calcmode="lin" valueType="num">
                                      <p:cBhvr additive="base">
                                        <p:cTn id="120" dur="500" fill="hold"/>
                                        <p:tgtEl>
                                          <p:spTgt spid="1563685"/>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563684"/>
                                        </p:tgtEl>
                                        <p:attrNameLst>
                                          <p:attrName>style.visibility</p:attrName>
                                        </p:attrNameLst>
                                      </p:cBhvr>
                                      <p:to>
                                        <p:strVal val="visible"/>
                                      </p:to>
                                    </p:set>
                                    <p:anim calcmode="lin" valueType="num">
                                      <p:cBhvr additive="base">
                                        <p:cTn id="123" dur="500" fill="hold"/>
                                        <p:tgtEl>
                                          <p:spTgt spid="1563684"/>
                                        </p:tgtEl>
                                        <p:attrNameLst>
                                          <p:attrName>ppt_x</p:attrName>
                                        </p:attrNameLst>
                                      </p:cBhvr>
                                      <p:tavLst>
                                        <p:tav tm="0">
                                          <p:val>
                                            <p:strVal val="#ppt_x"/>
                                          </p:val>
                                        </p:tav>
                                        <p:tav tm="100000">
                                          <p:val>
                                            <p:strVal val="#ppt_x"/>
                                          </p:val>
                                        </p:tav>
                                      </p:tavLst>
                                    </p:anim>
                                    <p:anim calcmode="lin" valueType="num">
                                      <p:cBhvr additive="base">
                                        <p:cTn id="124" dur="500" fill="hold"/>
                                        <p:tgtEl>
                                          <p:spTgt spid="1563684"/>
                                        </p:tgtEl>
                                        <p:attrNameLst>
                                          <p:attrName>ppt_y</p:attrName>
                                        </p:attrNameLst>
                                      </p:cBhvr>
                                      <p:tavLst>
                                        <p:tav tm="0">
                                          <p:val>
                                            <p:strVal val="1+#ppt_h/2"/>
                                          </p:val>
                                        </p:tav>
                                        <p:tav tm="100000">
                                          <p:val>
                                            <p:strVal val="#ppt_y"/>
                                          </p:val>
                                        </p:tav>
                                      </p:tavLst>
                                    </p:anim>
                                  </p:childTnLst>
                                </p:cTn>
                              </p:par>
                            </p:childTnLst>
                          </p:cTn>
                        </p:par>
                        <p:par>
                          <p:cTn id="125" fill="hold" nodeType="afterGroup">
                            <p:stCondLst>
                              <p:cond delay="6500"/>
                            </p:stCondLst>
                            <p:childTnLst>
                              <p:par>
                                <p:cTn id="126" presetID="2" presetClass="entr" presetSubtype="4" fill="hold" grpId="0" nodeType="afterEffect">
                                  <p:stCondLst>
                                    <p:cond delay="0"/>
                                  </p:stCondLst>
                                  <p:childTnLst>
                                    <p:set>
                                      <p:cBhvr>
                                        <p:cTn id="127" dur="1" fill="hold">
                                          <p:stCondLst>
                                            <p:cond delay="0"/>
                                          </p:stCondLst>
                                        </p:cTn>
                                        <p:tgtEl>
                                          <p:spTgt spid="1563687"/>
                                        </p:tgtEl>
                                        <p:attrNameLst>
                                          <p:attrName>style.visibility</p:attrName>
                                        </p:attrNameLst>
                                      </p:cBhvr>
                                      <p:to>
                                        <p:strVal val="visible"/>
                                      </p:to>
                                    </p:set>
                                    <p:anim calcmode="lin" valueType="num">
                                      <p:cBhvr additive="base">
                                        <p:cTn id="128" dur="500" fill="hold"/>
                                        <p:tgtEl>
                                          <p:spTgt spid="1563687"/>
                                        </p:tgtEl>
                                        <p:attrNameLst>
                                          <p:attrName>ppt_x</p:attrName>
                                        </p:attrNameLst>
                                      </p:cBhvr>
                                      <p:tavLst>
                                        <p:tav tm="0">
                                          <p:val>
                                            <p:strVal val="#ppt_x"/>
                                          </p:val>
                                        </p:tav>
                                        <p:tav tm="100000">
                                          <p:val>
                                            <p:strVal val="#ppt_x"/>
                                          </p:val>
                                        </p:tav>
                                      </p:tavLst>
                                    </p:anim>
                                    <p:anim calcmode="lin" valueType="num">
                                      <p:cBhvr additive="base">
                                        <p:cTn id="129" dur="500" fill="hold"/>
                                        <p:tgtEl>
                                          <p:spTgt spid="1563687"/>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1563686"/>
                                        </p:tgtEl>
                                        <p:attrNameLst>
                                          <p:attrName>style.visibility</p:attrName>
                                        </p:attrNameLst>
                                      </p:cBhvr>
                                      <p:to>
                                        <p:strVal val="visible"/>
                                      </p:to>
                                    </p:set>
                                    <p:anim calcmode="lin" valueType="num">
                                      <p:cBhvr additive="base">
                                        <p:cTn id="132" dur="500" fill="hold"/>
                                        <p:tgtEl>
                                          <p:spTgt spid="1563686"/>
                                        </p:tgtEl>
                                        <p:attrNameLst>
                                          <p:attrName>ppt_x</p:attrName>
                                        </p:attrNameLst>
                                      </p:cBhvr>
                                      <p:tavLst>
                                        <p:tav tm="0">
                                          <p:val>
                                            <p:strVal val="#ppt_x"/>
                                          </p:val>
                                        </p:tav>
                                        <p:tav tm="100000">
                                          <p:val>
                                            <p:strVal val="#ppt_x"/>
                                          </p:val>
                                        </p:tav>
                                      </p:tavLst>
                                    </p:anim>
                                    <p:anim calcmode="lin" valueType="num">
                                      <p:cBhvr additive="base">
                                        <p:cTn id="133" dur="500" fill="hold"/>
                                        <p:tgtEl>
                                          <p:spTgt spid="1563686"/>
                                        </p:tgtEl>
                                        <p:attrNameLst>
                                          <p:attrName>ppt_y</p:attrName>
                                        </p:attrNameLst>
                                      </p:cBhvr>
                                      <p:tavLst>
                                        <p:tav tm="0">
                                          <p:val>
                                            <p:strVal val="1+#ppt_h/2"/>
                                          </p:val>
                                        </p:tav>
                                        <p:tav tm="100000">
                                          <p:val>
                                            <p:strVal val="#ppt_y"/>
                                          </p:val>
                                        </p:tav>
                                      </p:tavLst>
                                    </p:anim>
                                  </p:childTnLst>
                                </p:cTn>
                              </p:par>
                            </p:childTnLst>
                          </p:cTn>
                        </p:par>
                        <p:par>
                          <p:cTn id="134" fill="hold" nodeType="afterGroup">
                            <p:stCondLst>
                              <p:cond delay="7000"/>
                            </p:stCondLst>
                            <p:childTnLst>
                              <p:par>
                                <p:cTn id="135" presetID="2" presetClass="entr" presetSubtype="4" fill="hold" grpId="0" nodeType="afterEffect">
                                  <p:stCondLst>
                                    <p:cond delay="0"/>
                                  </p:stCondLst>
                                  <p:childTnLst>
                                    <p:set>
                                      <p:cBhvr>
                                        <p:cTn id="136" dur="1" fill="hold">
                                          <p:stCondLst>
                                            <p:cond delay="0"/>
                                          </p:stCondLst>
                                        </p:cTn>
                                        <p:tgtEl>
                                          <p:spTgt spid="1563689"/>
                                        </p:tgtEl>
                                        <p:attrNameLst>
                                          <p:attrName>style.visibility</p:attrName>
                                        </p:attrNameLst>
                                      </p:cBhvr>
                                      <p:to>
                                        <p:strVal val="visible"/>
                                      </p:to>
                                    </p:set>
                                    <p:anim calcmode="lin" valueType="num">
                                      <p:cBhvr additive="base">
                                        <p:cTn id="137" dur="500" fill="hold"/>
                                        <p:tgtEl>
                                          <p:spTgt spid="1563689"/>
                                        </p:tgtEl>
                                        <p:attrNameLst>
                                          <p:attrName>ppt_x</p:attrName>
                                        </p:attrNameLst>
                                      </p:cBhvr>
                                      <p:tavLst>
                                        <p:tav tm="0">
                                          <p:val>
                                            <p:strVal val="#ppt_x"/>
                                          </p:val>
                                        </p:tav>
                                        <p:tav tm="100000">
                                          <p:val>
                                            <p:strVal val="#ppt_x"/>
                                          </p:val>
                                        </p:tav>
                                      </p:tavLst>
                                    </p:anim>
                                    <p:anim calcmode="lin" valueType="num">
                                      <p:cBhvr additive="base">
                                        <p:cTn id="138" dur="500" fill="hold"/>
                                        <p:tgtEl>
                                          <p:spTgt spid="1563689"/>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563688"/>
                                        </p:tgtEl>
                                        <p:attrNameLst>
                                          <p:attrName>style.visibility</p:attrName>
                                        </p:attrNameLst>
                                      </p:cBhvr>
                                      <p:to>
                                        <p:strVal val="visible"/>
                                      </p:to>
                                    </p:set>
                                    <p:anim calcmode="lin" valueType="num">
                                      <p:cBhvr additive="base">
                                        <p:cTn id="141" dur="500" fill="hold"/>
                                        <p:tgtEl>
                                          <p:spTgt spid="1563688"/>
                                        </p:tgtEl>
                                        <p:attrNameLst>
                                          <p:attrName>ppt_x</p:attrName>
                                        </p:attrNameLst>
                                      </p:cBhvr>
                                      <p:tavLst>
                                        <p:tav tm="0">
                                          <p:val>
                                            <p:strVal val="#ppt_x"/>
                                          </p:val>
                                        </p:tav>
                                        <p:tav tm="100000">
                                          <p:val>
                                            <p:strVal val="#ppt_x"/>
                                          </p:val>
                                        </p:tav>
                                      </p:tavLst>
                                    </p:anim>
                                    <p:anim calcmode="lin" valueType="num">
                                      <p:cBhvr additive="base">
                                        <p:cTn id="142" dur="500" fill="hold"/>
                                        <p:tgtEl>
                                          <p:spTgt spid="1563688"/>
                                        </p:tgtEl>
                                        <p:attrNameLst>
                                          <p:attrName>ppt_y</p:attrName>
                                        </p:attrNameLst>
                                      </p:cBhvr>
                                      <p:tavLst>
                                        <p:tav tm="0">
                                          <p:val>
                                            <p:strVal val="1+#ppt_h/2"/>
                                          </p:val>
                                        </p:tav>
                                        <p:tav tm="100000">
                                          <p:val>
                                            <p:strVal val="#ppt_y"/>
                                          </p:val>
                                        </p:tav>
                                      </p:tavLst>
                                    </p:anim>
                                  </p:childTnLst>
                                </p:cTn>
                              </p:par>
                            </p:childTnLst>
                          </p:cTn>
                        </p:par>
                        <p:par>
                          <p:cTn id="143" fill="hold" nodeType="afterGroup">
                            <p:stCondLst>
                              <p:cond delay="7500"/>
                            </p:stCondLst>
                            <p:childTnLst>
                              <p:par>
                                <p:cTn id="144" presetID="2" presetClass="entr" presetSubtype="4" fill="hold" grpId="0" nodeType="afterEffect">
                                  <p:stCondLst>
                                    <p:cond delay="0"/>
                                  </p:stCondLst>
                                  <p:childTnLst>
                                    <p:set>
                                      <p:cBhvr>
                                        <p:cTn id="145" dur="1" fill="hold">
                                          <p:stCondLst>
                                            <p:cond delay="0"/>
                                          </p:stCondLst>
                                        </p:cTn>
                                        <p:tgtEl>
                                          <p:spTgt spid="1563691"/>
                                        </p:tgtEl>
                                        <p:attrNameLst>
                                          <p:attrName>style.visibility</p:attrName>
                                        </p:attrNameLst>
                                      </p:cBhvr>
                                      <p:to>
                                        <p:strVal val="visible"/>
                                      </p:to>
                                    </p:set>
                                    <p:anim calcmode="lin" valueType="num">
                                      <p:cBhvr additive="base">
                                        <p:cTn id="146" dur="500" fill="hold"/>
                                        <p:tgtEl>
                                          <p:spTgt spid="1563691"/>
                                        </p:tgtEl>
                                        <p:attrNameLst>
                                          <p:attrName>ppt_x</p:attrName>
                                        </p:attrNameLst>
                                      </p:cBhvr>
                                      <p:tavLst>
                                        <p:tav tm="0">
                                          <p:val>
                                            <p:strVal val="#ppt_x"/>
                                          </p:val>
                                        </p:tav>
                                        <p:tav tm="100000">
                                          <p:val>
                                            <p:strVal val="#ppt_x"/>
                                          </p:val>
                                        </p:tav>
                                      </p:tavLst>
                                    </p:anim>
                                    <p:anim calcmode="lin" valueType="num">
                                      <p:cBhvr additive="base">
                                        <p:cTn id="147" dur="500" fill="hold"/>
                                        <p:tgtEl>
                                          <p:spTgt spid="1563691"/>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1563690"/>
                                        </p:tgtEl>
                                        <p:attrNameLst>
                                          <p:attrName>style.visibility</p:attrName>
                                        </p:attrNameLst>
                                      </p:cBhvr>
                                      <p:to>
                                        <p:strVal val="visible"/>
                                      </p:to>
                                    </p:set>
                                    <p:anim calcmode="lin" valueType="num">
                                      <p:cBhvr additive="base">
                                        <p:cTn id="150" dur="500" fill="hold"/>
                                        <p:tgtEl>
                                          <p:spTgt spid="1563690"/>
                                        </p:tgtEl>
                                        <p:attrNameLst>
                                          <p:attrName>ppt_x</p:attrName>
                                        </p:attrNameLst>
                                      </p:cBhvr>
                                      <p:tavLst>
                                        <p:tav tm="0">
                                          <p:val>
                                            <p:strVal val="#ppt_x"/>
                                          </p:val>
                                        </p:tav>
                                        <p:tav tm="100000">
                                          <p:val>
                                            <p:strVal val="#ppt_x"/>
                                          </p:val>
                                        </p:tav>
                                      </p:tavLst>
                                    </p:anim>
                                    <p:anim calcmode="lin" valueType="num">
                                      <p:cBhvr additive="base">
                                        <p:cTn id="151" dur="500" fill="hold"/>
                                        <p:tgtEl>
                                          <p:spTgt spid="1563690"/>
                                        </p:tgtEl>
                                        <p:attrNameLst>
                                          <p:attrName>ppt_y</p:attrName>
                                        </p:attrNameLst>
                                      </p:cBhvr>
                                      <p:tavLst>
                                        <p:tav tm="0">
                                          <p:val>
                                            <p:strVal val="1+#ppt_h/2"/>
                                          </p:val>
                                        </p:tav>
                                        <p:tav tm="100000">
                                          <p:val>
                                            <p:strVal val="#ppt_y"/>
                                          </p:val>
                                        </p:tav>
                                      </p:tavLst>
                                    </p:anim>
                                  </p:childTnLst>
                                </p:cTn>
                              </p:par>
                            </p:childTnLst>
                          </p:cTn>
                        </p:par>
                        <p:par>
                          <p:cTn id="152" fill="hold" nodeType="afterGroup">
                            <p:stCondLst>
                              <p:cond delay="8000"/>
                            </p:stCondLst>
                            <p:childTnLst>
                              <p:par>
                                <p:cTn id="153" presetID="2" presetClass="entr" presetSubtype="4" fill="hold" grpId="0" nodeType="afterEffect">
                                  <p:stCondLst>
                                    <p:cond delay="0"/>
                                  </p:stCondLst>
                                  <p:childTnLst>
                                    <p:set>
                                      <p:cBhvr>
                                        <p:cTn id="154" dur="1" fill="hold">
                                          <p:stCondLst>
                                            <p:cond delay="0"/>
                                          </p:stCondLst>
                                        </p:cTn>
                                        <p:tgtEl>
                                          <p:spTgt spid="1563693"/>
                                        </p:tgtEl>
                                        <p:attrNameLst>
                                          <p:attrName>style.visibility</p:attrName>
                                        </p:attrNameLst>
                                      </p:cBhvr>
                                      <p:to>
                                        <p:strVal val="visible"/>
                                      </p:to>
                                    </p:set>
                                    <p:anim calcmode="lin" valueType="num">
                                      <p:cBhvr additive="base">
                                        <p:cTn id="155" dur="500" fill="hold"/>
                                        <p:tgtEl>
                                          <p:spTgt spid="1563693"/>
                                        </p:tgtEl>
                                        <p:attrNameLst>
                                          <p:attrName>ppt_x</p:attrName>
                                        </p:attrNameLst>
                                      </p:cBhvr>
                                      <p:tavLst>
                                        <p:tav tm="0">
                                          <p:val>
                                            <p:strVal val="#ppt_x"/>
                                          </p:val>
                                        </p:tav>
                                        <p:tav tm="100000">
                                          <p:val>
                                            <p:strVal val="#ppt_x"/>
                                          </p:val>
                                        </p:tav>
                                      </p:tavLst>
                                    </p:anim>
                                    <p:anim calcmode="lin" valueType="num">
                                      <p:cBhvr additive="base">
                                        <p:cTn id="156" dur="500" fill="hold"/>
                                        <p:tgtEl>
                                          <p:spTgt spid="1563693"/>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563692"/>
                                        </p:tgtEl>
                                        <p:attrNameLst>
                                          <p:attrName>style.visibility</p:attrName>
                                        </p:attrNameLst>
                                      </p:cBhvr>
                                      <p:to>
                                        <p:strVal val="visible"/>
                                      </p:to>
                                    </p:set>
                                    <p:anim calcmode="lin" valueType="num">
                                      <p:cBhvr additive="base">
                                        <p:cTn id="159" dur="500" fill="hold"/>
                                        <p:tgtEl>
                                          <p:spTgt spid="1563692"/>
                                        </p:tgtEl>
                                        <p:attrNameLst>
                                          <p:attrName>ppt_x</p:attrName>
                                        </p:attrNameLst>
                                      </p:cBhvr>
                                      <p:tavLst>
                                        <p:tav tm="0">
                                          <p:val>
                                            <p:strVal val="#ppt_x"/>
                                          </p:val>
                                        </p:tav>
                                        <p:tav tm="100000">
                                          <p:val>
                                            <p:strVal val="#ppt_x"/>
                                          </p:val>
                                        </p:tav>
                                      </p:tavLst>
                                    </p:anim>
                                    <p:anim calcmode="lin" valueType="num">
                                      <p:cBhvr additive="base">
                                        <p:cTn id="160" dur="500" fill="hold"/>
                                        <p:tgtEl>
                                          <p:spTgt spid="1563692"/>
                                        </p:tgtEl>
                                        <p:attrNameLst>
                                          <p:attrName>ppt_y</p:attrName>
                                        </p:attrNameLst>
                                      </p:cBhvr>
                                      <p:tavLst>
                                        <p:tav tm="0">
                                          <p:val>
                                            <p:strVal val="1+#ppt_h/2"/>
                                          </p:val>
                                        </p:tav>
                                        <p:tav tm="100000">
                                          <p:val>
                                            <p:strVal val="#ppt_y"/>
                                          </p:val>
                                        </p:tav>
                                      </p:tavLst>
                                    </p:anim>
                                  </p:childTnLst>
                                </p:cTn>
                              </p:par>
                            </p:childTnLst>
                          </p:cTn>
                        </p:par>
                        <p:par>
                          <p:cTn id="161" fill="hold" nodeType="afterGroup">
                            <p:stCondLst>
                              <p:cond delay="8500"/>
                            </p:stCondLst>
                            <p:childTnLst>
                              <p:par>
                                <p:cTn id="162" presetID="22" presetClass="entr" presetSubtype="1" fill="hold" nodeType="afterEffect">
                                  <p:stCondLst>
                                    <p:cond delay="0"/>
                                  </p:stCondLst>
                                  <p:childTnLst>
                                    <p:set>
                                      <p:cBhvr>
                                        <p:cTn id="163" dur="1" fill="hold">
                                          <p:stCondLst>
                                            <p:cond delay="0"/>
                                          </p:stCondLst>
                                        </p:cTn>
                                        <p:tgtEl>
                                          <p:spTgt spid="1563670"/>
                                        </p:tgtEl>
                                        <p:attrNameLst>
                                          <p:attrName>style.visibility</p:attrName>
                                        </p:attrNameLst>
                                      </p:cBhvr>
                                      <p:to>
                                        <p:strVal val="visible"/>
                                      </p:to>
                                    </p:set>
                                    <p:animEffect transition="in" filter="wipe(up)">
                                      <p:cBhvr>
                                        <p:cTn id="164" dur="500"/>
                                        <p:tgtEl>
                                          <p:spTgt spid="1563670"/>
                                        </p:tgtEl>
                                      </p:cBhvr>
                                    </p:animEffect>
                                  </p:childTnLst>
                                </p:cTn>
                              </p:par>
                              <p:par>
                                <p:cTn id="165" presetID="22" presetClass="entr" presetSubtype="1" fill="hold" nodeType="withEffect">
                                  <p:stCondLst>
                                    <p:cond delay="0"/>
                                  </p:stCondLst>
                                  <p:childTnLst>
                                    <p:set>
                                      <p:cBhvr>
                                        <p:cTn id="166" dur="1" fill="hold">
                                          <p:stCondLst>
                                            <p:cond delay="0"/>
                                          </p:stCondLst>
                                        </p:cTn>
                                        <p:tgtEl>
                                          <p:spTgt spid="1563674"/>
                                        </p:tgtEl>
                                        <p:attrNameLst>
                                          <p:attrName>style.visibility</p:attrName>
                                        </p:attrNameLst>
                                      </p:cBhvr>
                                      <p:to>
                                        <p:strVal val="visible"/>
                                      </p:to>
                                    </p:set>
                                    <p:animEffect transition="in" filter="wipe(up)">
                                      <p:cBhvr>
                                        <p:cTn id="167" dur="500"/>
                                        <p:tgtEl>
                                          <p:spTgt spid="1563674"/>
                                        </p:tgtEl>
                                      </p:cBhvr>
                                    </p:animEffect>
                                  </p:childTnLst>
                                </p:cTn>
                              </p:par>
                              <p:par>
                                <p:cTn id="168" presetID="22" presetClass="entr" presetSubtype="1" fill="hold" grpId="0" nodeType="withEffect">
                                  <p:stCondLst>
                                    <p:cond delay="0"/>
                                  </p:stCondLst>
                                  <p:childTnLst>
                                    <p:set>
                                      <p:cBhvr>
                                        <p:cTn id="169" dur="1" fill="hold">
                                          <p:stCondLst>
                                            <p:cond delay="0"/>
                                          </p:stCondLst>
                                        </p:cTn>
                                        <p:tgtEl>
                                          <p:spTgt spid="1563669"/>
                                        </p:tgtEl>
                                        <p:attrNameLst>
                                          <p:attrName>style.visibility</p:attrName>
                                        </p:attrNameLst>
                                      </p:cBhvr>
                                      <p:to>
                                        <p:strVal val="visible"/>
                                      </p:to>
                                    </p:set>
                                    <p:animEffect transition="in" filter="wipe(up)">
                                      <p:cBhvr>
                                        <p:cTn id="170" dur="500"/>
                                        <p:tgtEl>
                                          <p:spTgt spid="1563669"/>
                                        </p:tgtEl>
                                      </p:cBhvr>
                                    </p:animEffect>
                                  </p:childTnLst>
                                </p:cTn>
                              </p:par>
                              <p:par>
                                <p:cTn id="171" presetID="22" presetClass="entr" presetSubtype="1" fill="hold" grpId="0" nodeType="withEffect">
                                  <p:stCondLst>
                                    <p:cond delay="0"/>
                                  </p:stCondLst>
                                  <p:childTnLst>
                                    <p:set>
                                      <p:cBhvr>
                                        <p:cTn id="172" dur="1" fill="hold">
                                          <p:stCondLst>
                                            <p:cond delay="0"/>
                                          </p:stCondLst>
                                        </p:cTn>
                                        <p:tgtEl>
                                          <p:spTgt spid="1563673"/>
                                        </p:tgtEl>
                                        <p:attrNameLst>
                                          <p:attrName>style.visibility</p:attrName>
                                        </p:attrNameLst>
                                      </p:cBhvr>
                                      <p:to>
                                        <p:strVal val="visible"/>
                                      </p:to>
                                    </p:set>
                                    <p:animEffect transition="in" filter="wipe(up)">
                                      <p:cBhvr>
                                        <p:cTn id="173" dur="500"/>
                                        <p:tgtEl>
                                          <p:spTgt spid="156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3651" grpId="0" animBg="1"/>
      <p:bldP spid="1563654" grpId="0" animBg="1"/>
      <p:bldP spid="1563655" grpId="0" animBg="1"/>
      <p:bldP spid="1563656" grpId="0" animBg="1"/>
      <p:bldP spid="1563657" grpId="0" animBg="1"/>
      <p:bldP spid="1563658" grpId="0" animBg="1"/>
      <p:bldP spid="1563660" grpId="0"/>
      <p:bldP spid="1563661" grpId="0"/>
      <p:bldP spid="1563662" grpId="0"/>
      <p:bldP spid="1563663" grpId="0"/>
      <p:bldP spid="1563666" grpId="0" animBg="1"/>
      <p:bldP spid="1563667" grpId="0" animBg="1"/>
      <p:bldP spid="1563668" grpId="0"/>
      <p:bldP spid="1563669" grpId="0" animBg="1"/>
      <p:bldP spid="1563673" grpId="0" animBg="1"/>
      <p:bldP spid="1563678" grpId="0" animBg="1"/>
      <p:bldP spid="1563679" grpId="0"/>
      <p:bldP spid="1563680" grpId="0" animBg="1"/>
      <p:bldP spid="1563681" grpId="0"/>
      <p:bldP spid="1563682" grpId="0" animBg="1"/>
      <p:bldP spid="1563683" grpId="0"/>
      <p:bldP spid="1563684" grpId="0" animBg="1"/>
      <p:bldP spid="1563685" grpId="0"/>
      <p:bldP spid="1563686" grpId="0" animBg="1"/>
      <p:bldP spid="1563687" grpId="0"/>
      <p:bldP spid="1563688" grpId="0" animBg="1"/>
      <p:bldP spid="1563689" grpId="0"/>
      <p:bldP spid="1563690" grpId="0" animBg="1"/>
      <p:bldP spid="1563691" grpId="0"/>
      <p:bldP spid="1563692" grpId="0" animBg="1"/>
      <p:bldP spid="1563693" grpId="0"/>
      <p:bldP spid="1563699" grpId="0"/>
      <p:bldP spid="1563659"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2130" name="Rectangle 2"/>
          <p:cNvSpPr>
            <a:spLocks noGrp="1" noChangeArrowheads="1"/>
          </p:cNvSpPr>
          <p:nvPr>
            <p:ph type="title"/>
          </p:nvPr>
        </p:nvSpPr>
        <p:spPr>
          <a:xfrm>
            <a:off x="827584" y="411510"/>
            <a:ext cx="6716712" cy="482204"/>
          </a:xfrm>
        </p:spPr>
        <p:txBody>
          <a:bodyPr>
            <a:normAutofit fontScale="90000"/>
          </a:bodyPr>
          <a:lstStyle/>
          <a:p>
            <a:r>
              <a:rPr lang="zh-CN" altLang="en-US" sz="4000" dirty="0"/>
              <a:t>现代计算机</a:t>
            </a:r>
            <a:r>
              <a:rPr lang="en-US" altLang="zh-CN" sz="2400" b="0" dirty="0">
                <a:latin typeface="华文琥珀" pitchFamily="2" charset="-122"/>
              </a:rPr>
              <a:t>---</a:t>
            </a:r>
            <a:r>
              <a:rPr lang="zh-CN" altLang="en-US" sz="2400" b="0" dirty="0">
                <a:latin typeface="华文琥珀" pitchFamily="2" charset="-122"/>
              </a:rPr>
              <a:t>原理与计算</a:t>
            </a:r>
          </a:p>
        </p:txBody>
      </p:sp>
      <p:sp>
        <p:nvSpPr>
          <p:cNvPr id="1712131" name="Rectangle 3"/>
          <p:cNvSpPr>
            <a:spLocks noGrp="1" noChangeArrowheads="1"/>
          </p:cNvSpPr>
          <p:nvPr>
            <p:ph type="body" sz="half" idx="1"/>
          </p:nvPr>
        </p:nvSpPr>
        <p:spPr>
          <a:xfrm>
            <a:off x="251520" y="1131590"/>
            <a:ext cx="4464496" cy="3384376"/>
          </a:xfrm>
        </p:spPr>
        <p:txBody>
          <a:bodyPr/>
          <a:lstStyle/>
          <a:p>
            <a:pPr>
              <a:lnSpc>
                <a:spcPct val="150000"/>
              </a:lnSpc>
              <a:spcBef>
                <a:spcPts val="0"/>
              </a:spcBef>
              <a:buSzPct val="90000"/>
            </a:pPr>
            <a:r>
              <a:rPr lang="zh-CN" altLang="en-US" sz="2600" b="1" dirty="0"/>
              <a:t>计算机的工作原理</a:t>
            </a:r>
            <a:endParaRPr lang="en-US" altLang="zh-CN" sz="2600" b="1" dirty="0"/>
          </a:p>
          <a:p>
            <a:pPr lvl="1">
              <a:lnSpc>
                <a:spcPct val="150000"/>
              </a:lnSpc>
              <a:spcBef>
                <a:spcPts val="0"/>
              </a:spcBef>
              <a:buSzPct val="90000"/>
            </a:pPr>
            <a:r>
              <a:rPr lang="zh-CN" altLang="en-US" sz="1800" b="1" dirty="0"/>
              <a:t>计算机能够自动完成运算或处理过程的基础是存储程序和程序控制（冯</a:t>
            </a:r>
            <a:r>
              <a:rPr lang="en-US" altLang="zh-CN" sz="1800" b="1" dirty="0"/>
              <a:t>·</a:t>
            </a:r>
            <a:r>
              <a:rPr lang="zh-CN" altLang="en-US" sz="1800" b="1" dirty="0"/>
              <a:t>诺依曼原理）。</a:t>
            </a:r>
            <a:endParaRPr lang="en-US" altLang="zh-CN" sz="1800" b="1" dirty="0"/>
          </a:p>
          <a:p>
            <a:pPr lvl="1">
              <a:lnSpc>
                <a:spcPct val="150000"/>
              </a:lnSpc>
              <a:spcBef>
                <a:spcPts val="0"/>
              </a:spcBef>
              <a:buSzPct val="90000"/>
            </a:pPr>
            <a:r>
              <a:rPr lang="zh-CN" altLang="en-US" sz="1800" b="1" dirty="0"/>
              <a:t>计算机所进行的所谓计算不过就是将输入数据按照程序指定的算法转换为输出数据的过程。</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1203598"/>
            <a:ext cx="3659489" cy="3125203"/>
          </a:xfrm>
          <a:prstGeom prst="rect">
            <a:avLst/>
          </a:prstGeom>
          <a:ln>
            <a:noFill/>
          </a:ln>
          <a:effectLst>
            <a:softEdge rad="112500"/>
          </a:effectLst>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854436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12131">
                                            <p:txEl>
                                              <p:pRg st="0" end="0"/>
                                            </p:txEl>
                                          </p:spTgt>
                                        </p:tgtEl>
                                        <p:attrNameLst>
                                          <p:attrName>style.visibility</p:attrName>
                                        </p:attrNameLst>
                                      </p:cBhvr>
                                      <p:to>
                                        <p:strVal val="visible"/>
                                      </p:to>
                                    </p:set>
                                    <p:animEffect transition="in" filter="wipe(left)">
                                      <p:cBhvr>
                                        <p:cTn id="7" dur="500"/>
                                        <p:tgtEl>
                                          <p:spTgt spid="171213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12131">
                                            <p:txEl>
                                              <p:pRg st="1" end="1"/>
                                            </p:txEl>
                                          </p:spTgt>
                                        </p:tgtEl>
                                        <p:attrNameLst>
                                          <p:attrName>style.visibility</p:attrName>
                                        </p:attrNameLst>
                                      </p:cBhvr>
                                      <p:to>
                                        <p:strVal val="visible"/>
                                      </p:to>
                                    </p:set>
                                    <p:animEffect transition="in" filter="wipe(left)">
                                      <p:cBhvr>
                                        <p:cTn id="11" dur="500"/>
                                        <p:tgtEl>
                                          <p:spTgt spid="1712131">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12131">
                                            <p:txEl>
                                              <p:pRg st="2" end="2"/>
                                            </p:txEl>
                                          </p:spTgt>
                                        </p:tgtEl>
                                        <p:attrNameLst>
                                          <p:attrName>style.visibility</p:attrName>
                                        </p:attrNameLst>
                                      </p:cBhvr>
                                      <p:to>
                                        <p:strVal val="visible"/>
                                      </p:to>
                                    </p:set>
                                    <p:animEffect transition="in" filter="wipe(left)">
                                      <p:cBhvr>
                                        <p:cTn id="15" dur="500"/>
                                        <p:tgtEl>
                                          <p:spTgt spid="1712131">
                                            <p:txEl>
                                              <p:pRg st="2" end="2"/>
                                            </p:txEl>
                                          </p:spTgt>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2131"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2130" name="Rectangle 2"/>
          <p:cNvSpPr>
            <a:spLocks noGrp="1" noChangeArrowheads="1"/>
          </p:cNvSpPr>
          <p:nvPr>
            <p:ph type="title"/>
          </p:nvPr>
        </p:nvSpPr>
        <p:spPr>
          <a:xfrm>
            <a:off x="899592" y="411510"/>
            <a:ext cx="6716712" cy="482204"/>
          </a:xfrm>
        </p:spPr>
        <p:txBody>
          <a:bodyPr>
            <a:normAutofit fontScale="90000"/>
          </a:bodyPr>
          <a:lstStyle/>
          <a:p>
            <a:r>
              <a:rPr lang="zh-CN" altLang="en-US" sz="4000" dirty="0"/>
              <a:t>现代计算机</a:t>
            </a:r>
            <a:r>
              <a:rPr lang="en-US" altLang="zh-CN" sz="2400" b="0" dirty="0">
                <a:latin typeface="华文琥珀" pitchFamily="2" charset="-122"/>
              </a:rPr>
              <a:t>---</a:t>
            </a:r>
            <a:r>
              <a:rPr lang="zh-CN" altLang="en-US" sz="2400" b="0" dirty="0">
                <a:latin typeface="华文琥珀" pitchFamily="2" charset="-122"/>
              </a:rPr>
              <a:t>定义</a:t>
            </a:r>
          </a:p>
        </p:txBody>
      </p:sp>
      <p:sp>
        <p:nvSpPr>
          <p:cNvPr id="1712131" name="Rectangle 3"/>
          <p:cNvSpPr>
            <a:spLocks noGrp="1" noChangeArrowheads="1"/>
          </p:cNvSpPr>
          <p:nvPr>
            <p:ph type="body" sz="half" idx="1"/>
          </p:nvPr>
        </p:nvSpPr>
        <p:spPr>
          <a:xfrm>
            <a:off x="395536" y="1017814"/>
            <a:ext cx="4968552" cy="3714176"/>
          </a:xfrm>
        </p:spPr>
        <p:txBody>
          <a:bodyPr/>
          <a:lstStyle/>
          <a:p>
            <a:pPr>
              <a:lnSpc>
                <a:spcPct val="150000"/>
              </a:lnSpc>
              <a:spcBef>
                <a:spcPts val="0"/>
              </a:spcBef>
              <a:buSzPct val="90000"/>
            </a:pPr>
            <a:r>
              <a:rPr lang="zh-CN" altLang="en-US" sz="2600" b="1" dirty="0"/>
              <a:t>计算机的定义</a:t>
            </a:r>
            <a:endParaRPr lang="en-US" altLang="zh-CN" sz="2600" b="1" dirty="0"/>
          </a:p>
          <a:p>
            <a:pPr lvl="1">
              <a:lnSpc>
                <a:spcPct val="150000"/>
              </a:lnSpc>
              <a:spcBef>
                <a:spcPts val="0"/>
              </a:spcBef>
              <a:buSzPct val="90000"/>
            </a:pPr>
            <a:r>
              <a:rPr lang="zh-CN" altLang="en-US" sz="1800" b="1" dirty="0"/>
              <a:t>计算机是由高科技电子元器件、线  路和机械装置等部件或设备构成的，在计算机软件（程序及文档）的控制下，依照存储程序和程序控制的工作原理，能够高速、有效地完成人们指定的各种操作的自动化综合系统。</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b="6223"/>
          <a:stretch/>
        </p:blipFill>
        <p:spPr>
          <a:xfrm>
            <a:off x="5292080" y="1563638"/>
            <a:ext cx="3672408" cy="2681791"/>
          </a:xfrm>
          <a:prstGeom prst="rect">
            <a:avLst/>
          </a:prstGeom>
          <a:ln>
            <a:noFill/>
          </a:ln>
          <a:effectLst>
            <a:outerShdw blurRad="292100" dist="139700" dir="2700000" algn="tl" rotWithShape="0">
              <a:srgbClr val="333333">
                <a:alpha val="65000"/>
              </a:srgbClr>
            </a:outerShdw>
          </a:effectLst>
        </p:spPr>
      </p:pic>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27462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12131">
                                            <p:txEl>
                                              <p:pRg st="0" end="0"/>
                                            </p:txEl>
                                          </p:spTgt>
                                        </p:tgtEl>
                                        <p:attrNameLst>
                                          <p:attrName>style.visibility</p:attrName>
                                        </p:attrNameLst>
                                      </p:cBhvr>
                                      <p:to>
                                        <p:strVal val="visible"/>
                                      </p:to>
                                    </p:set>
                                    <p:animEffect transition="in" filter="wipe(left)">
                                      <p:cBhvr>
                                        <p:cTn id="7" dur="500"/>
                                        <p:tgtEl>
                                          <p:spTgt spid="171213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12131">
                                            <p:txEl>
                                              <p:pRg st="1" end="1"/>
                                            </p:txEl>
                                          </p:spTgt>
                                        </p:tgtEl>
                                        <p:attrNameLst>
                                          <p:attrName>style.visibility</p:attrName>
                                        </p:attrNameLst>
                                      </p:cBhvr>
                                      <p:to>
                                        <p:strVal val="visible"/>
                                      </p:to>
                                    </p:set>
                                    <p:animEffect transition="in" filter="wipe(left)">
                                      <p:cBhvr>
                                        <p:cTn id="11" dur="500"/>
                                        <p:tgtEl>
                                          <p:spTgt spid="1712131">
                                            <p:txEl>
                                              <p:pRg st="1" end="1"/>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2131"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8"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计算机发展</a:t>
            </a:r>
            <a:endParaRPr lang="zh-CN" altLang="en-US" sz="2400" b="0" dirty="0">
              <a:latin typeface="华文琥珀" pitchFamily="2" charset="-122"/>
            </a:endParaRPr>
          </a:p>
        </p:txBody>
      </p:sp>
      <p:sp>
        <p:nvSpPr>
          <p:cNvPr id="1719299" name="Rectangle 3"/>
          <p:cNvSpPr>
            <a:spLocks noGrp="1" noChangeArrowheads="1"/>
          </p:cNvSpPr>
          <p:nvPr>
            <p:ph type="body" idx="1"/>
          </p:nvPr>
        </p:nvSpPr>
        <p:spPr/>
        <p:txBody>
          <a:bodyPr>
            <a:normAutofit fontScale="92500" lnSpcReduction="10000"/>
          </a:bodyPr>
          <a:lstStyle/>
          <a:p>
            <a:pPr>
              <a:lnSpc>
                <a:spcPct val="110000"/>
              </a:lnSpc>
              <a:spcBef>
                <a:spcPct val="100000"/>
              </a:spcBef>
            </a:pPr>
            <a:r>
              <a:rPr lang="en-US" altLang="zh-CN" sz="2600" b="1" dirty="0">
                <a:latin typeface="宋体" pitchFamily="2" charset="-122"/>
              </a:rPr>
              <a:t> </a:t>
            </a:r>
            <a:r>
              <a:rPr lang="zh-CN" altLang="en-US" sz="2600" b="1" dirty="0">
                <a:latin typeface="宋体" pitchFamily="2" charset="-122"/>
              </a:rPr>
              <a:t>玩游戏？</a:t>
            </a:r>
          </a:p>
          <a:p>
            <a:pPr>
              <a:lnSpc>
                <a:spcPct val="110000"/>
              </a:lnSpc>
              <a:spcBef>
                <a:spcPct val="100000"/>
              </a:spcBef>
            </a:pPr>
            <a:r>
              <a:rPr lang="zh-CN" altLang="en-US" sz="2600" b="1" dirty="0">
                <a:latin typeface="宋体" pitchFamily="2" charset="-122"/>
              </a:rPr>
              <a:t> 上网、</a:t>
            </a:r>
            <a:r>
              <a:rPr lang="en-US" altLang="zh-CN" sz="2600" b="1" dirty="0">
                <a:latin typeface="宋体" pitchFamily="2" charset="-122"/>
              </a:rPr>
              <a:t>QQ</a:t>
            </a:r>
            <a:r>
              <a:rPr lang="zh-CN" altLang="en-US" sz="2600" b="1" dirty="0">
                <a:latin typeface="宋体" pitchFamily="2" charset="-122"/>
              </a:rPr>
              <a:t>、微信聊天网拍？</a:t>
            </a:r>
          </a:p>
          <a:p>
            <a:pPr>
              <a:lnSpc>
                <a:spcPct val="110000"/>
              </a:lnSpc>
              <a:spcBef>
                <a:spcPct val="100000"/>
              </a:spcBef>
            </a:pPr>
            <a:r>
              <a:rPr lang="zh-CN" altLang="en-US" sz="2600" b="1" dirty="0">
                <a:latin typeface="宋体" pitchFamily="2" charset="-122"/>
              </a:rPr>
              <a:t> 打字机？</a:t>
            </a:r>
          </a:p>
          <a:p>
            <a:pPr>
              <a:lnSpc>
                <a:spcPct val="110000"/>
              </a:lnSpc>
              <a:spcBef>
                <a:spcPct val="100000"/>
              </a:spcBef>
            </a:pPr>
            <a:r>
              <a:rPr lang="zh-CN" altLang="en-US" sz="2600" b="1" dirty="0">
                <a:latin typeface="宋体" pitchFamily="2" charset="-122"/>
              </a:rPr>
              <a:t> 看电影听音乐？ </a:t>
            </a:r>
          </a:p>
          <a:p>
            <a:pPr>
              <a:lnSpc>
                <a:spcPct val="110000"/>
              </a:lnSpc>
              <a:spcBef>
                <a:spcPct val="100000"/>
              </a:spcBef>
            </a:pPr>
            <a:r>
              <a:rPr lang="zh-CN" altLang="en-US" sz="2600" b="1" dirty="0">
                <a:latin typeface="宋体" pitchFamily="2" charset="-122"/>
              </a:rPr>
              <a:t> 还有？</a:t>
            </a:r>
            <a:r>
              <a:rPr lang="en-US" altLang="zh-CN" sz="2600" b="1" dirty="0">
                <a:latin typeface="宋体" pitchFamily="2" charset="-122"/>
              </a:rPr>
              <a:t>……</a:t>
            </a:r>
          </a:p>
          <a:p>
            <a:endParaRPr lang="en-US" altLang="zh-CN" sz="2600" dirty="0"/>
          </a:p>
        </p:txBody>
      </p:sp>
      <p:sp>
        <p:nvSpPr>
          <p:cNvPr id="1719300" name="AutoShape 4" descr="1"/>
          <p:cNvSpPr>
            <a:spLocks noChangeArrowheads="1"/>
          </p:cNvSpPr>
          <p:nvPr/>
        </p:nvSpPr>
        <p:spPr bwMode="auto">
          <a:xfrm>
            <a:off x="2987824" y="987574"/>
            <a:ext cx="3024188" cy="917972"/>
          </a:xfrm>
          <a:prstGeom prst="cloudCallout">
            <a:avLst>
              <a:gd name="adj1" fmla="val -84227"/>
              <a:gd name="adj2" fmla="val -12255"/>
            </a:avLst>
          </a:prstGeom>
          <a:blipFill dpi="0" rotWithShape="1">
            <a:blip r:embed="rId2" cstate="print"/>
            <a:srcRect/>
            <a:stretch>
              <a:fillRect l="30000"/>
            </a:stretch>
          </a:blipFill>
          <a:ln w="9525">
            <a:solidFill>
              <a:schemeClr val="accent1"/>
            </a:solidFill>
            <a:round/>
            <a:headEnd/>
            <a:tailEnd/>
          </a:ln>
          <a:effectLst/>
        </p:spPr>
        <p:txBody>
          <a:bodyPr anchor="ctr"/>
          <a:lstStyle/>
          <a:p>
            <a:endParaRPr lang="zh-CN" altLang="zh-CN"/>
          </a:p>
        </p:txBody>
      </p:sp>
      <p:sp>
        <p:nvSpPr>
          <p:cNvPr id="1719301" name="AutoShape 5" descr="3"/>
          <p:cNvSpPr>
            <a:spLocks noChangeArrowheads="1"/>
          </p:cNvSpPr>
          <p:nvPr/>
        </p:nvSpPr>
        <p:spPr bwMode="auto">
          <a:xfrm>
            <a:off x="6372200" y="1275605"/>
            <a:ext cx="2447925" cy="1403747"/>
          </a:xfrm>
          <a:prstGeom prst="cloudCallout">
            <a:avLst>
              <a:gd name="adj1" fmla="val -143785"/>
              <a:gd name="adj2" fmla="val 9470"/>
            </a:avLst>
          </a:prstGeom>
          <a:blipFill dpi="0" rotWithShape="1">
            <a:blip r:embed="rId3" cstate="print"/>
            <a:srcRect/>
            <a:stretch>
              <a:fillRect l="50000" t="5000" b="10000"/>
            </a:stretch>
          </a:blipFill>
          <a:ln w="9525">
            <a:solidFill>
              <a:schemeClr val="accent1"/>
            </a:solidFill>
            <a:round/>
            <a:headEnd/>
            <a:tailEnd/>
          </a:ln>
          <a:effectLst/>
        </p:spPr>
        <p:txBody>
          <a:bodyPr anchor="ctr"/>
          <a:lstStyle/>
          <a:p>
            <a:endParaRPr lang="zh-CN" altLang="zh-CN"/>
          </a:p>
        </p:txBody>
      </p:sp>
      <p:sp>
        <p:nvSpPr>
          <p:cNvPr id="1719302" name="AutoShape 6" descr="图片1"/>
          <p:cNvSpPr>
            <a:spLocks noChangeArrowheads="1"/>
          </p:cNvSpPr>
          <p:nvPr/>
        </p:nvSpPr>
        <p:spPr bwMode="auto">
          <a:xfrm>
            <a:off x="3492649" y="2283643"/>
            <a:ext cx="2519363" cy="1241822"/>
          </a:xfrm>
          <a:prstGeom prst="cloudCallout">
            <a:avLst>
              <a:gd name="adj1" fmla="val -102227"/>
              <a:gd name="adj2" fmla="val 3128"/>
            </a:avLst>
          </a:prstGeom>
          <a:blipFill dpi="0" rotWithShape="1">
            <a:blip r:embed="rId4" cstate="print"/>
            <a:srcRect/>
            <a:stretch>
              <a:fillRect l="40000" t="10000" r="10000"/>
            </a:stretch>
          </a:blipFill>
          <a:ln w="9525">
            <a:solidFill>
              <a:schemeClr val="accent1"/>
            </a:solidFill>
            <a:round/>
            <a:headEnd/>
            <a:tailEnd/>
          </a:ln>
          <a:effectLst/>
        </p:spPr>
        <p:txBody>
          <a:bodyPr anchor="ctr"/>
          <a:lstStyle/>
          <a:p>
            <a:endParaRPr lang="zh-CN" altLang="zh-CN"/>
          </a:p>
        </p:txBody>
      </p:sp>
      <p:sp>
        <p:nvSpPr>
          <p:cNvPr id="1719303" name="AutoShape 7" descr="cat"/>
          <p:cNvSpPr>
            <a:spLocks noChangeArrowheads="1"/>
          </p:cNvSpPr>
          <p:nvPr/>
        </p:nvSpPr>
        <p:spPr bwMode="auto">
          <a:xfrm>
            <a:off x="6012012" y="2688455"/>
            <a:ext cx="2665413" cy="1674019"/>
          </a:xfrm>
          <a:prstGeom prst="cloudCallout">
            <a:avLst>
              <a:gd name="adj1" fmla="val -154697"/>
              <a:gd name="adj2" fmla="val 11541"/>
            </a:avLst>
          </a:prstGeom>
          <a:blipFill dpi="0" rotWithShape="1">
            <a:blip r:embed="rId5" cstate="print"/>
            <a:srcRect/>
            <a:stretch>
              <a:fillRect l="50000"/>
            </a:stretch>
          </a:blipFill>
          <a:ln w="9525">
            <a:solidFill>
              <a:schemeClr val="accent1"/>
            </a:solidFill>
            <a:round/>
            <a:headEnd/>
            <a:tailEnd/>
          </a:ln>
          <a:effectLst/>
        </p:spPr>
        <p:txBody>
          <a:bodyPr anchor="ctr"/>
          <a:lstStyle/>
          <a:p>
            <a:endParaRPr lang="zh-CN" altLang="zh-CN"/>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06445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19298"/>
                                        </p:tgtEl>
                                        <p:attrNameLst>
                                          <p:attrName>style.visibility</p:attrName>
                                        </p:attrNameLst>
                                      </p:cBhvr>
                                      <p:to>
                                        <p:strVal val="visible"/>
                                      </p:to>
                                    </p:set>
                                    <p:anim calcmode="lin" valueType="num">
                                      <p:cBhvr additive="base">
                                        <p:cTn id="7" dur="500" fill="hold"/>
                                        <p:tgtEl>
                                          <p:spTgt spid="1719298"/>
                                        </p:tgtEl>
                                        <p:attrNameLst>
                                          <p:attrName>ppt_x</p:attrName>
                                        </p:attrNameLst>
                                      </p:cBhvr>
                                      <p:tavLst>
                                        <p:tav tm="0">
                                          <p:val>
                                            <p:strVal val="1+#ppt_w/2"/>
                                          </p:val>
                                        </p:tav>
                                        <p:tav tm="100000">
                                          <p:val>
                                            <p:strVal val="#ppt_x"/>
                                          </p:val>
                                        </p:tav>
                                      </p:tavLst>
                                    </p:anim>
                                    <p:anim calcmode="lin" valueType="num">
                                      <p:cBhvr additive="base">
                                        <p:cTn id="8" dur="500" fill="hold"/>
                                        <p:tgtEl>
                                          <p:spTgt spid="1719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19299">
                                            <p:txEl>
                                              <p:pRg st="0" end="0"/>
                                            </p:txEl>
                                          </p:spTgt>
                                        </p:tgtEl>
                                        <p:attrNameLst>
                                          <p:attrName>style.visibility</p:attrName>
                                        </p:attrNameLst>
                                      </p:cBhvr>
                                      <p:to>
                                        <p:strVal val="visible"/>
                                      </p:to>
                                    </p:set>
                                    <p:anim calcmode="lin" valueType="num">
                                      <p:cBhvr additive="base">
                                        <p:cTn id="13" dur="500" fill="hold"/>
                                        <p:tgtEl>
                                          <p:spTgt spid="171929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9299">
                                            <p:txEl>
                                              <p:pRg st="0" end="0"/>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71930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19299">
                                            <p:txEl>
                                              <p:pRg st="1" end="1"/>
                                            </p:txEl>
                                          </p:spTgt>
                                        </p:tgtEl>
                                        <p:attrNameLst>
                                          <p:attrName>style.visibility</p:attrName>
                                        </p:attrNameLst>
                                      </p:cBhvr>
                                      <p:to>
                                        <p:strVal val="visible"/>
                                      </p:to>
                                    </p:set>
                                    <p:anim calcmode="lin" valueType="num">
                                      <p:cBhvr additive="base">
                                        <p:cTn id="22" dur="500" fill="hold"/>
                                        <p:tgtEl>
                                          <p:spTgt spid="1719299">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19299">
                                            <p:txEl>
                                              <p:pRg st="1" end="1"/>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71930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9299">
                                            <p:txEl>
                                              <p:pRg st="2" end="2"/>
                                            </p:txEl>
                                          </p:spTgt>
                                        </p:tgtEl>
                                        <p:attrNameLst>
                                          <p:attrName>style.visibility</p:attrName>
                                        </p:attrNameLst>
                                      </p:cBhvr>
                                      <p:to>
                                        <p:strVal val="visible"/>
                                      </p:to>
                                    </p:set>
                                    <p:anim calcmode="lin" valueType="num">
                                      <p:cBhvr additive="base">
                                        <p:cTn id="31" dur="500" fill="hold"/>
                                        <p:tgtEl>
                                          <p:spTgt spid="171929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9299">
                                            <p:txEl>
                                              <p:pRg st="2" end="2"/>
                                            </p:txEl>
                                          </p:spTgt>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71930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19299">
                                            <p:txEl>
                                              <p:pRg st="3" end="3"/>
                                            </p:txEl>
                                          </p:spTgt>
                                        </p:tgtEl>
                                        <p:attrNameLst>
                                          <p:attrName>style.visibility</p:attrName>
                                        </p:attrNameLst>
                                      </p:cBhvr>
                                      <p:to>
                                        <p:strVal val="visible"/>
                                      </p:to>
                                    </p:set>
                                    <p:anim calcmode="lin" valueType="num">
                                      <p:cBhvr additive="base">
                                        <p:cTn id="40" dur="500" fill="hold"/>
                                        <p:tgtEl>
                                          <p:spTgt spid="1719299">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719299">
                                            <p:txEl>
                                              <p:pRg st="3" end="3"/>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71930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19299">
                                            <p:txEl>
                                              <p:pRg st="4" end="4"/>
                                            </p:txEl>
                                          </p:spTgt>
                                        </p:tgtEl>
                                        <p:attrNameLst>
                                          <p:attrName>style.visibility</p:attrName>
                                        </p:attrNameLst>
                                      </p:cBhvr>
                                      <p:to>
                                        <p:strVal val="visible"/>
                                      </p:to>
                                    </p:set>
                                    <p:anim calcmode="lin" valueType="num">
                                      <p:cBhvr additive="base">
                                        <p:cTn id="49" dur="500" fill="hold"/>
                                        <p:tgtEl>
                                          <p:spTgt spid="1719299">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192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8" grpId="0"/>
      <p:bldP spid="1719299" grpId="0" build="p"/>
      <p:bldP spid="1719300" grpId="0" animBg="1"/>
      <p:bldP spid="1719301" grpId="0" animBg="1"/>
      <p:bldP spid="1719302" grpId="0" animBg="1"/>
      <p:bldP spid="1719303"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8" name="Rectangle 2"/>
          <p:cNvSpPr>
            <a:spLocks noGrp="1" noChangeArrowheads="1"/>
          </p:cNvSpPr>
          <p:nvPr>
            <p:ph type="title"/>
          </p:nvPr>
        </p:nvSpPr>
        <p:spPr>
          <a:xfrm>
            <a:off x="457200" y="123478"/>
            <a:ext cx="8229600" cy="857250"/>
          </a:xfrm>
        </p:spPr>
        <p:txBody>
          <a:bodyPr/>
          <a:lstStyle/>
          <a:p>
            <a:r>
              <a:rPr lang="zh-CN" altLang="en-US" sz="3600" dirty="0"/>
              <a:t>计算机能做什么？</a:t>
            </a:r>
            <a:r>
              <a:rPr lang="en-US" altLang="zh-CN" sz="2400" b="0" dirty="0">
                <a:latin typeface="华文琥珀" pitchFamily="2" charset="-122"/>
              </a:rPr>
              <a:t>-</a:t>
            </a:r>
            <a:r>
              <a:rPr lang="zh-CN" altLang="en-US" sz="2400" b="0" dirty="0">
                <a:latin typeface="华文琥珀" pitchFamily="2" charset="-122"/>
              </a:rPr>
              <a:t>应用</a:t>
            </a:r>
          </a:p>
        </p:txBody>
      </p:sp>
      <p:sp>
        <p:nvSpPr>
          <p:cNvPr id="2" name="内容占位符 1"/>
          <p:cNvSpPr>
            <a:spLocks noGrp="1"/>
          </p:cNvSpPr>
          <p:nvPr>
            <p:ph idx="1"/>
          </p:nvPr>
        </p:nvSpPr>
        <p:spPr>
          <a:xfrm>
            <a:off x="299221" y="1098409"/>
            <a:ext cx="5410944" cy="3394472"/>
          </a:xfrm>
        </p:spPr>
        <p:txBody>
          <a:bodyPr>
            <a:normAutofit fontScale="77500" lnSpcReduction="20000"/>
          </a:bodyPr>
          <a:lstStyle/>
          <a:p>
            <a:r>
              <a:rPr lang="zh-CN" altLang="en-US" dirty="0"/>
              <a:t> 还有：</a:t>
            </a:r>
          </a:p>
          <a:p>
            <a:r>
              <a:rPr lang="zh-CN" altLang="en-US" dirty="0"/>
              <a:t>科学与工程计算</a:t>
            </a:r>
          </a:p>
          <a:p>
            <a:pPr lvl="1"/>
            <a:r>
              <a:rPr lang="zh-CN" altLang="en-US" dirty="0"/>
              <a:t>天气预报、卫星发射与控制、太空探索、数学计算（</a:t>
            </a:r>
            <a:r>
              <a:rPr lang="en-US" altLang="zh-CN" dirty="0"/>
              <a:t>π= </a:t>
            </a:r>
            <a:r>
              <a:rPr lang="zh-CN" altLang="en-US" dirty="0"/>
              <a:t>？、汉诺塔）等</a:t>
            </a:r>
          </a:p>
          <a:p>
            <a:r>
              <a:rPr lang="zh-CN" altLang="en-US" dirty="0"/>
              <a:t>信息处理</a:t>
            </a:r>
          </a:p>
          <a:p>
            <a:pPr lvl="1"/>
            <a:r>
              <a:rPr lang="zh-CN" altLang="en-US" dirty="0"/>
              <a:t>信息管理（学籍、图书馆、</a:t>
            </a:r>
            <a:r>
              <a:rPr lang="en-US" altLang="zh-CN" dirty="0"/>
              <a:t>OA</a:t>
            </a:r>
            <a:r>
              <a:rPr lang="zh-CN" altLang="en-US" dirty="0"/>
              <a:t>、银行） 、信息检索、</a:t>
            </a:r>
            <a:r>
              <a:rPr lang="en-US" altLang="zh-CN" dirty="0"/>
              <a:t>MIS -</a:t>
            </a:r>
            <a:r>
              <a:rPr lang="zh-CN" altLang="en-US" dirty="0"/>
              <a:t>沃尔玛等</a:t>
            </a:r>
          </a:p>
          <a:p>
            <a:r>
              <a:rPr lang="zh-CN" altLang="en-US" dirty="0"/>
              <a:t>多媒体技术应用</a:t>
            </a:r>
          </a:p>
          <a:p>
            <a:pPr lvl="1"/>
            <a:r>
              <a:rPr lang="zh-CN" altLang="en-US" dirty="0"/>
              <a:t>看电影听音乐娱乐等</a:t>
            </a:r>
          </a:p>
          <a:p>
            <a:endParaRPr lang="zh-CN" altLang="en-US" dirty="0"/>
          </a:p>
        </p:txBody>
      </p:sp>
      <p:graphicFrame>
        <p:nvGraphicFramePr>
          <p:cNvPr id="5" name="图示 4"/>
          <p:cNvGraphicFramePr/>
          <p:nvPr>
            <p:extLst>
              <p:ext uri="{D42A27DB-BD31-4B8C-83A1-F6EECF244321}">
                <p14:modId xmlns:p14="http://schemas.microsoft.com/office/powerpoint/2010/main" val="3320652688"/>
              </p:ext>
            </p:extLst>
          </p:nvPr>
        </p:nvGraphicFramePr>
        <p:xfrm>
          <a:off x="5364088" y="1015663"/>
          <a:ext cx="3888432" cy="364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472661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19298"/>
                                        </p:tgtEl>
                                        <p:attrNameLst>
                                          <p:attrName>style.visibility</p:attrName>
                                        </p:attrNameLst>
                                      </p:cBhvr>
                                      <p:to>
                                        <p:strVal val="visible"/>
                                      </p:to>
                                    </p:set>
                                    <p:anim calcmode="lin" valueType="num">
                                      <p:cBhvr additive="base">
                                        <p:cTn id="7" dur="500" fill="hold"/>
                                        <p:tgtEl>
                                          <p:spTgt spid="1719298"/>
                                        </p:tgtEl>
                                        <p:attrNameLst>
                                          <p:attrName>ppt_x</p:attrName>
                                        </p:attrNameLst>
                                      </p:cBhvr>
                                      <p:tavLst>
                                        <p:tav tm="0">
                                          <p:val>
                                            <p:strVal val="1+#ppt_w/2"/>
                                          </p:val>
                                        </p:tav>
                                        <p:tav tm="100000">
                                          <p:val>
                                            <p:strVal val="#ppt_x"/>
                                          </p:val>
                                        </p:tav>
                                      </p:tavLst>
                                    </p:anim>
                                    <p:anim calcmode="lin" valueType="num">
                                      <p:cBhvr additive="base">
                                        <p:cTn id="8" dur="500" fill="hold"/>
                                        <p:tgtEl>
                                          <p:spTgt spid="17192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grpId="0" nodeType="after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 calcmode="lin" valueType="num">
                                      <p:cBhvr additive="base">
                                        <p:cTn id="32"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12" fill="hold" grpId="0" nodeType="after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 calcmode="lin" valueType="num">
                                      <p:cBhvr additive="base">
                                        <p:cTn id="42"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1" presetClass="entr" presetSubtype="1" fill="hold" grpId="0" nodeType="afterEffect">
                                  <p:stCondLst>
                                    <p:cond delay="0"/>
                                  </p:stCondLst>
                                  <p:childTnLst>
                                    <p:set>
                                      <p:cBhvr>
                                        <p:cTn id="46" dur="1" fill="hold">
                                          <p:stCondLst>
                                            <p:cond delay="0"/>
                                          </p:stCondLst>
                                        </p:cTn>
                                        <p:tgtEl>
                                          <p:spTgt spid="5">
                                            <p:graphicEl>
                                              <a:dgm id="{A9BEECAD-302C-44FD-A97A-6CFC5F3C11E6}"/>
                                            </p:graphicEl>
                                          </p:spTgt>
                                        </p:tgtEl>
                                        <p:attrNameLst>
                                          <p:attrName>style.visibility</p:attrName>
                                        </p:attrNameLst>
                                      </p:cBhvr>
                                      <p:to>
                                        <p:strVal val="visible"/>
                                      </p:to>
                                    </p:set>
                                    <p:animEffect transition="in" filter="wheel(1)">
                                      <p:cBhvr>
                                        <p:cTn id="47" dur="500"/>
                                        <p:tgtEl>
                                          <p:spTgt spid="5">
                                            <p:graphicEl>
                                              <a:dgm id="{A9BEECAD-302C-44FD-A97A-6CFC5F3C11E6}"/>
                                            </p:graphicEl>
                                          </p:spTgt>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5">
                                            <p:graphicEl>
                                              <a:dgm id="{F9EA1B55-8492-4C0C-BE8A-49011B593624}"/>
                                            </p:graphicEl>
                                          </p:spTgt>
                                        </p:tgtEl>
                                        <p:attrNameLst>
                                          <p:attrName>style.visibility</p:attrName>
                                        </p:attrNameLst>
                                      </p:cBhvr>
                                      <p:to>
                                        <p:strVal val="visible"/>
                                      </p:to>
                                    </p:set>
                                    <p:animEffect transition="in" filter="wheel(1)">
                                      <p:cBhvr>
                                        <p:cTn id="51" dur="500"/>
                                        <p:tgtEl>
                                          <p:spTgt spid="5">
                                            <p:graphicEl>
                                              <a:dgm id="{F9EA1B55-8492-4C0C-BE8A-49011B593624}"/>
                                            </p:graphicEl>
                                          </p:spTgt>
                                        </p:tgtEl>
                                      </p:cBhvr>
                                    </p:animEffect>
                                  </p:childTnLst>
                                </p:cTn>
                              </p:par>
                            </p:childTnLst>
                          </p:cTn>
                        </p:par>
                        <p:par>
                          <p:cTn id="52" fill="hold">
                            <p:stCondLst>
                              <p:cond delay="5000"/>
                            </p:stCondLst>
                            <p:childTnLst>
                              <p:par>
                                <p:cTn id="53" presetID="21" presetClass="entr" presetSubtype="1" fill="hold" grpId="0" nodeType="afterEffect">
                                  <p:stCondLst>
                                    <p:cond delay="0"/>
                                  </p:stCondLst>
                                  <p:childTnLst>
                                    <p:set>
                                      <p:cBhvr>
                                        <p:cTn id="54" dur="1" fill="hold">
                                          <p:stCondLst>
                                            <p:cond delay="0"/>
                                          </p:stCondLst>
                                        </p:cTn>
                                        <p:tgtEl>
                                          <p:spTgt spid="5">
                                            <p:graphicEl>
                                              <a:dgm id="{D18AA056-7E5C-40B4-9855-934D45DB0328}"/>
                                            </p:graphicEl>
                                          </p:spTgt>
                                        </p:tgtEl>
                                        <p:attrNameLst>
                                          <p:attrName>style.visibility</p:attrName>
                                        </p:attrNameLst>
                                      </p:cBhvr>
                                      <p:to>
                                        <p:strVal val="visible"/>
                                      </p:to>
                                    </p:set>
                                    <p:animEffect transition="in" filter="wheel(1)">
                                      <p:cBhvr>
                                        <p:cTn id="55" dur="500"/>
                                        <p:tgtEl>
                                          <p:spTgt spid="5">
                                            <p:graphicEl>
                                              <a:dgm id="{D18AA056-7E5C-40B4-9855-934D45DB0328}"/>
                                            </p:graphicEl>
                                          </p:spTgt>
                                        </p:tgtEl>
                                      </p:cBhvr>
                                    </p:animEffect>
                                  </p:childTnLst>
                                </p:cTn>
                              </p:par>
                            </p:childTnLst>
                          </p:cTn>
                        </p:par>
                        <p:par>
                          <p:cTn id="56" fill="hold">
                            <p:stCondLst>
                              <p:cond delay="5500"/>
                            </p:stCondLst>
                            <p:childTnLst>
                              <p:par>
                                <p:cTn id="57" presetID="21" presetClass="entr" presetSubtype="1" fill="hold" grpId="0" nodeType="afterEffect">
                                  <p:stCondLst>
                                    <p:cond delay="0"/>
                                  </p:stCondLst>
                                  <p:childTnLst>
                                    <p:set>
                                      <p:cBhvr>
                                        <p:cTn id="58" dur="1" fill="hold">
                                          <p:stCondLst>
                                            <p:cond delay="0"/>
                                          </p:stCondLst>
                                        </p:cTn>
                                        <p:tgtEl>
                                          <p:spTgt spid="5">
                                            <p:graphicEl>
                                              <a:dgm id="{557DE914-BBA3-4995-9570-BD057E7DCADC}"/>
                                            </p:graphicEl>
                                          </p:spTgt>
                                        </p:tgtEl>
                                        <p:attrNameLst>
                                          <p:attrName>style.visibility</p:attrName>
                                        </p:attrNameLst>
                                      </p:cBhvr>
                                      <p:to>
                                        <p:strVal val="visible"/>
                                      </p:to>
                                    </p:set>
                                    <p:animEffect transition="in" filter="wheel(1)">
                                      <p:cBhvr>
                                        <p:cTn id="59" dur="500"/>
                                        <p:tgtEl>
                                          <p:spTgt spid="5">
                                            <p:graphicEl>
                                              <a:dgm id="{557DE914-BBA3-4995-9570-BD057E7DCADC}"/>
                                            </p:graphicEl>
                                          </p:spTgt>
                                        </p:tgtEl>
                                      </p:cBhvr>
                                    </p:animEffect>
                                  </p:childTnLst>
                                </p:cTn>
                              </p:par>
                            </p:childTnLst>
                          </p:cTn>
                        </p:par>
                        <p:par>
                          <p:cTn id="60" fill="hold">
                            <p:stCondLst>
                              <p:cond delay="6000"/>
                            </p:stCondLst>
                            <p:childTnLst>
                              <p:par>
                                <p:cTn id="61" presetID="21" presetClass="entr" presetSubtype="1" fill="hold" grpId="0" nodeType="afterEffect">
                                  <p:stCondLst>
                                    <p:cond delay="0"/>
                                  </p:stCondLst>
                                  <p:childTnLst>
                                    <p:set>
                                      <p:cBhvr>
                                        <p:cTn id="62" dur="1" fill="hold">
                                          <p:stCondLst>
                                            <p:cond delay="0"/>
                                          </p:stCondLst>
                                        </p:cTn>
                                        <p:tgtEl>
                                          <p:spTgt spid="5">
                                            <p:graphicEl>
                                              <a:dgm id="{9B1F5FC3-49F7-48D7-993C-75BE376B1719}"/>
                                            </p:graphicEl>
                                          </p:spTgt>
                                        </p:tgtEl>
                                        <p:attrNameLst>
                                          <p:attrName>style.visibility</p:attrName>
                                        </p:attrNameLst>
                                      </p:cBhvr>
                                      <p:to>
                                        <p:strVal val="visible"/>
                                      </p:to>
                                    </p:set>
                                    <p:animEffect transition="in" filter="wheel(1)">
                                      <p:cBhvr>
                                        <p:cTn id="63" dur="500"/>
                                        <p:tgtEl>
                                          <p:spTgt spid="5">
                                            <p:graphicEl>
                                              <a:dgm id="{9B1F5FC3-49F7-48D7-993C-75BE376B1719}"/>
                                            </p:graphicEl>
                                          </p:spTgt>
                                        </p:tgtEl>
                                      </p:cBhvr>
                                    </p:animEffect>
                                  </p:childTnLst>
                                </p:cTn>
                              </p:par>
                            </p:childTnLst>
                          </p:cTn>
                        </p:par>
                        <p:par>
                          <p:cTn id="64" fill="hold">
                            <p:stCondLst>
                              <p:cond delay="6500"/>
                            </p:stCondLst>
                            <p:childTnLst>
                              <p:par>
                                <p:cTn id="65" presetID="21" presetClass="entr" presetSubtype="1" fill="hold" grpId="0" nodeType="afterEffect">
                                  <p:stCondLst>
                                    <p:cond delay="0"/>
                                  </p:stCondLst>
                                  <p:childTnLst>
                                    <p:set>
                                      <p:cBhvr>
                                        <p:cTn id="66" dur="1" fill="hold">
                                          <p:stCondLst>
                                            <p:cond delay="0"/>
                                          </p:stCondLst>
                                        </p:cTn>
                                        <p:tgtEl>
                                          <p:spTgt spid="5">
                                            <p:graphicEl>
                                              <a:dgm id="{2248ABE2-D70E-43FA-A550-D366DF33274A}"/>
                                            </p:graphicEl>
                                          </p:spTgt>
                                        </p:tgtEl>
                                        <p:attrNameLst>
                                          <p:attrName>style.visibility</p:attrName>
                                        </p:attrNameLst>
                                      </p:cBhvr>
                                      <p:to>
                                        <p:strVal val="visible"/>
                                      </p:to>
                                    </p:set>
                                    <p:animEffect transition="in" filter="wheel(1)">
                                      <p:cBhvr>
                                        <p:cTn id="67" dur="500"/>
                                        <p:tgtEl>
                                          <p:spTgt spid="5">
                                            <p:graphicEl>
                                              <a:dgm id="{2248ABE2-D70E-43FA-A550-D366DF33274A}"/>
                                            </p:graphicEl>
                                          </p:spTgt>
                                        </p:tgtEl>
                                      </p:cBhvr>
                                    </p:animEffect>
                                  </p:childTnLst>
                                </p:cTn>
                              </p:par>
                            </p:childTnLst>
                          </p:cTn>
                        </p:par>
                        <p:par>
                          <p:cTn id="68" fill="hold">
                            <p:stCondLst>
                              <p:cond delay="7000"/>
                            </p:stCondLst>
                            <p:childTnLst>
                              <p:par>
                                <p:cTn id="69" presetID="21" presetClass="entr" presetSubtype="1" fill="hold" grpId="0" nodeType="afterEffect">
                                  <p:stCondLst>
                                    <p:cond delay="0"/>
                                  </p:stCondLst>
                                  <p:childTnLst>
                                    <p:set>
                                      <p:cBhvr>
                                        <p:cTn id="70" dur="1" fill="hold">
                                          <p:stCondLst>
                                            <p:cond delay="0"/>
                                          </p:stCondLst>
                                        </p:cTn>
                                        <p:tgtEl>
                                          <p:spTgt spid="5">
                                            <p:graphicEl>
                                              <a:dgm id="{1DA0639E-3835-4FC9-90E4-5596ADAE1BB2}"/>
                                            </p:graphicEl>
                                          </p:spTgt>
                                        </p:tgtEl>
                                        <p:attrNameLst>
                                          <p:attrName>style.visibility</p:attrName>
                                        </p:attrNameLst>
                                      </p:cBhvr>
                                      <p:to>
                                        <p:strVal val="visible"/>
                                      </p:to>
                                    </p:set>
                                    <p:animEffect transition="in" filter="wheel(1)">
                                      <p:cBhvr>
                                        <p:cTn id="71" dur="500"/>
                                        <p:tgtEl>
                                          <p:spTgt spid="5">
                                            <p:graphicEl>
                                              <a:dgm id="{1DA0639E-3835-4FC9-90E4-5596ADAE1BB2}"/>
                                            </p:graphicEl>
                                          </p:spTgt>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5">
                                            <p:graphicEl>
                                              <a:dgm id="{54C9EE1E-6FCE-4DBA-8D1C-784FC39EB8B2}"/>
                                            </p:graphicEl>
                                          </p:spTgt>
                                        </p:tgtEl>
                                        <p:attrNameLst>
                                          <p:attrName>style.visibility</p:attrName>
                                        </p:attrNameLst>
                                      </p:cBhvr>
                                      <p:to>
                                        <p:strVal val="visible"/>
                                      </p:to>
                                    </p:set>
                                    <p:animEffect transition="in" filter="wheel(1)">
                                      <p:cBhvr>
                                        <p:cTn id="75" dur="500"/>
                                        <p:tgtEl>
                                          <p:spTgt spid="5">
                                            <p:graphicEl>
                                              <a:dgm id="{54C9EE1E-6FCE-4DBA-8D1C-784FC39EB8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8" grpId="0"/>
      <p:bldP spid="2" grpId="0" build="p"/>
      <p:bldGraphic spid="5" grpId="0">
        <p:bldSub>
          <a:bldDgm bld="one"/>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8" name="Rectangle 2"/>
          <p:cNvSpPr>
            <a:spLocks noGrp="1" noChangeArrowheads="1"/>
          </p:cNvSpPr>
          <p:nvPr>
            <p:ph type="title"/>
          </p:nvPr>
        </p:nvSpPr>
        <p:spPr>
          <a:xfrm>
            <a:off x="457200" y="123478"/>
            <a:ext cx="8229600" cy="857250"/>
          </a:xfrm>
        </p:spPr>
        <p:txBody>
          <a:bodyPr/>
          <a:lstStyle/>
          <a:p>
            <a:r>
              <a:rPr lang="zh-CN" altLang="en-US" sz="3600" dirty="0"/>
              <a:t>计算机能做什么？</a:t>
            </a:r>
            <a:r>
              <a:rPr lang="en-US" altLang="zh-CN" sz="2400" b="0" dirty="0">
                <a:latin typeface="华文琥珀" pitchFamily="2" charset="-122"/>
              </a:rPr>
              <a:t>-</a:t>
            </a:r>
            <a:r>
              <a:rPr lang="zh-CN" altLang="en-US" sz="2400" b="0" dirty="0">
                <a:latin typeface="华文琥珀" pitchFamily="2" charset="-122"/>
              </a:rPr>
              <a:t>应用</a:t>
            </a:r>
          </a:p>
        </p:txBody>
      </p:sp>
      <p:sp>
        <p:nvSpPr>
          <p:cNvPr id="2" name="内容占位符 1"/>
          <p:cNvSpPr>
            <a:spLocks noGrp="1"/>
          </p:cNvSpPr>
          <p:nvPr>
            <p:ph idx="1"/>
          </p:nvPr>
        </p:nvSpPr>
        <p:spPr>
          <a:xfrm>
            <a:off x="179512" y="1043604"/>
            <a:ext cx="5050904" cy="3688386"/>
          </a:xfrm>
        </p:spPr>
        <p:txBody>
          <a:bodyPr>
            <a:normAutofit fontScale="70000" lnSpcReduction="20000"/>
          </a:bodyPr>
          <a:lstStyle/>
          <a:p>
            <a:r>
              <a:rPr lang="zh-CN" altLang="en-US" dirty="0"/>
              <a:t> 还有：</a:t>
            </a:r>
          </a:p>
          <a:p>
            <a:r>
              <a:rPr lang="zh-CN" altLang="en-US" dirty="0"/>
              <a:t>计算机通信和网络应用</a:t>
            </a:r>
          </a:p>
          <a:p>
            <a:pPr lvl="1"/>
            <a:r>
              <a:rPr lang="en-US" altLang="zh-CN" dirty="0"/>
              <a:t>G TO G </a:t>
            </a:r>
            <a:r>
              <a:rPr lang="zh-CN" altLang="en-US" dirty="0"/>
              <a:t>、</a:t>
            </a:r>
            <a:r>
              <a:rPr lang="en-US" altLang="zh-CN" dirty="0"/>
              <a:t>G TO B</a:t>
            </a:r>
            <a:r>
              <a:rPr lang="zh-CN" altLang="en-US" dirty="0"/>
              <a:t>、</a:t>
            </a:r>
            <a:r>
              <a:rPr lang="en-US" altLang="zh-CN" dirty="0"/>
              <a:t>B TO B</a:t>
            </a:r>
            <a:r>
              <a:rPr lang="zh-CN" altLang="en-US" dirty="0"/>
              <a:t>、</a:t>
            </a:r>
            <a:r>
              <a:rPr lang="en-US" altLang="zh-CN" dirty="0"/>
              <a:t>B TO C</a:t>
            </a:r>
            <a:r>
              <a:rPr lang="zh-CN" altLang="en-US" dirty="0"/>
              <a:t>、</a:t>
            </a:r>
            <a:r>
              <a:rPr lang="en-US" altLang="zh-CN" dirty="0"/>
              <a:t>C TO C</a:t>
            </a:r>
            <a:r>
              <a:rPr lang="zh-CN" altLang="en-US" dirty="0"/>
              <a:t>、</a:t>
            </a:r>
            <a:r>
              <a:rPr lang="en-US" altLang="zh-CN" dirty="0"/>
              <a:t>G TO C</a:t>
            </a:r>
            <a:r>
              <a:rPr lang="zh-CN" altLang="en-US" dirty="0"/>
              <a:t>等</a:t>
            </a:r>
          </a:p>
          <a:p>
            <a:r>
              <a:rPr lang="zh-CN" altLang="en-US" dirty="0"/>
              <a:t>过程控制</a:t>
            </a:r>
          </a:p>
          <a:p>
            <a:pPr lvl="1"/>
            <a:r>
              <a:rPr lang="zh-CN" altLang="en-US" dirty="0"/>
              <a:t>工业自动化实时控制等</a:t>
            </a:r>
          </a:p>
          <a:p>
            <a:r>
              <a:rPr lang="zh-CN" altLang="en-US" dirty="0"/>
              <a:t>计算机辅助系统</a:t>
            </a:r>
          </a:p>
          <a:p>
            <a:pPr lvl="1"/>
            <a:r>
              <a:rPr lang="en-US" altLang="zh-CN" dirty="0"/>
              <a:t>CAD</a:t>
            </a:r>
            <a:r>
              <a:rPr lang="zh-CN" altLang="en-US" dirty="0"/>
              <a:t>、</a:t>
            </a:r>
            <a:r>
              <a:rPr lang="en-US" altLang="zh-CN" dirty="0"/>
              <a:t>CAM</a:t>
            </a:r>
            <a:r>
              <a:rPr lang="zh-CN" altLang="en-US" dirty="0"/>
              <a:t>、</a:t>
            </a:r>
            <a:r>
              <a:rPr lang="en-US" altLang="zh-CN" dirty="0"/>
              <a:t>CAI</a:t>
            </a:r>
            <a:r>
              <a:rPr lang="zh-CN" altLang="en-US" dirty="0"/>
              <a:t>、</a:t>
            </a:r>
            <a:r>
              <a:rPr lang="en-US" altLang="zh-CN" dirty="0"/>
              <a:t>CAT</a:t>
            </a:r>
            <a:r>
              <a:rPr lang="zh-CN" altLang="en-US" dirty="0"/>
              <a:t>等</a:t>
            </a:r>
          </a:p>
          <a:p>
            <a:r>
              <a:rPr lang="zh-CN" altLang="en-US" dirty="0"/>
              <a:t>人工智能 </a:t>
            </a:r>
          </a:p>
          <a:p>
            <a:pPr lvl="1"/>
            <a:r>
              <a:rPr lang="zh-CN" altLang="en-US" dirty="0"/>
              <a:t>智能家用电器、计算机智能医生、计算机自动识别系统、智能机器等 </a:t>
            </a:r>
          </a:p>
          <a:p>
            <a:endParaRPr lang="zh-CN" altLang="en-US" dirty="0"/>
          </a:p>
        </p:txBody>
      </p:sp>
      <p:graphicFrame>
        <p:nvGraphicFramePr>
          <p:cNvPr id="9" name="图示 8"/>
          <p:cNvGraphicFramePr/>
          <p:nvPr>
            <p:extLst>
              <p:ext uri="{D42A27DB-BD31-4B8C-83A1-F6EECF244321}">
                <p14:modId xmlns:p14="http://schemas.microsoft.com/office/powerpoint/2010/main" val="2492538919"/>
              </p:ext>
            </p:extLst>
          </p:nvPr>
        </p:nvGraphicFramePr>
        <p:xfrm>
          <a:off x="5364088" y="1015663"/>
          <a:ext cx="3888432" cy="364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190188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19298"/>
                                        </p:tgtEl>
                                        <p:attrNameLst>
                                          <p:attrName>style.visibility</p:attrName>
                                        </p:attrNameLst>
                                      </p:cBhvr>
                                      <p:to>
                                        <p:strVal val="visible"/>
                                      </p:to>
                                    </p:set>
                                    <p:anim calcmode="lin" valueType="num">
                                      <p:cBhvr additive="base">
                                        <p:cTn id="7" dur="500" fill="hold"/>
                                        <p:tgtEl>
                                          <p:spTgt spid="1719298"/>
                                        </p:tgtEl>
                                        <p:attrNameLst>
                                          <p:attrName>ppt_x</p:attrName>
                                        </p:attrNameLst>
                                      </p:cBhvr>
                                      <p:tavLst>
                                        <p:tav tm="0">
                                          <p:val>
                                            <p:strVal val="1+#ppt_w/2"/>
                                          </p:val>
                                        </p:tav>
                                        <p:tav tm="100000">
                                          <p:val>
                                            <p:strVal val="#ppt_x"/>
                                          </p:val>
                                        </p:tav>
                                      </p:tavLst>
                                    </p:anim>
                                    <p:anim calcmode="lin" valueType="num">
                                      <p:cBhvr additive="base">
                                        <p:cTn id="8" dur="500" fill="hold"/>
                                        <p:tgtEl>
                                          <p:spTgt spid="17192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grpId="0" nodeType="after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 calcmode="lin" valueType="num">
                                      <p:cBhvr additive="base">
                                        <p:cTn id="32"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12" fill="hold" grpId="0" nodeType="after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 calcmode="lin" valueType="num">
                                      <p:cBhvr additive="base">
                                        <p:cTn id="42"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12" fill="hold" grpId="0" nodeType="after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 calcmode="lin" valueType="num">
                                      <p:cBhvr additive="base">
                                        <p:cTn id="47"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12" fill="hold" grpId="0" nodeType="after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 calcmode="lin" valueType="num">
                                      <p:cBhvr additive="base">
                                        <p:cTn id="52"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9">
                                            <p:graphicEl>
                                              <a:dgm id="{A9BEECAD-302C-44FD-A97A-6CFC5F3C11E6}"/>
                                            </p:graphicEl>
                                          </p:spTgt>
                                        </p:tgtEl>
                                        <p:attrNameLst>
                                          <p:attrName>style.visibility</p:attrName>
                                        </p:attrNameLst>
                                      </p:cBhvr>
                                      <p:to>
                                        <p:strVal val="visible"/>
                                      </p:to>
                                    </p:set>
                                    <p:animEffect transition="in" filter="wheel(1)">
                                      <p:cBhvr>
                                        <p:cTn id="57" dur="500"/>
                                        <p:tgtEl>
                                          <p:spTgt spid="9">
                                            <p:graphicEl>
                                              <a:dgm id="{A9BEECAD-302C-44FD-A97A-6CFC5F3C11E6}"/>
                                            </p:graphicEl>
                                          </p:spTgt>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9">
                                            <p:graphicEl>
                                              <a:dgm id="{F9EA1B55-8492-4C0C-BE8A-49011B593624}"/>
                                            </p:graphicEl>
                                          </p:spTgt>
                                        </p:tgtEl>
                                        <p:attrNameLst>
                                          <p:attrName>style.visibility</p:attrName>
                                        </p:attrNameLst>
                                      </p:cBhvr>
                                      <p:to>
                                        <p:strVal val="visible"/>
                                      </p:to>
                                    </p:set>
                                    <p:animEffect transition="in" filter="wheel(1)">
                                      <p:cBhvr>
                                        <p:cTn id="61" dur="500"/>
                                        <p:tgtEl>
                                          <p:spTgt spid="9">
                                            <p:graphicEl>
                                              <a:dgm id="{F9EA1B55-8492-4C0C-BE8A-49011B593624}"/>
                                            </p:graphicEl>
                                          </p:spTgt>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9">
                                            <p:graphicEl>
                                              <a:dgm id="{D18AA056-7E5C-40B4-9855-934D45DB0328}"/>
                                            </p:graphicEl>
                                          </p:spTgt>
                                        </p:tgtEl>
                                        <p:attrNameLst>
                                          <p:attrName>style.visibility</p:attrName>
                                        </p:attrNameLst>
                                      </p:cBhvr>
                                      <p:to>
                                        <p:strVal val="visible"/>
                                      </p:to>
                                    </p:set>
                                    <p:animEffect transition="in" filter="wheel(1)">
                                      <p:cBhvr>
                                        <p:cTn id="65" dur="500"/>
                                        <p:tgtEl>
                                          <p:spTgt spid="9">
                                            <p:graphicEl>
                                              <a:dgm id="{D18AA056-7E5C-40B4-9855-934D45DB0328}"/>
                                            </p:graphicEl>
                                          </p:spTgt>
                                        </p:tgtEl>
                                      </p:cBhvr>
                                    </p:animEffect>
                                  </p:childTnLst>
                                </p:cTn>
                              </p:par>
                            </p:childTnLst>
                          </p:cTn>
                        </p:par>
                        <p:par>
                          <p:cTn id="66" fill="hold">
                            <p:stCondLst>
                              <p:cond delay="6500"/>
                            </p:stCondLst>
                            <p:childTnLst>
                              <p:par>
                                <p:cTn id="67" presetID="21" presetClass="entr" presetSubtype="1" fill="hold" grpId="0" nodeType="afterEffect">
                                  <p:stCondLst>
                                    <p:cond delay="0"/>
                                  </p:stCondLst>
                                  <p:childTnLst>
                                    <p:set>
                                      <p:cBhvr>
                                        <p:cTn id="68" dur="1" fill="hold">
                                          <p:stCondLst>
                                            <p:cond delay="0"/>
                                          </p:stCondLst>
                                        </p:cTn>
                                        <p:tgtEl>
                                          <p:spTgt spid="9">
                                            <p:graphicEl>
                                              <a:dgm id="{557DE914-BBA3-4995-9570-BD057E7DCADC}"/>
                                            </p:graphicEl>
                                          </p:spTgt>
                                        </p:tgtEl>
                                        <p:attrNameLst>
                                          <p:attrName>style.visibility</p:attrName>
                                        </p:attrNameLst>
                                      </p:cBhvr>
                                      <p:to>
                                        <p:strVal val="visible"/>
                                      </p:to>
                                    </p:set>
                                    <p:animEffect transition="in" filter="wheel(1)">
                                      <p:cBhvr>
                                        <p:cTn id="69" dur="500"/>
                                        <p:tgtEl>
                                          <p:spTgt spid="9">
                                            <p:graphicEl>
                                              <a:dgm id="{557DE914-BBA3-4995-9570-BD057E7DCADC}"/>
                                            </p:graphicEl>
                                          </p:spTgt>
                                        </p:tgtEl>
                                      </p:cBhvr>
                                    </p:animEffect>
                                  </p:childTnLst>
                                </p:cTn>
                              </p:par>
                            </p:childTnLst>
                          </p:cTn>
                        </p:par>
                        <p:par>
                          <p:cTn id="70" fill="hold">
                            <p:stCondLst>
                              <p:cond delay="7000"/>
                            </p:stCondLst>
                            <p:childTnLst>
                              <p:par>
                                <p:cTn id="71" presetID="21" presetClass="entr" presetSubtype="1" fill="hold" grpId="0" nodeType="afterEffect">
                                  <p:stCondLst>
                                    <p:cond delay="0"/>
                                  </p:stCondLst>
                                  <p:childTnLst>
                                    <p:set>
                                      <p:cBhvr>
                                        <p:cTn id="72" dur="1" fill="hold">
                                          <p:stCondLst>
                                            <p:cond delay="0"/>
                                          </p:stCondLst>
                                        </p:cTn>
                                        <p:tgtEl>
                                          <p:spTgt spid="9">
                                            <p:graphicEl>
                                              <a:dgm id="{9B1F5FC3-49F7-48D7-993C-75BE376B1719}"/>
                                            </p:graphicEl>
                                          </p:spTgt>
                                        </p:tgtEl>
                                        <p:attrNameLst>
                                          <p:attrName>style.visibility</p:attrName>
                                        </p:attrNameLst>
                                      </p:cBhvr>
                                      <p:to>
                                        <p:strVal val="visible"/>
                                      </p:to>
                                    </p:set>
                                    <p:animEffect transition="in" filter="wheel(1)">
                                      <p:cBhvr>
                                        <p:cTn id="73" dur="500"/>
                                        <p:tgtEl>
                                          <p:spTgt spid="9">
                                            <p:graphicEl>
                                              <a:dgm id="{9B1F5FC3-49F7-48D7-993C-75BE376B1719}"/>
                                            </p:graphicEl>
                                          </p:spTgt>
                                        </p:tgtEl>
                                      </p:cBhvr>
                                    </p:animEffect>
                                  </p:childTnLst>
                                </p:cTn>
                              </p:par>
                            </p:childTnLst>
                          </p:cTn>
                        </p:par>
                        <p:par>
                          <p:cTn id="74" fill="hold">
                            <p:stCondLst>
                              <p:cond delay="7500"/>
                            </p:stCondLst>
                            <p:childTnLst>
                              <p:par>
                                <p:cTn id="75" presetID="21" presetClass="entr" presetSubtype="1" fill="hold" grpId="0" nodeType="afterEffect">
                                  <p:stCondLst>
                                    <p:cond delay="0"/>
                                  </p:stCondLst>
                                  <p:childTnLst>
                                    <p:set>
                                      <p:cBhvr>
                                        <p:cTn id="76" dur="1" fill="hold">
                                          <p:stCondLst>
                                            <p:cond delay="0"/>
                                          </p:stCondLst>
                                        </p:cTn>
                                        <p:tgtEl>
                                          <p:spTgt spid="9">
                                            <p:graphicEl>
                                              <a:dgm id="{2248ABE2-D70E-43FA-A550-D366DF33274A}"/>
                                            </p:graphicEl>
                                          </p:spTgt>
                                        </p:tgtEl>
                                        <p:attrNameLst>
                                          <p:attrName>style.visibility</p:attrName>
                                        </p:attrNameLst>
                                      </p:cBhvr>
                                      <p:to>
                                        <p:strVal val="visible"/>
                                      </p:to>
                                    </p:set>
                                    <p:animEffect transition="in" filter="wheel(1)">
                                      <p:cBhvr>
                                        <p:cTn id="77" dur="500"/>
                                        <p:tgtEl>
                                          <p:spTgt spid="9">
                                            <p:graphicEl>
                                              <a:dgm id="{2248ABE2-D70E-43FA-A550-D366DF33274A}"/>
                                            </p:graphicEl>
                                          </p:spTgt>
                                        </p:tgtEl>
                                      </p:cBhvr>
                                    </p:animEffect>
                                  </p:childTnLst>
                                </p:cTn>
                              </p:par>
                            </p:childTnLst>
                          </p:cTn>
                        </p:par>
                        <p:par>
                          <p:cTn id="78" fill="hold">
                            <p:stCondLst>
                              <p:cond delay="8000"/>
                            </p:stCondLst>
                            <p:childTnLst>
                              <p:par>
                                <p:cTn id="79" presetID="21" presetClass="entr" presetSubtype="1" fill="hold" grpId="0" nodeType="afterEffect">
                                  <p:stCondLst>
                                    <p:cond delay="0"/>
                                  </p:stCondLst>
                                  <p:childTnLst>
                                    <p:set>
                                      <p:cBhvr>
                                        <p:cTn id="80" dur="1" fill="hold">
                                          <p:stCondLst>
                                            <p:cond delay="0"/>
                                          </p:stCondLst>
                                        </p:cTn>
                                        <p:tgtEl>
                                          <p:spTgt spid="9">
                                            <p:graphicEl>
                                              <a:dgm id="{1DA0639E-3835-4FC9-90E4-5596ADAE1BB2}"/>
                                            </p:graphicEl>
                                          </p:spTgt>
                                        </p:tgtEl>
                                        <p:attrNameLst>
                                          <p:attrName>style.visibility</p:attrName>
                                        </p:attrNameLst>
                                      </p:cBhvr>
                                      <p:to>
                                        <p:strVal val="visible"/>
                                      </p:to>
                                    </p:set>
                                    <p:animEffect transition="in" filter="wheel(1)">
                                      <p:cBhvr>
                                        <p:cTn id="81" dur="500"/>
                                        <p:tgtEl>
                                          <p:spTgt spid="9">
                                            <p:graphicEl>
                                              <a:dgm id="{1DA0639E-3835-4FC9-90E4-5596ADAE1BB2}"/>
                                            </p:graphicEl>
                                          </p:spTgt>
                                        </p:tgtEl>
                                      </p:cBhvr>
                                    </p:animEffect>
                                  </p:childTnLst>
                                </p:cTn>
                              </p:par>
                            </p:childTnLst>
                          </p:cTn>
                        </p:par>
                        <p:par>
                          <p:cTn id="82" fill="hold">
                            <p:stCondLst>
                              <p:cond delay="8500"/>
                            </p:stCondLst>
                            <p:childTnLst>
                              <p:par>
                                <p:cTn id="83" presetID="21" presetClass="entr" presetSubtype="1" fill="hold" grpId="0" nodeType="afterEffect">
                                  <p:stCondLst>
                                    <p:cond delay="0"/>
                                  </p:stCondLst>
                                  <p:childTnLst>
                                    <p:set>
                                      <p:cBhvr>
                                        <p:cTn id="84" dur="1" fill="hold">
                                          <p:stCondLst>
                                            <p:cond delay="0"/>
                                          </p:stCondLst>
                                        </p:cTn>
                                        <p:tgtEl>
                                          <p:spTgt spid="9">
                                            <p:graphicEl>
                                              <a:dgm id="{54C9EE1E-6FCE-4DBA-8D1C-784FC39EB8B2}"/>
                                            </p:graphicEl>
                                          </p:spTgt>
                                        </p:tgtEl>
                                        <p:attrNameLst>
                                          <p:attrName>style.visibility</p:attrName>
                                        </p:attrNameLst>
                                      </p:cBhvr>
                                      <p:to>
                                        <p:strVal val="visible"/>
                                      </p:to>
                                    </p:set>
                                    <p:animEffect transition="in" filter="wheel(1)">
                                      <p:cBhvr>
                                        <p:cTn id="85" dur="500"/>
                                        <p:tgtEl>
                                          <p:spTgt spid="9">
                                            <p:graphicEl>
                                              <a:dgm id="{54C9EE1E-6FCE-4DBA-8D1C-784FC39EB8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8" grpId="0"/>
      <p:bldP spid="2" grpId="0" build="p"/>
      <p:bldGraphic spid="9" grpId="0">
        <p:bldSub>
          <a:bldDgm bld="one"/>
        </p:bldSub>
      </p:bldGraphic>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8" name="Rectangle 2"/>
          <p:cNvSpPr>
            <a:spLocks noGrp="1" noChangeArrowheads="1"/>
          </p:cNvSpPr>
          <p:nvPr>
            <p:ph type="title"/>
          </p:nvPr>
        </p:nvSpPr>
        <p:spPr>
          <a:xfrm>
            <a:off x="1115616" y="289346"/>
            <a:ext cx="6716712" cy="482204"/>
          </a:xfrm>
        </p:spPr>
        <p:txBody>
          <a:bodyPr>
            <a:normAutofit fontScale="90000"/>
          </a:bodyPr>
          <a:lstStyle/>
          <a:p>
            <a:r>
              <a:rPr lang="zh-CN" altLang="en-US" sz="4000" dirty="0"/>
              <a:t>计算机能做什么？</a:t>
            </a:r>
            <a:r>
              <a:rPr lang="en-US" altLang="zh-CN" sz="2400" b="0" dirty="0">
                <a:latin typeface="华文琥珀" pitchFamily="2" charset="-122"/>
              </a:rPr>
              <a:t>-</a:t>
            </a:r>
            <a:r>
              <a:rPr lang="zh-CN" altLang="en-US" sz="2400" b="0" dirty="0">
                <a:latin typeface="华文琥珀" pitchFamily="2" charset="-122"/>
              </a:rPr>
              <a:t>应用</a:t>
            </a:r>
          </a:p>
        </p:txBody>
      </p:sp>
      <p:graphicFrame>
        <p:nvGraphicFramePr>
          <p:cNvPr id="9" name="图示 8"/>
          <p:cNvGraphicFramePr/>
          <p:nvPr>
            <p:extLst>
              <p:ext uri="{D42A27DB-BD31-4B8C-83A1-F6EECF244321}">
                <p14:modId xmlns:p14="http://schemas.microsoft.com/office/powerpoint/2010/main" val="2368186837"/>
              </p:ext>
            </p:extLst>
          </p:nvPr>
        </p:nvGraphicFramePr>
        <p:xfrm>
          <a:off x="1835696" y="1015663"/>
          <a:ext cx="5328592" cy="364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502179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19298"/>
                                        </p:tgtEl>
                                        <p:attrNameLst>
                                          <p:attrName>style.visibility</p:attrName>
                                        </p:attrNameLst>
                                      </p:cBhvr>
                                      <p:to>
                                        <p:strVal val="visible"/>
                                      </p:to>
                                    </p:set>
                                    <p:anim calcmode="lin" valueType="num">
                                      <p:cBhvr additive="base">
                                        <p:cTn id="7" dur="500" fill="hold"/>
                                        <p:tgtEl>
                                          <p:spTgt spid="1719298"/>
                                        </p:tgtEl>
                                        <p:attrNameLst>
                                          <p:attrName>ppt_x</p:attrName>
                                        </p:attrNameLst>
                                      </p:cBhvr>
                                      <p:tavLst>
                                        <p:tav tm="0">
                                          <p:val>
                                            <p:strVal val="1+#ppt_w/2"/>
                                          </p:val>
                                        </p:tav>
                                        <p:tav tm="100000">
                                          <p:val>
                                            <p:strVal val="#ppt_x"/>
                                          </p:val>
                                        </p:tav>
                                      </p:tavLst>
                                    </p:anim>
                                    <p:anim calcmode="lin" valueType="num">
                                      <p:cBhvr additive="base">
                                        <p:cTn id="8" dur="500" fill="hold"/>
                                        <p:tgtEl>
                                          <p:spTgt spid="17192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9">
                                            <p:graphicEl>
                                              <a:dgm id="{C54EA25A-35E3-4195-BEE3-2B1F5B79BE47}"/>
                                            </p:graphicEl>
                                          </p:spTgt>
                                        </p:tgtEl>
                                        <p:attrNameLst>
                                          <p:attrName>style.visibility</p:attrName>
                                        </p:attrNameLst>
                                      </p:cBhvr>
                                      <p:to>
                                        <p:strVal val="visible"/>
                                      </p:to>
                                    </p:set>
                                    <p:animEffect transition="in" filter="wheel(1)">
                                      <p:cBhvr>
                                        <p:cTn id="12" dur="500"/>
                                        <p:tgtEl>
                                          <p:spTgt spid="9">
                                            <p:graphicEl>
                                              <a:dgm id="{C54EA25A-35E3-4195-BEE3-2B1F5B79BE47}"/>
                                            </p:graphicEl>
                                          </p:spTgt>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9">
                                            <p:graphicEl>
                                              <a:dgm id="{2CFA268F-30CD-4F0F-B3C7-7EE816BB5D23}"/>
                                            </p:graphicEl>
                                          </p:spTgt>
                                        </p:tgtEl>
                                        <p:attrNameLst>
                                          <p:attrName>style.visibility</p:attrName>
                                        </p:attrNameLst>
                                      </p:cBhvr>
                                      <p:to>
                                        <p:strVal val="visible"/>
                                      </p:to>
                                    </p:set>
                                    <p:animEffect transition="in" filter="wheel(1)">
                                      <p:cBhvr>
                                        <p:cTn id="16" dur="500"/>
                                        <p:tgtEl>
                                          <p:spTgt spid="9">
                                            <p:graphicEl>
                                              <a:dgm id="{2CFA268F-30CD-4F0F-B3C7-7EE816BB5D23}"/>
                                            </p:graphicEl>
                                          </p:spTgt>
                                        </p:tgtEl>
                                      </p:cBhvr>
                                    </p:animEffect>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9">
                                            <p:graphicEl>
                                              <a:dgm id="{F5472CD5-691E-4D23-AEC3-6B25D62F7CF8}"/>
                                            </p:graphicEl>
                                          </p:spTgt>
                                        </p:tgtEl>
                                        <p:attrNameLst>
                                          <p:attrName>style.visibility</p:attrName>
                                        </p:attrNameLst>
                                      </p:cBhvr>
                                      <p:to>
                                        <p:strVal val="visible"/>
                                      </p:to>
                                    </p:set>
                                    <p:animEffect transition="in" filter="wheel(1)">
                                      <p:cBhvr>
                                        <p:cTn id="20" dur="500"/>
                                        <p:tgtEl>
                                          <p:spTgt spid="9">
                                            <p:graphicEl>
                                              <a:dgm id="{F5472CD5-691E-4D23-AEC3-6B25D62F7CF8}"/>
                                            </p:graphicEl>
                                          </p:spTgt>
                                        </p:tgtEl>
                                      </p:cBhvr>
                                    </p:animEffect>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9">
                                            <p:graphicEl>
                                              <a:dgm id="{280262DE-28C2-478D-98BD-5A2EB11C704C}"/>
                                            </p:graphicEl>
                                          </p:spTgt>
                                        </p:tgtEl>
                                        <p:attrNameLst>
                                          <p:attrName>style.visibility</p:attrName>
                                        </p:attrNameLst>
                                      </p:cBhvr>
                                      <p:to>
                                        <p:strVal val="visible"/>
                                      </p:to>
                                    </p:set>
                                    <p:animEffect transition="in" filter="wheel(1)">
                                      <p:cBhvr>
                                        <p:cTn id="24" dur="500"/>
                                        <p:tgtEl>
                                          <p:spTgt spid="9">
                                            <p:graphicEl>
                                              <a:dgm id="{280262DE-28C2-478D-98BD-5A2EB11C704C}"/>
                                            </p:graphicEl>
                                          </p:spTgt>
                                        </p:tgtEl>
                                      </p:cBhvr>
                                    </p:animEffect>
                                  </p:childTnLst>
                                </p:cTn>
                              </p:par>
                            </p:childTnLst>
                          </p:cTn>
                        </p:par>
                        <p:par>
                          <p:cTn id="25" fill="hold">
                            <p:stCondLst>
                              <p:cond delay="2500"/>
                            </p:stCondLst>
                            <p:childTnLst>
                              <p:par>
                                <p:cTn id="26" presetID="21" presetClass="entr" presetSubtype="1" fill="hold" grpId="0" nodeType="afterEffect">
                                  <p:stCondLst>
                                    <p:cond delay="0"/>
                                  </p:stCondLst>
                                  <p:childTnLst>
                                    <p:set>
                                      <p:cBhvr>
                                        <p:cTn id="27" dur="1" fill="hold">
                                          <p:stCondLst>
                                            <p:cond delay="0"/>
                                          </p:stCondLst>
                                        </p:cTn>
                                        <p:tgtEl>
                                          <p:spTgt spid="9">
                                            <p:graphicEl>
                                              <a:dgm id="{B0387A4E-5D65-4704-8A50-CAF965DFA600}"/>
                                            </p:graphicEl>
                                          </p:spTgt>
                                        </p:tgtEl>
                                        <p:attrNameLst>
                                          <p:attrName>style.visibility</p:attrName>
                                        </p:attrNameLst>
                                      </p:cBhvr>
                                      <p:to>
                                        <p:strVal val="visible"/>
                                      </p:to>
                                    </p:set>
                                    <p:animEffect transition="in" filter="wheel(1)">
                                      <p:cBhvr>
                                        <p:cTn id="28" dur="500"/>
                                        <p:tgtEl>
                                          <p:spTgt spid="9">
                                            <p:graphicEl>
                                              <a:dgm id="{B0387A4E-5D65-4704-8A50-CAF965DFA600}"/>
                                            </p:graphicEl>
                                          </p:spTgt>
                                        </p:tgtEl>
                                      </p:cBhvr>
                                    </p:animEffect>
                                  </p:childTnLst>
                                </p:cTn>
                              </p:par>
                            </p:childTnLst>
                          </p:cTn>
                        </p:par>
                        <p:par>
                          <p:cTn id="29" fill="hold">
                            <p:stCondLst>
                              <p:cond delay="3000"/>
                            </p:stCondLst>
                            <p:childTnLst>
                              <p:par>
                                <p:cTn id="30" presetID="21" presetClass="entr" presetSubtype="1" fill="hold" grpId="0" nodeType="afterEffect">
                                  <p:stCondLst>
                                    <p:cond delay="0"/>
                                  </p:stCondLst>
                                  <p:childTnLst>
                                    <p:set>
                                      <p:cBhvr>
                                        <p:cTn id="31" dur="1" fill="hold">
                                          <p:stCondLst>
                                            <p:cond delay="0"/>
                                          </p:stCondLst>
                                        </p:cTn>
                                        <p:tgtEl>
                                          <p:spTgt spid="9">
                                            <p:graphicEl>
                                              <a:dgm id="{CEEFF485-690D-4934-9D44-1B0BDF273FD6}"/>
                                            </p:graphicEl>
                                          </p:spTgt>
                                        </p:tgtEl>
                                        <p:attrNameLst>
                                          <p:attrName>style.visibility</p:attrName>
                                        </p:attrNameLst>
                                      </p:cBhvr>
                                      <p:to>
                                        <p:strVal val="visible"/>
                                      </p:to>
                                    </p:set>
                                    <p:animEffect transition="in" filter="wheel(1)">
                                      <p:cBhvr>
                                        <p:cTn id="32" dur="500"/>
                                        <p:tgtEl>
                                          <p:spTgt spid="9">
                                            <p:graphicEl>
                                              <a:dgm id="{CEEFF485-690D-4934-9D44-1B0BDF273FD6}"/>
                                            </p:graphicEl>
                                          </p:spTgt>
                                        </p:tgtEl>
                                      </p:cBhvr>
                                    </p:animEffect>
                                  </p:childTnLst>
                                </p:cTn>
                              </p:par>
                            </p:childTnLst>
                          </p:cTn>
                        </p:par>
                        <p:par>
                          <p:cTn id="33" fill="hold">
                            <p:stCondLst>
                              <p:cond delay="3500"/>
                            </p:stCondLst>
                            <p:childTnLst>
                              <p:par>
                                <p:cTn id="34" presetID="21" presetClass="entr" presetSubtype="1" fill="hold" grpId="0" nodeType="afterEffect">
                                  <p:stCondLst>
                                    <p:cond delay="0"/>
                                  </p:stCondLst>
                                  <p:childTnLst>
                                    <p:set>
                                      <p:cBhvr>
                                        <p:cTn id="35" dur="1" fill="hold">
                                          <p:stCondLst>
                                            <p:cond delay="0"/>
                                          </p:stCondLst>
                                        </p:cTn>
                                        <p:tgtEl>
                                          <p:spTgt spid="9">
                                            <p:graphicEl>
                                              <a:dgm id="{DED2344C-C588-4281-80DD-EFD9D93B60EB}"/>
                                            </p:graphicEl>
                                          </p:spTgt>
                                        </p:tgtEl>
                                        <p:attrNameLst>
                                          <p:attrName>style.visibility</p:attrName>
                                        </p:attrNameLst>
                                      </p:cBhvr>
                                      <p:to>
                                        <p:strVal val="visible"/>
                                      </p:to>
                                    </p:set>
                                    <p:animEffect transition="in" filter="wheel(1)">
                                      <p:cBhvr>
                                        <p:cTn id="36" dur="500"/>
                                        <p:tgtEl>
                                          <p:spTgt spid="9">
                                            <p:graphicEl>
                                              <a:dgm id="{DED2344C-C588-4281-80DD-EFD9D93B60EB}"/>
                                            </p:graphicEl>
                                          </p:spTgt>
                                        </p:tgtEl>
                                      </p:cBhvr>
                                    </p:animEffect>
                                  </p:childTnLst>
                                </p:cTn>
                              </p:par>
                            </p:childTnLst>
                          </p:cTn>
                        </p:par>
                        <p:par>
                          <p:cTn id="37" fill="hold">
                            <p:stCondLst>
                              <p:cond delay="4000"/>
                            </p:stCondLst>
                            <p:childTnLst>
                              <p:par>
                                <p:cTn id="38" presetID="21" presetClass="entr" presetSubtype="1" fill="hold" grpId="0" nodeType="afterEffect">
                                  <p:stCondLst>
                                    <p:cond delay="0"/>
                                  </p:stCondLst>
                                  <p:childTnLst>
                                    <p:set>
                                      <p:cBhvr>
                                        <p:cTn id="39" dur="1" fill="hold">
                                          <p:stCondLst>
                                            <p:cond delay="0"/>
                                          </p:stCondLst>
                                        </p:cTn>
                                        <p:tgtEl>
                                          <p:spTgt spid="9">
                                            <p:graphicEl>
                                              <a:dgm id="{74536D87-D586-4245-B033-8A0176971467}"/>
                                            </p:graphicEl>
                                          </p:spTgt>
                                        </p:tgtEl>
                                        <p:attrNameLst>
                                          <p:attrName>style.visibility</p:attrName>
                                        </p:attrNameLst>
                                      </p:cBhvr>
                                      <p:to>
                                        <p:strVal val="visible"/>
                                      </p:to>
                                    </p:set>
                                    <p:animEffect transition="in" filter="wheel(1)">
                                      <p:cBhvr>
                                        <p:cTn id="40" dur="500"/>
                                        <p:tgtEl>
                                          <p:spTgt spid="9">
                                            <p:graphicEl>
                                              <a:dgm id="{74536D87-D586-4245-B033-8A0176971467}"/>
                                            </p:graphicEl>
                                          </p:spTgt>
                                        </p:tgtEl>
                                      </p:cBhvr>
                                    </p:animEffect>
                                  </p:childTnLst>
                                </p:cTn>
                              </p:par>
                            </p:childTnLst>
                          </p:cTn>
                        </p:par>
                        <p:par>
                          <p:cTn id="41" fill="hold">
                            <p:stCondLst>
                              <p:cond delay="4500"/>
                            </p:stCondLst>
                            <p:childTnLst>
                              <p:par>
                                <p:cTn id="42" presetID="21" presetClass="entr" presetSubtype="1" fill="hold" grpId="0" nodeType="afterEffect">
                                  <p:stCondLst>
                                    <p:cond delay="0"/>
                                  </p:stCondLst>
                                  <p:childTnLst>
                                    <p:set>
                                      <p:cBhvr>
                                        <p:cTn id="43" dur="1" fill="hold">
                                          <p:stCondLst>
                                            <p:cond delay="0"/>
                                          </p:stCondLst>
                                        </p:cTn>
                                        <p:tgtEl>
                                          <p:spTgt spid="9">
                                            <p:graphicEl>
                                              <a:dgm id="{510F86CA-EA9A-4F36-A02C-3F095731C072}"/>
                                            </p:graphicEl>
                                          </p:spTgt>
                                        </p:tgtEl>
                                        <p:attrNameLst>
                                          <p:attrName>style.visibility</p:attrName>
                                        </p:attrNameLst>
                                      </p:cBhvr>
                                      <p:to>
                                        <p:strVal val="visible"/>
                                      </p:to>
                                    </p:set>
                                    <p:animEffect transition="in" filter="wheel(1)">
                                      <p:cBhvr>
                                        <p:cTn id="44" dur="500"/>
                                        <p:tgtEl>
                                          <p:spTgt spid="9">
                                            <p:graphicEl>
                                              <a:dgm id="{510F86CA-EA9A-4F36-A02C-3F095731C0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8" grpId="0"/>
      <p:bldGraphic spid="9"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2" name="Rectangle 2"/>
          <p:cNvSpPr>
            <a:spLocks noGrp="1" noChangeArrowheads="1"/>
          </p:cNvSpPr>
          <p:nvPr>
            <p:ph type="title"/>
          </p:nvPr>
        </p:nvSpPr>
        <p:spPr>
          <a:xfrm>
            <a:off x="338132" y="31430"/>
            <a:ext cx="8229600" cy="857250"/>
          </a:xfrm>
        </p:spPr>
        <p:txBody>
          <a:bodyPr>
            <a:normAutofit/>
          </a:bodyPr>
          <a:lstStyle/>
          <a:p>
            <a:r>
              <a:rPr lang="zh-CN" altLang="en-US" sz="3600" dirty="0"/>
              <a:t>无处不在的计算</a:t>
            </a:r>
          </a:p>
        </p:txBody>
      </p:sp>
      <p:pic>
        <p:nvPicPr>
          <p:cNvPr id="5" name="图片 4"/>
          <p:cNvPicPr/>
          <p:nvPr/>
        </p:nvPicPr>
        <p:blipFill rotWithShape="1">
          <a:blip r:embed="rId2" cstate="print">
            <a:extLst>
              <a:ext uri="{BEBA8EAE-BF5A-486C-A8C5-ECC9F3942E4B}">
                <a14:imgProps xmlns:a14="http://schemas.microsoft.com/office/drawing/2010/main">
                  <a14:imgLayer r:embed="rId3">
                    <a14:imgEffect>
                      <a14:backgroundRemoval t="0" b="99219" l="439" r="99780">
                        <a14:foregroundMark x1="6442" y1="78255" x2="73206" y2="98438"/>
                        <a14:foregroundMark x1="95095" y1="94141" x2="3001" y2="95703"/>
                        <a14:foregroundMark x1="3734" y1="74740" x2="25183" y2="80208"/>
                        <a14:foregroundMark x1="35871" y1="91667" x2="3660" y2="88021"/>
                        <a14:foregroundMark x1="72474" y1="96745" x2="96706" y2="97135"/>
                        <a14:foregroundMark x1="34553" y1="34115" x2="39678" y2="24349"/>
                        <a14:foregroundMark x1="26208" y1="70313" x2="30015" y2="59635"/>
                        <a14:foregroundMark x1="71010" y1="52083" x2="74451" y2="41927"/>
                        <a14:foregroundMark x1="72255" y1="75130" x2="76647" y2="65625"/>
                        <a14:backgroundMark x1="10981" y1="57161" x2="28990" y2="10417"/>
                        <a14:backgroundMark x1="36457" y1="9505" x2="72035" y2="12891"/>
                        <a14:backgroundMark x1="76867" y1="9766" x2="94583" y2="66667"/>
                        <a14:backgroundMark x1="64422" y1="87630" x2="90264" y2="79818"/>
                        <a14:backgroundMark x1="81772" y1="81250" x2="90556" y2="7422"/>
                        <a14:backgroundMark x1="52196" y1="13151" x2="87262" y2="50391"/>
                        <a14:backgroundMark x1="81259" y1="53776" x2="68155" y2="58594"/>
                        <a14:backgroundMark x1="65886" y1="41536" x2="69107" y2="84505"/>
                        <a14:backgroundMark x1="37408" y1="13932" x2="8126" y2="64583"/>
                        <a14:backgroundMark x1="4612" y1="2995" x2="18887" y2="68620"/>
                        <a14:backgroundMark x1="17862" y1="56250" x2="40630" y2="33464"/>
                        <a14:backgroundMark x1="35798" y1="43750" x2="33675" y2="76563"/>
                        <a14:backgroundMark x1="18668" y1="69271" x2="46120" y2="86979"/>
                      </a14:backgroundRemoval>
                    </a14:imgEffect>
                    <a14:imgEffect>
                      <a14:artisticTexturizer/>
                    </a14:imgEffect>
                  </a14:imgLayer>
                </a14:imgProps>
              </a:ext>
            </a:extLst>
          </a:blip>
          <a:srcRect l="7653" t="17136" r="6343"/>
          <a:stretch/>
        </p:blipFill>
        <p:spPr>
          <a:xfrm>
            <a:off x="-7572" y="904680"/>
            <a:ext cx="9143999" cy="3816424"/>
          </a:xfrm>
          <a:prstGeom prst="rect">
            <a:avLst/>
          </a:prstGeom>
        </p:spPr>
      </p:pic>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72376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01282"/>
                                        </p:tgtEl>
                                        <p:attrNameLst>
                                          <p:attrName>style.visibility</p:attrName>
                                        </p:attrNameLst>
                                      </p:cBhvr>
                                      <p:to>
                                        <p:strVal val="visible"/>
                                      </p:to>
                                    </p:set>
                                    <p:anim calcmode="lin" valueType="num">
                                      <p:cBhvr additive="base">
                                        <p:cTn id="7" dur="500" fill="hold"/>
                                        <p:tgtEl>
                                          <p:spTgt spid="2401282"/>
                                        </p:tgtEl>
                                        <p:attrNameLst>
                                          <p:attrName>ppt_x</p:attrName>
                                        </p:attrNameLst>
                                      </p:cBhvr>
                                      <p:tavLst>
                                        <p:tav tm="0">
                                          <p:val>
                                            <p:strVal val="1+#ppt_w/2"/>
                                          </p:val>
                                        </p:tav>
                                        <p:tav tm="100000">
                                          <p:val>
                                            <p:strVal val="#ppt_x"/>
                                          </p:val>
                                        </p:tav>
                                      </p:tavLst>
                                    </p:anim>
                                    <p:anim calcmode="lin" valueType="num">
                                      <p:cBhvr additive="base">
                                        <p:cTn id="8" dur="500" fill="hold"/>
                                        <p:tgtEl>
                                          <p:spTgt spid="24012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128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457200" y="1200151"/>
            <a:ext cx="8229600" cy="3243808"/>
          </a:xfrm>
        </p:spPr>
        <p:txBody>
          <a:bodyPr>
            <a:normAutofit/>
          </a:bodyPr>
          <a:lstStyle/>
          <a:p>
            <a:r>
              <a:rPr lang="zh-CN" altLang="en-US" sz="2200" dirty="0"/>
              <a:t>我们不如从“计算”的英文单词来理解，也许更为直观确切些。</a:t>
            </a:r>
            <a:endParaRPr lang="en-US" altLang="zh-CN" sz="2200" dirty="0"/>
          </a:p>
          <a:p>
            <a:r>
              <a:rPr lang="zh-CN" altLang="en-US" sz="2200" dirty="0"/>
              <a:t>英语关于“计算”的单词有两个：</a:t>
            </a:r>
            <a:endParaRPr lang="en-US" altLang="zh-CN" sz="2200" dirty="0"/>
          </a:p>
          <a:p>
            <a:pPr lvl="1"/>
            <a:r>
              <a:rPr lang="zh-CN" altLang="en-US" sz="2200" dirty="0"/>
              <a:t>一个是</a:t>
            </a:r>
            <a:r>
              <a:rPr lang="en-US" altLang="zh-CN" sz="2200" dirty="0"/>
              <a:t>Calculation</a:t>
            </a:r>
            <a:r>
              <a:rPr lang="zh-CN" altLang="en-US" sz="2200" dirty="0"/>
              <a:t>，</a:t>
            </a:r>
            <a:r>
              <a:rPr lang="en-US" altLang="zh-CN" sz="2200" dirty="0"/>
              <a:t>Calculation</a:t>
            </a:r>
            <a:r>
              <a:rPr lang="zh-CN" altLang="en-US" sz="2200" dirty="0"/>
              <a:t>是一种将“单一或复数之输入值”转换为“单一或复数之结果”的一种思考过程。根据已知量算出未知量，也称运算。</a:t>
            </a:r>
          </a:p>
          <a:p>
            <a:pPr lvl="1"/>
            <a:r>
              <a:rPr lang="zh-CN" altLang="en-US" sz="2200" dirty="0"/>
              <a:t>一个是</a:t>
            </a:r>
            <a:r>
              <a:rPr lang="en-US" altLang="zh-CN" sz="2200" dirty="0"/>
              <a:t>Computation</a:t>
            </a:r>
            <a:r>
              <a:rPr lang="zh-CN" altLang="en-US" sz="2200" dirty="0"/>
              <a:t>。</a:t>
            </a:r>
            <a:r>
              <a:rPr lang="en-US" altLang="zh-CN" sz="2200" dirty="0"/>
              <a:t>Computation</a:t>
            </a:r>
            <a:r>
              <a:rPr lang="zh-CN" altLang="en-US" sz="2200" dirty="0"/>
              <a:t>是一种应用比较复杂的法则与逻辑，用来解答某个困难的问题，它的过程较复杂，也不一定与数字有关。</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997780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42976" y="964395"/>
            <a:ext cx="7143768" cy="461665"/>
          </a:xfrm>
          <a:prstGeom prst="rect">
            <a:avLst/>
          </a:prstGeom>
        </p:spPr>
        <p:txBody>
          <a:bodyPr wrap="square">
            <a:spAutoFit/>
          </a:bodyPr>
          <a:lstStyle/>
          <a:p>
            <a:r>
              <a:rPr lang="zh-CN" altLang="en-US" sz="2400" b="1" dirty="0">
                <a:solidFill>
                  <a:srgbClr val="FF0000"/>
                </a:solidFill>
                <a:latin typeface="微软雅黑" pitchFamily="34" charset="-122"/>
                <a:ea typeface="微软雅黑" pitchFamily="34" charset="-122"/>
              </a:rPr>
              <a:t>从“深蓝”到</a:t>
            </a:r>
            <a:r>
              <a:rPr lang="en-US" altLang="zh-CN" sz="2400" b="1" dirty="0" err="1">
                <a:solidFill>
                  <a:srgbClr val="FF0000"/>
                </a:solidFill>
                <a:latin typeface="微软雅黑" pitchFamily="34" charset="-122"/>
                <a:ea typeface="微软雅黑" pitchFamily="34" charset="-122"/>
              </a:rPr>
              <a:t>AlphaGo</a:t>
            </a:r>
            <a:r>
              <a:rPr lang="zh-CN" altLang="en-US" sz="2400" b="1" dirty="0">
                <a:solidFill>
                  <a:srgbClr val="FF0000"/>
                </a:solidFill>
                <a:latin typeface="微软雅黑" pitchFamily="34" charset="-122"/>
                <a:ea typeface="微软雅黑" pitchFamily="34" charset="-122"/>
              </a:rPr>
              <a:t>：那四场划时代人机大战</a:t>
            </a:r>
          </a:p>
        </p:txBody>
      </p:sp>
      <p:pic>
        <p:nvPicPr>
          <p:cNvPr id="14" name="Picture 2" descr="http://photocdn.sohu.com/20160308/Img439761862.jpg"/>
          <p:cNvPicPr>
            <a:picLocks noChangeAspect="1" noChangeArrowheads="1"/>
          </p:cNvPicPr>
          <p:nvPr/>
        </p:nvPicPr>
        <p:blipFill>
          <a:blip r:embed="rId2" cstate="print"/>
          <a:srcRect/>
          <a:stretch>
            <a:fillRect/>
          </a:stretch>
        </p:blipFill>
        <p:spPr bwMode="auto">
          <a:xfrm>
            <a:off x="141412" y="1563638"/>
            <a:ext cx="2232247" cy="1584176"/>
          </a:xfrm>
          <a:prstGeom prst="rect">
            <a:avLst/>
          </a:prstGeom>
          <a:noFill/>
          <a:ln w="12700">
            <a:solidFill>
              <a:schemeClr val="tx1"/>
            </a:solidFill>
          </a:ln>
        </p:spPr>
      </p:pic>
      <p:pic>
        <p:nvPicPr>
          <p:cNvPr id="7" name="Picture 2" descr="http://photocdn.sohu.com/20160308/Img439761863.jpg"/>
          <p:cNvPicPr>
            <a:picLocks noChangeAspect="1" noChangeArrowheads="1"/>
          </p:cNvPicPr>
          <p:nvPr/>
        </p:nvPicPr>
        <p:blipFill>
          <a:blip r:embed="rId3" cstate="print"/>
          <a:srcRect/>
          <a:stretch>
            <a:fillRect/>
          </a:stretch>
        </p:blipFill>
        <p:spPr bwMode="auto">
          <a:xfrm>
            <a:off x="2483768" y="1563638"/>
            <a:ext cx="2160240" cy="1584176"/>
          </a:xfrm>
          <a:prstGeom prst="rect">
            <a:avLst/>
          </a:prstGeom>
          <a:noFill/>
          <a:ln w="12700">
            <a:solidFill>
              <a:schemeClr val="tx1"/>
            </a:solidFill>
          </a:ln>
        </p:spPr>
      </p:pic>
      <p:pic>
        <p:nvPicPr>
          <p:cNvPr id="8" name="Picture 2" descr="http://photocdn.sohu.com/20160308/Img439761865.jpg"/>
          <p:cNvPicPr>
            <a:picLocks noChangeAspect="1" noChangeArrowheads="1"/>
          </p:cNvPicPr>
          <p:nvPr/>
        </p:nvPicPr>
        <p:blipFill>
          <a:blip r:embed="rId4" cstate="print"/>
          <a:srcRect/>
          <a:stretch>
            <a:fillRect/>
          </a:stretch>
        </p:blipFill>
        <p:spPr bwMode="auto">
          <a:xfrm>
            <a:off x="4746496" y="1563638"/>
            <a:ext cx="2160240" cy="1584176"/>
          </a:xfrm>
          <a:prstGeom prst="rect">
            <a:avLst/>
          </a:prstGeom>
          <a:noFill/>
          <a:ln w="12700">
            <a:solidFill>
              <a:schemeClr val="tx1"/>
            </a:solidFill>
          </a:ln>
        </p:spPr>
      </p:pic>
      <p:pic>
        <p:nvPicPr>
          <p:cNvPr id="10" name="Picture 2" descr="http://m3.biz.itc.cn/pic/new/n/18/71/Img8337118_n.jpg"/>
          <p:cNvPicPr>
            <a:picLocks noChangeAspect="1" noChangeArrowheads="1"/>
          </p:cNvPicPr>
          <p:nvPr/>
        </p:nvPicPr>
        <p:blipFill>
          <a:blip r:embed="rId5" cstate="print"/>
          <a:srcRect/>
          <a:stretch>
            <a:fillRect/>
          </a:stretch>
        </p:blipFill>
        <p:spPr bwMode="auto">
          <a:xfrm>
            <a:off x="7020273" y="1563638"/>
            <a:ext cx="2016224" cy="1584176"/>
          </a:xfrm>
          <a:prstGeom prst="rect">
            <a:avLst/>
          </a:prstGeom>
          <a:noFill/>
          <a:ln w="12700">
            <a:solidFill>
              <a:schemeClr val="tx1"/>
            </a:solidFill>
          </a:ln>
        </p:spPr>
      </p:pic>
      <p:sp>
        <p:nvSpPr>
          <p:cNvPr id="12" name="圆角矩形标注 11"/>
          <p:cNvSpPr/>
          <p:nvPr/>
        </p:nvSpPr>
        <p:spPr>
          <a:xfrm>
            <a:off x="107504" y="3579862"/>
            <a:ext cx="8856984" cy="1080120"/>
          </a:xfrm>
          <a:prstGeom prst="wedgeRoundRectCallout">
            <a:avLst>
              <a:gd name="adj1" fmla="val -11179"/>
              <a:gd name="adj2" fmla="val -8565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003399"/>
                </a:solidFill>
                <a:latin typeface="微软雅黑" pitchFamily="34" charset="-122"/>
                <a:ea typeface="微软雅黑" pitchFamily="34" charset="-122"/>
              </a:rPr>
              <a:t>2006</a:t>
            </a:r>
            <a:r>
              <a:rPr lang="zh-CN" altLang="en-US" dirty="0">
                <a:solidFill>
                  <a:srgbClr val="003399"/>
                </a:solidFill>
                <a:latin typeface="微软雅黑" pitchFamily="34" charset="-122"/>
                <a:ea typeface="微软雅黑" pitchFamily="34" charset="-122"/>
              </a:rPr>
              <a:t>年，“浪潮杯”首届中国象棋人机大战中，</a:t>
            </a:r>
            <a:r>
              <a:rPr lang="en-US" altLang="zh-CN" dirty="0">
                <a:solidFill>
                  <a:srgbClr val="003399"/>
                </a:solidFill>
                <a:latin typeface="微软雅黑" pitchFamily="34" charset="-122"/>
                <a:ea typeface="微软雅黑" pitchFamily="34" charset="-122"/>
              </a:rPr>
              <a:t>5</a:t>
            </a:r>
            <a:r>
              <a:rPr lang="zh-CN" altLang="en-US" dirty="0">
                <a:solidFill>
                  <a:srgbClr val="003399"/>
                </a:solidFill>
                <a:latin typeface="微软雅黑" pitchFamily="34" charset="-122"/>
                <a:ea typeface="微软雅黑" pitchFamily="34" charset="-122"/>
              </a:rPr>
              <a:t>位中国象棋特级大师最终败在超级计算机浪潮天梭手下。浪潮天梭以平均每步棋</a:t>
            </a:r>
            <a:r>
              <a:rPr lang="en-US" altLang="zh-CN" dirty="0">
                <a:solidFill>
                  <a:srgbClr val="003399"/>
                </a:solidFill>
                <a:latin typeface="微软雅黑" pitchFamily="34" charset="-122"/>
                <a:ea typeface="微软雅黑" pitchFamily="34" charset="-122"/>
              </a:rPr>
              <a:t>27</a:t>
            </a:r>
            <a:r>
              <a:rPr lang="zh-CN" altLang="en-US" dirty="0">
                <a:solidFill>
                  <a:srgbClr val="003399"/>
                </a:solidFill>
                <a:latin typeface="微软雅黑" pitchFamily="34" charset="-122"/>
                <a:ea typeface="微软雅黑" pitchFamily="34" charset="-122"/>
              </a:rPr>
              <a:t>秒的速度，每步</a:t>
            </a:r>
            <a:r>
              <a:rPr lang="en-US" altLang="zh-CN" dirty="0">
                <a:solidFill>
                  <a:srgbClr val="003399"/>
                </a:solidFill>
                <a:latin typeface="微软雅黑" pitchFamily="34" charset="-122"/>
                <a:ea typeface="微软雅黑" pitchFamily="34" charset="-122"/>
              </a:rPr>
              <a:t>66</a:t>
            </a:r>
            <a:r>
              <a:rPr lang="zh-CN" altLang="en-US" dirty="0">
                <a:solidFill>
                  <a:srgbClr val="003399"/>
                </a:solidFill>
                <a:latin typeface="微软雅黑" pitchFamily="34" charset="-122"/>
                <a:ea typeface="微软雅黑" pitchFamily="34" charset="-122"/>
              </a:rPr>
              <a:t>万亿次的棋位分析与检索能力，最终以</a:t>
            </a:r>
            <a:r>
              <a:rPr lang="en-US" altLang="zh-CN" dirty="0">
                <a:solidFill>
                  <a:srgbClr val="003399"/>
                </a:solidFill>
                <a:latin typeface="微软雅黑" pitchFamily="34" charset="-122"/>
                <a:ea typeface="微软雅黑" pitchFamily="34" charset="-122"/>
              </a:rPr>
              <a:t>11</a:t>
            </a:r>
            <a:r>
              <a:rPr lang="zh-CN" altLang="en-US" dirty="0">
                <a:solidFill>
                  <a:srgbClr val="003399"/>
                </a:solidFill>
                <a:latin typeface="微软雅黑" pitchFamily="34" charset="-122"/>
                <a:ea typeface="微软雅黑" pitchFamily="34" charset="-122"/>
              </a:rPr>
              <a:t>：</a:t>
            </a:r>
            <a:r>
              <a:rPr lang="en-US" altLang="zh-CN" dirty="0">
                <a:solidFill>
                  <a:srgbClr val="003399"/>
                </a:solidFill>
                <a:latin typeface="微软雅黑" pitchFamily="34" charset="-122"/>
                <a:ea typeface="微软雅黑" pitchFamily="34" charset="-122"/>
              </a:rPr>
              <a:t>9</a:t>
            </a:r>
            <a:r>
              <a:rPr lang="zh-CN" altLang="en-US" dirty="0">
                <a:solidFill>
                  <a:srgbClr val="003399"/>
                </a:solidFill>
                <a:latin typeface="微软雅黑" pitchFamily="34" charset="-122"/>
                <a:ea typeface="微软雅黑" pitchFamily="34" charset="-122"/>
              </a:rPr>
              <a:t>的总比分险胜</a:t>
            </a:r>
            <a:endParaRPr lang="zh-CN" altLang="en-US" dirty="0"/>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5" name="标题 1"/>
          <p:cNvSpPr>
            <a:spLocks noGrp="1"/>
          </p:cNvSpPr>
          <p:nvPr>
            <p:ph type="title"/>
          </p:nvPr>
        </p:nvSpPr>
        <p:spPr>
          <a:xfrm>
            <a:off x="457200" y="178594"/>
            <a:ext cx="8147248" cy="651272"/>
          </a:xfrm>
        </p:spPr>
        <p:txBody>
          <a:bodyPr>
            <a:normAutofit/>
          </a:bodyPr>
          <a:lstStyle/>
          <a:p>
            <a:r>
              <a:rPr lang="zh-CN" altLang="en-US" sz="3600" dirty="0"/>
              <a:t>计算机故事</a:t>
            </a:r>
            <a:r>
              <a:rPr lang="en-US" altLang="zh-CN" sz="3600" dirty="0"/>
              <a:t>-1</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afterEffect">
                                  <p:stCondLst>
                                    <p:cond delay="0"/>
                                  </p:stCondLst>
                                  <p:childTnLst>
                                    <p:set>
                                      <p:cBhvr rctx="PPT">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par>
                          <p:cTn id="8" fill="hold">
                            <p:stCondLst>
                              <p:cond delay="0"/>
                            </p:stCondLst>
                            <p:childTnLst>
                              <p:par>
                                <p:cTn id="9" presetID="9" presetClass="emph" presetSubtype="0" nodeType="afterEffect">
                                  <p:stCondLst>
                                    <p:cond delay="0"/>
                                  </p:stCondLst>
                                  <p:childTnLst>
                                    <p:set>
                                      <p:cBhvr rctx="PPT">
                                        <p:cTn id="10" dur="indefinite"/>
                                        <p:tgtEl>
                                          <p:spTgt spid="8"/>
                                        </p:tgtEl>
                                        <p:attrNameLst>
                                          <p:attrName>style.opacity</p:attrName>
                                        </p:attrNameLst>
                                      </p:cBhvr>
                                      <p:to>
                                        <p:strVal val="0.25"/>
                                      </p:to>
                                    </p:set>
                                    <p:animEffect filter="image" prLst="opacity: 0.25">
                                      <p:cBhvr rctx="IE">
                                        <p:cTn id="11" dur="indefinite"/>
                                        <p:tgtEl>
                                          <p:spTgt spid="8"/>
                                        </p:tgtEl>
                                      </p:cBhvr>
                                    </p:animEffect>
                                  </p:childTnLst>
                                </p:cTn>
                              </p:par>
                            </p:childTnLst>
                          </p:cTn>
                        </p:par>
                        <p:par>
                          <p:cTn id="12" fill="hold">
                            <p:stCondLst>
                              <p:cond delay="0"/>
                            </p:stCondLst>
                            <p:childTnLst>
                              <p:par>
                                <p:cTn id="13" presetID="9" presetClass="emph" presetSubtype="0" nodeType="afterEffect">
                                  <p:stCondLst>
                                    <p:cond delay="0"/>
                                  </p:stCondLst>
                                  <p:childTnLst>
                                    <p:set>
                                      <p:cBhvr rctx="PPT">
                                        <p:cTn id="14" dur="indefinite"/>
                                        <p:tgtEl>
                                          <p:spTgt spid="10"/>
                                        </p:tgtEl>
                                        <p:attrNameLst>
                                          <p:attrName>style.opacity</p:attrName>
                                        </p:attrNameLst>
                                      </p:cBhvr>
                                      <p:to>
                                        <p:strVal val="0.25"/>
                                      </p:to>
                                    </p:set>
                                    <p:animEffect filter="image" prLst="opacity: 0.25">
                                      <p:cBhvr rctx="IE">
                                        <p:cTn id="15" dur="indefinite"/>
                                        <p:tgtEl>
                                          <p:spTgt spid="10"/>
                                        </p:tgtEl>
                                      </p:cBhvr>
                                    </p:animEffec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518864" y="1131590"/>
            <a:ext cx="8229600" cy="3672407"/>
          </a:xfrm>
        </p:spPr>
        <p:txBody>
          <a:bodyPr>
            <a:normAutofit fontScale="77500" lnSpcReduction="20000"/>
          </a:bodyPr>
          <a:lstStyle/>
          <a:p>
            <a:pPr marL="0" indent="0">
              <a:lnSpc>
                <a:spcPct val="170000"/>
              </a:lnSpc>
              <a:spcBef>
                <a:spcPts val="0"/>
              </a:spcBef>
            </a:pPr>
            <a:r>
              <a:rPr lang="zh-CN" altLang="en-US" dirty="0"/>
              <a:t>我们知道计算机的运算器只有一个加法器，而计算机能够进行的“计算”却不仅仅是对数值的简单运算，实际上在计算机软硬件的配合下，使用这个加法器能够实现更高阶的计算，这其中包括了大量的法则和逻辑等复杂的过程。</a:t>
            </a:r>
            <a:endParaRPr lang="en-US" altLang="zh-CN" dirty="0"/>
          </a:p>
          <a:p>
            <a:pPr marL="0" indent="0">
              <a:lnSpc>
                <a:spcPct val="170000"/>
              </a:lnSpc>
              <a:spcBef>
                <a:spcPts val="0"/>
              </a:spcBef>
            </a:pPr>
            <a:r>
              <a:rPr lang="zh-CN" altLang="en-US" dirty="0"/>
              <a:t>所以计算机的英文称谓为</a:t>
            </a:r>
            <a:r>
              <a:rPr lang="en-US" altLang="zh-CN" dirty="0"/>
              <a:t>Computer</a:t>
            </a:r>
            <a:r>
              <a:rPr lang="zh-CN" altLang="en-US" dirty="0"/>
              <a:t>而不是</a:t>
            </a:r>
            <a:r>
              <a:rPr lang="en-US" altLang="zh-CN" dirty="0"/>
              <a:t>Calculator</a:t>
            </a:r>
            <a:r>
              <a:rPr lang="zh-CN" altLang="en-US" dirty="0"/>
              <a:t>（计算器）。</a:t>
            </a:r>
          </a:p>
          <a:p>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87251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251520" y="1059582"/>
            <a:ext cx="8640960" cy="3816423"/>
          </a:xfrm>
        </p:spPr>
        <p:txBody>
          <a:bodyPr>
            <a:normAutofit fontScale="77500" lnSpcReduction="20000"/>
          </a:bodyPr>
          <a:lstStyle/>
          <a:p>
            <a:pPr>
              <a:lnSpc>
                <a:spcPct val="170000"/>
              </a:lnSpc>
              <a:spcBef>
                <a:spcPts val="0"/>
              </a:spcBef>
            </a:pPr>
            <a:r>
              <a:rPr lang="zh-CN" altLang="en-US" dirty="0"/>
              <a:t>所以我们所指的“计算”是一种广义的计算，包括：</a:t>
            </a:r>
            <a:endParaRPr lang="en-US" altLang="zh-CN" dirty="0"/>
          </a:p>
          <a:p>
            <a:pPr lvl="1">
              <a:lnSpc>
                <a:spcPct val="170000"/>
              </a:lnSpc>
              <a:spcBef>
                <a:spcPts val="0"/>
              </a:spcBef>
            </a:pPr>
            <a:r>
              <a:rPr lang="zh-CN" altLang="en-US" dirty="0"/>
              <a:t>数学计算，逻辑推理，文法的产生式，集合论的函数，组合数学的置换，变量代换，图形图像的变换，数理统计等；</a:t>
            </a:r>
            <a:endParaRPr lang="en-US" altLang="zh-CN" dirty="0"/>
          </a:p>
          <a:p>
            <a:pPr lvl="1">
              <a:lnSpc>
                <a:spcPct val="170000"/>
              </a:lnSpc>
              <a:spcBef>
                <a:spcPts val="0"/>
              </a:spcBef>
            </a:pPr>
            <a:r>
              <a:rPr lang="zh-CN" altLang="en-US" dirty="0"/>
              <a:t>还有人工智能解空间的遍历，问题求解，图论的路径问题，网络安全，代数系统理论，上下文表示感知与推理，智能空间等；</a:t>
            </a:r>
            <a:endParaRPr lang="en-US" altLang="zh-CN" dirty="0"/>
          </a:p>
          <a:p>
            <a:pPr lvl="1">
              <a:lnSpc>
                <a:spcPct val="170000"/>
              </a:lnSpc>
              <a:spcBef>
                <a:spcPts val="0"/>
              </a:spcBef>
            </a:pPr>
            <a:r>
              <a:rPr lang="zh-CN" altLang="en-US" dirty="0"/>
              <a:t>甚至包括数字系统设计（例如逻辑代数），软件程序设计（文法），机器人设计和建筑设计等设计问题。 </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834325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457200" y="1200150"/>
            <a:ext cx="8229600" cy="3819871"/>
          </a:xfrm>
        </p:spPr>
        <p:txBody>
          <a:bodyPr>
            <a:normAutofit/>
          </a:bodyPr>
          <a:lstStyle/>
          <a:p>
            <a:pPr>
              <a:lnSpc>
                <a:spcPct val="110000"/>
              </a:lnSpc>
            </a:pPr>
            <a:r>
              <a:rPr lang="zh-CN" altLang="en-US" sz="2800" dirty="0"/>
              <a:t>可计算性（</a:t>
            </a:r>
            <a:r>
              <a:rPr lang="en-US" altLang="zh-CN" sz="2800" dirty="0"/>
              <a:t>Calculability</a:t>
            </a:r>
            <a:r>
              <a:rPr lang="zh-CN" altLang="en-US" sz="2800" dirty="0"/>
              <a:t>）是指一个实际问题是否可以使用计算机来解决。</a:t>
            </a:r>
            <a:endParaRPr lang="en-US" altLang="zh-CN" sz="2800" dirty="0"/>
          </a:p>
          <a:p>
            <a:pPr>
              <a:lnSpc>
                <a:spcPct val="110000"/>
              </a:lnSpc>
            </a:pPr>
            <a:r>
              <a:rPr lang="zh-CN" altLang="en-US" sz="2800" dirty="0"/>
              <a:t>可计算性通常指这一类问题是否可以用计算机“计算”。事实上，很多非数值问题（比如文字识别，图像处理等）都可以通过转换，变为数值问题来交给计算机“计算”。</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03937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457200" y="1200150"/>
            <a:ext cx="8229600" cy="3819871"/>
          </a:xfrm>
        </p:spPr>
        <p:txBody>
          <a:bodyPr>
            <a:normAutofit/>
          </a:bodyPr>
          <a:lstStyle/>
          <a:p>
            <a:pPr>
              <a:lnSpc>
                <a:spcPct val="110000"/>
              </a:lnSpc>
            </a:pPr>
            <a:r>
              <a:rPr lang="zh-CN" altLang="en-US" sz="2800" dirty="0"/>
              <a:t>但是一个可以使用计算机来“计算”的问题必须是被定义为“可以在有限步骤内被解决的问题”。</a:t>
            </a:r>
            <a:endParaRPr lang="en-US" altLang="zh-CN" sz="2800" dirty="0"/>
          </a:p>
          <a:p>
            <a:pPr>
              <a:lnSpc>
                <a:spcPct val="110000"/>
              </a:lnSpc>
            </a:pPr>
            <a:r>
              <a:rPr lang="zh-CN" altLang="en-US" sz="2800" dirty="0"/>
              <a:t>这样，问题又回归到了图灵对“可计算性”的定义，即：凡是能用计算算法解决的问题，也一定能用图灵机解决；凡是图灵机解决不了的问题，任何算法也解决不了。而图灵机正是现代计算机的理论基础。</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64267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457200" y="1200150"/>
            <a:ext cx="8229600" cy="3747863"/>
          </a:xfrm>
        </p:spPr>
        <p:txBody>
          <a:bodyPr>
            <a:normAutofit fontScale="77500" lnSpcReduction="20000"/>
          </a:bodyPr>
          <a:lstStyle/>
          <a:p>
            <a:pPr>
              <a:lnSpc>
                <a:spcPct val="110000"/>
              </a:lnSpc>
            </a:pPr>
            <a:r>
              <a:rPr lang="zh-CN" altLang="en-US" dirty="0"/>
              <a:t>虽然自然界中的问题纷繁复杂，但基本上可以划分为三大类：</a:t>
            </a:r>
            <a:endParaRPr lang="en-US" altLang="zh-CN" dirty="0"/>
          </a:p>
          <a:p>
            <a:pPr lvl="1">
              <a:lnSpc>
                <a:spcPct val="110000"/>
              </a:lnSpc>
            </a:pPr>
            <a:r>
              <a:rPr lang="zh-CN" altLang="en-US" dirty="0"/>
              <a:t>可计算性问题：是指符合图灵的可计算性定义的问题。如对</a:t>
            </a:r>
            <a:r>
              <a:rPr lang="en-US" altLang="zh-CN" dirty="0"/>
              <a:t>N</a:t>
            </a:r>
            <a:r>
              <a:rPr lang="zh-CN" altLang="en-US" dirty="0"/>
              <a:t>个数的排序和查找问题等。</a:t>
            </a:r>
            <a:endParaRPr lang="en-US" altLang="zh-CN" dirty="0"/>
          </a:p>
          <a:p>
            <a:pPr lvl="1">
              <a:lnSpc>
                <a:spcPct val="110000"/>
              </a:lnSpc>
            </a:pPr>
            <a:r>
              <a:rPr lang="zh-CN" altLang="en-US" dirty="0"/>
              <a:t>不可计算性问题：是指不符合图灵的可计算性定义的问题。如证明哥德巴赫猜想 （输入数据的无限性问题）等。</a:t>
            </a:r>
            <a:endParaRPr lang="en-US" altLang="zh-CN" dirty="0"/>
          </a:p>
          <a:p>
            <a:pPr lvl="1">
              <a:lnSpc>
                <a:spcPct val="110000"/>
              </a:lnSpc>
            </a:pPr>
            <a:r>
              <a:rPr lang="zh-CN" altLang="en-US" dirty="0"/>
              <a:t>可计算性但太复杂的问题：是指符合图灵的可计算性定义的问题，但是算法的复杂度太高，以致计算机“计算”的时间和空间都超出了人机可以承受的范围。如旅行商问题 （穷举组合路径爆炸问题）等。</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775749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1" name="矩形 10">
            <a:extLst>
              <a:ext uri="{FF2B5EF4-FFF2-40B4-BE49-F238E27FC236}">
                <a16:creationId xmlns:a16="http://schemas.microsoft.com/office/drawing/2014/main" id="{C25C0AEE-1BEC-43CD-BC7D-BED04A5A86AB}"/>
              </a:ext>
            </a:extLst>
          </p:cNvPr>
          <p:cNvSpPr/>
          <p:nvPr/>
        </p:nvSpPr>
        <p:spPr>
          <a:xfrm>
            <a:off x="323528" y="1203598"/>
            <a:ext cx="3168352" cy="3240360"/>
          </a:xfrm>
          <a:prstGeom prst="rect">
            <a:avLst/>
          </a:prstGeom>
          <a: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t="-1000" b="-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矩形 9">
            <a:extLst>
              <a:ext uri="{FF2B5EF4-FFF2-40B4-BE49-F238E27FC236}">
                <a16:creationId xmlns:a16="http://schemas.microsoft.com/office/drawing/2014/main" id="{8EBD7CDB-154B-4D46-8EA6-9EFBA9BD048B}"/>
              </a:ext>
            </a:extLst>
          </p:cNvPr>
          <p:cNvSpPr/>
          <p:nvPr/>
        </p:nvSpPr>
        <p:spPr>
          <a:xfrm>
            <a:off x="3744483" y="1127319"/>
            <a:ext cx="4968552" cy="3392917"/>
          </a:xfrm>
          <a:prstGeom prst="rect">
            <a:avLst/>
          </a:prstGeom>
        </p:spPr>
        <p:txBody>
          <a:bodyPr wrap="square">
            <a:spAutoFit/>
          </a:bodyPr>
          <a:lstStyle/>
          <a:p>
            <a:pPr algn="just">
              <a:lnSpc>
                <a:spcPts val="2600"/>
              </a:lnSpc>
            </a:pPr>
            <a:r>
              <a:rPr lang="en-US" altLang="zh-CN" dirty="0"/>
              <a:t>1949</a:t>
            </a:r>
            <a:r>
              <a:rPr lang="zh-CN" altLang="en-US" dirty="0"/>
              <a:t>年，美国人赖脱威逊利用</a:t>
            </a:r>
            <a:r>
              <a:rPr lang="en-US" altLang="zh-CN" dirty="0"/>
              <a:t>ENIAC</a:t>
            </a:r>
            <a:r>
              <a:rPr lang="zh-CN" altLang="en-US" dirty="0"/>
              <a:t>计算机花了</a:t>
            </a:r>
            <a:r>
              <a:rPr lang="en-US" altLang="zh-CN" dirty="0"/>
              <a:t>70</a:t>
            </a:r>
            <a:r>
              <a:rPr lang="zh-CN" altLang="en-US" dirty="0"/>
              <a:t>个小时把</a:t>
            </a:r>
            <a:r>
              <a:rPr lang="en-US" altLang="zh-CN" dirty="0"/>
              <a:t>π</a:t>
            </a:r>
            <a:r>
              <a:rPr lang="zh-CN" altLang="en-US" dirty="0"/>
              <a:t>算到</a:t>
            </a:r>
            <a:r>
              <a:rPr lang="en-US" altLang="zh-CN" dirty="0"/>
              <a:t>2034</a:t>
            </a:r>
            <a:r>
              <a:rPr lang="zh-CN" altLang="en-US" dirty="0"/>
              <a:t>位。</a:t>
            </a:r>
            <a:endParaRPr lang="en-US" altLang="zh-CN" dirty="0"/>
          </a:p>
          <a:p>
            <a:pPr algn="just">
              <a:lnSpc>
                <a:spcPts val="2600"/>
              </a:lnSpc>
            </a:pPr>
            <a:r>
              <a:rPr lang="en-US" altLang="zh-CN" dirty="0"/>
              <a:t>1955</a:t>
            </a:r>
            <a:r>
              <a:rPr lang="zh-CN" altLang="en-US" dirty="0"/>
              <a:t>年，一台快速计算机竟在</a:t>
            </a:r>
            <a:r>
              <a:rPr lang="en-US" altLang="zh-CN" dirty="0"/>
              <a:t>33</a:t>
            </a:r>
            <a:r>
              <a:rPr lang="zh-CN" altLang="en-US" dirty="0"/>
              <a:t>个小时内。把</a:t>
            </a:r>
            <a:r>
              <a:rPr lang="en-US" altLang="zh-CN" dirty="0"/>
              <a:t>π</a:t>
            </a:r>
            <a:r>
              <a:rPr lang="zh-CN" altLang="en-US" dirty="0"/>
              <a:t>算到</a:t>
            </a:r>
            <a:r>
              <a:rPr lang="en-US" altLang="zh-CN" dirty="0"/>
              <a:t>10017</a:t>
            </a:r>
            <a:r>
              <a:rPr lang="zh-CN" altLang="en-US" dirty="0"/>
              <a:t>位，首次突破万位。</a:t>
            </a:r>
            <a:endParaRPr lang="en-US" altLang="zh-CN" dirty="0"/>
          </a:p>
          <a:p>
            <a:pPr algn="just">
              <a:lnSpc>
                <a:spcPts val="2600"/>
              </a:lnSpc>
            </a:pPr>
            <a:r>
              <a:rPr lang="zh-CN" altLang="en-US" dirty="0"/>
              <a:t>在</a:t>
            </a:r>
            <a:r>
              <a:rPr lang="en-US" altLang="zh-CN" dirty="0"/>
              <a:t>1973</a:t>
            </a:r>
            <a:r>
              <a:rPr lang="zh-CN" altLang="en-US" dirty="0"/>
              <a:t>年，</a:t>
            </a:r>
            <a:r>
              <a:rPr lang="en-US" altLang="zh-CN" dirty="0"/>
              <a:t>Jean </a:t>
            </a:r>
            <a:r>
              <a:rPr lang="en-US" altLang="zh-CN" dirty="0" err="1"/>
              <a:t>Guilloud</a:t>
            </a:r>
            <a:r>
              <a:rPr lang="zh-CN" altLang="en-US" dirty="0"/>
              <a:t>和</a:t>
            </a:r>
            <a:r>
              <a:rPr lang="en-US" altLang="zh-CN" dirty="0"/>
              <a:t>Martin </a:t>
            </a:r>
            <a:r>
              <a:rPr lang="en-US" altLang="zh-CN" dirty="0" err="1"/>
              <a:t>Bouyer</a:t>
            </a:r>
            <a:r>
              <a:rPr lang="zh-CN" altLang="en-US" dirty="0"/>
              <a:t>以电脑</a:t>
            </a:r>
            <a:r>
              <a:rPr lang="en-US" altLang="zh-CN" dirty="0"/>
              <a:t>CDC 7600</a:t>
            </a:r>
            <a:r>
              <a:rPr lang="zh-CN" altLang="en-US" dirty="0"/>
              <a:t>发现了</a:t>
            </a:r>
            <a:r>
              <a:rPr lang="en-US" altLang="zh-CN" dirty="0"/>
              <a:t>π</a:t>
            </a:r>
            <a:r>
              <a:rPr lang="zh-CN" altLang="en-US" dirty="0"/>
              <a:t>的第一百万个小数位。</a:t>
            </a:r>
            <a:endParaRPr lang="en-US" altLang="zh-CN" dirty="0"/>
          </a:p>
          <a:p>
            <a:pPr algn="just">
              <a:lnSpc>
                <a:spcPts val="2600"/>
              </a:lnSpc>
            </a:pPr>
            <a:r>
              <a:rPr lang="en-US" altLang="zh-CN" dirty="0"/>
              <a:t>2011</a:t>
            </a:r>
            <a:r>
              <a:rPr lang="zh-CN" altLang="en-US" dirty="0"/>
              <a:t>年日本人近藤茂利利用家中电脑和云计算把</a:t>
            </a:r>
            <a:r>
              <a:rPr lang="en-US" altLang="zh-CN" dirty="0"/>
              <a:t>π</a:t>
            </a:r>
            <a:r>
              <a:rPr lang="zh-CN" altLang="en-US" dirty="0"/>
              <a:t>计算到了</a:t>
            </a:r>
            <a:r>
              <a:rPr lang="en-US" altLang="zh-CN" dirty="0"/>
              <a:t>10</a:t>
            </a:r>
            <a:r>
              <a:rPr lang="zh-CN" altLang="en-US" dirty="0"/>
              <a:t>万亿位。</a:t>
            </a:r>
            <a:endParaRPr lang="en-US" altLang="zh-CN" dirty="0"/>
          </a:p>
          <a:p>
            <a:pPr algn="just">
              <a:lnSpc>
                <a:spcPts val="2600"/>
              </a:lnSpc>
            </a:pPr>
            <a:r>
              <a:rPr lang="en-US" altLang="zh-CN" dirty="0"/>
              <a:t>2019</a:t>
            </a:r>
            <a:r>
              <a:rPr lang="zh-CN" altLang="en-US" dirty="0"/>
              <a:t>年</a:t>
            </a:r>
            <a:r>
              <a:rPr lang="en-US" altLang="zh-CN" dirty="0"/>
              <a:t>3</a:t>
            </a:r>
            <a:r>
              <a:rPr lang="zh-CN" altLang="en-US" dirty="0"/>
              <a:t>月</a:t>
            </a:r>
            <a:r>
              <a:rPr lang="en-US" altLang="zh-CN" dirty="0"/>
              <a:t>14</a:t>
            </a:r>
            <a:r>
              <a:rPr lang="zh-CN" altLang="en-US" dirty="0"/>
              <a:t>日（国际圆周率日）谷歌日本女员工</a:t>
            </a:r>
            <a:r>
              <a:rPr lang="en-US" altLang="zh-CN" dirty="0"/>
              <a:t>Emma </a:t>
            </a:r>
            <a:r>
              <a:rPr lang="en-US" altLang="zh-CN" dirty="0" err="1"/>
              <a:t>Haruka</a:t>
            </a:r>
            <a:r>
              <a:rPr lang="en-US" altLang="zh-CN" dirty="0"/>
              <a:t> </a:t>
            </a:r>
            <a:r>
              <a:rPr lang="en-US" altLang="zh-CN" dirty="0" err="1"/>
              <a:t>Lwao</a:t>
            </a:r>
            <a:r>
              <a:rPr lang="zh-CN" altLang="en-US" dirty="0"/>
              <a:t>将圆周率</a:t>
            </a:r>
            <a:r>
              <a:rPr lang="en-US" altLang="zh-CN" dirty="0"/>
              <a:t>π</a:t>
            </a:r>
            <a:r>
              <a:rPr lang="zh-CN" altLang="en-US" dirty="0"/>
              <a:t>算到</a:t>
            </a:r>
            <a:r>
              <a:rPr lang="en-US" altLang="zh-CN" dirty="0"/>
              <a:t>31</a:t>
            </a:r>
            <a:r>
              <a:rPr lang="zh-CN" altLang="en-US" dirty="0"/>
              <a:t>万亿位。</a:t>
            </a:r>
          </a:p>
        </p:txBody>
      </p:sp>
      <p:sp>
        <p:nvSpPr>
          <p:cNvPr id="8" name="标题 2">
            <a:extLst>
              <a:ext uri="{FF2B5EF4-FFF2-40B4-BE49-F238E27FC236}">
                <a16:creationId xmlns:a16="http://schemas.microsoft.com/office/drawing/2014/main" id="{DBC0EA0F-CC56-4760-8C4F-3DA8A910BF87}"/>
              </a:ext>
            </a:extLst>
          </p:cNvPr>
          <p:cNvSpPr>
            <a:spLocks noGrp="1"/>
          </p:cNvSpPr>
          <p:nvPr>
            <p:ph type="title"/>
          </p:nvPr>
        </p:nvSpPr>
        <p:spPr>
          <a:xfrm>
            <a:off x="457200" y="205979"/>
            <a:ext cx="8229600" cy="857250"/>
          </a:xfrm>
        </p:spPr>
        <p:txBody>
          <a:bodyPr>
            <a:normAutofit/>
          </a:bodyPr>
          <a:lstStyle/>
          <a:p>
            <a:r>
              <a:rPr lang="zh-CN" altLang="en-US" sz="3600" dirty="0"/>
              <a:t>关于“计算”的理解</a:t>
            </a:r>
          </a:p>
        </p:txBody>
      </p:sp>
    </p:spTree>
    <p:extLst>
      <p:ext uri="{BB962C8B-B14F-4D97-AF65-F5344CB8AC3E}">
        <p14:creationId xmlns:p14="http://schemas.microsoft.com/office/powerpoint/2010/main" val="39172579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关于“计算”的理解</a:t>
            </a:r>
          </a:p>
        </p:txBody>
      </p:sp>
      <p:sp>
        <p:nvSpPr>
          <p:cNvPr id="2" name="内容占位符 1"/>
          <p:cNvSpPr>
            <a:spLocks noGrp="1"/>
          </p:cNvSpPr>
          <p:nvPr>
            <p:ph idx="1"/>
          </p:nvPr>
        </p:nvSpPr>
        <p:spPr>
          <a:xfrm>
            <a:off x="457200" y="1200151"/>
            <a:ext cx="8229600" cy="3243808"/>
          </a:xfrm>
        </p:spPr>
        <p:txBody>
          <a:bodyPr>
            <a:normAutofit fontScale="92500"/>
          </a:bodyPr>
          <a:lstStyle/>
          <a:p>
            <a:pPr>
              <a:lnSpc>
                <a:spcPct val="110000"/>
              </a:lnSpc>
            </a:pPr>
            <a:r>
              <a:rPr lang="zh-CN" altLang="en-US" dirty="0"/>
              <a:t>所以我们没有任何理由期待计算机能解决世界上所有的问题。</a:t>
            </a:r>
            <a:endParaRPr lang="en-US" altLang="zh-CN" dirty="0"/>
          </a:p>
          <a:p>
            <a:pPr>
              <a:lnSpc>
                <a:spcPct val="110000"/>
              </a:lnSpc>
            </a:pPr>
            <a:r>
              <a:rPr lang="zh-CN" altLang="en-US" dirty="0"/>
              <a:t>分析某个问题的可计算性意义重大，它使得我们不必浪费时间在不可能解决的问题上（因而可以尽早转而使用除计算机以外更加有效的手段），集中资源在可以解决的问题上。</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022761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7" name="Rectangle 3"/>
          <p:cNvSpPr>
            <a:spLocks noGrp="1" noChangeArrowheads="1"/>
          </p:cNvSpPr>
          <p:nvPr>
            <p:ph type="body" idx="1"/>
          </p:nvPr>
        </p:nvSpPr>
        <p:spPr>
          <a:xfrm>
            <a:off x="225426" y="1180419"/>
            <a:ext cx="8918575" cy="1679363"/>
          </a:xfrm>
        </p:spPr>
        <p:txBody>
          <a:bodyPr>
            <a:normAutofit/>
          </a:bodyPr>
          <a:lstStyle/>
          <a:p>
            <a:pPr>
              <a:lnSpc>
                <a:spcPct val="150000"/>
              </a:lnSpc>
              <a:spcBef>
                <a:spcPct val="0"/>
              </a:spcBef>
              <a:buClr>
                <a:srgbClr val="0033CC"/>
              </a:buClr>
              <a:buFont typeface="Wingdings" pitchFamily="2" charset="2"/>
              <a:buChar char="Ø"/>
            </a:pPr>
            <a:r>
              <a:rPr lang="zh-CN" altLang="en-US" sz="2000" b="1" dirty="0">
                <a:solidFill>
                  <a:schemeClr val="tx1">
                    <a:lumMod val="85000"/>
                    <a:lumOff val="15000"/>
                  </a:schemeClr>
                </a:solidFill>
                <a:effectLst/>
                <a:latin typeface="微软雅黑" pitchFamily="34" charset="-122"/>
                <a:ea typeface="微软雅黑" pitchFamily="34" charset="-122"/>
              </a:rPr>
              <a:t>计算机科学与技术是研究计算机的设计与制造，以及利用计算机进行信息获取、表示、储存、处理和传输的</a:t>
            </a:r>
            <a:r>
              <a:rPr lang="zh-CN" altLang="en-US" sz="2000" b="1" dirty="0">
                <a:solidFill>
                  <a:srgbClr val="FF0000"/>
                </a:solidFill>
                <a:effectLst/>
                <a:latin typeface="微软雅黑" pitchFamily="34" charset="-122"/>
                <a:ea typeface="微软雅黑" pitchFamily="34" charset="-122"/>
              </a:rPr>
              <a:t>理论、原则、方法和技术</a:t>
            </a:r>
            <a:r>
              <a:rPr lang="zh-CN" altLang="en-US" sz="2000" b="1" dirty="0">
                <a:solidFill>
                  <a:schemeClr val="tx1">
                    <a:lumMod val="85000"/>
                    <a:lumOff val="15000"/>
                  </a:schemeClr>
                </a:solidFill>
                <a:effectLst/>
                <a:latin typeface="微软雅黑" pitchFamily="34" charset="-122"/>
                <a:ea typeface="微软雅黑" pitchFamily="34" charset="-122"/>
              </a:rPr>
              <a:t>的学科</a:t>
            </a:r>
          </a:p>
          <a:p>
            <a:pPr>
              <a:lnSpc>
                <a:spcPct val="150000"/>
              </a:lnSpc>
              <a:spcBef>
                <a:spcPct val="0"/>
              </a:spcBef>
              <a:buClr>
                <a:srgbClr val="0033CC"/>
              </a:buClr>
              <a:buFont typeface="Wingdings" pitchFamily="2" charset="2"/>
              <a:buChar char="Ø"/>
            </a:pPr>
            <a:r>
              <a:rPr lang="zh-CN" altLang="en-US" sz="2000" b="1" dirty="0">
                <a:solidFill>
                  <a:schemeClr val="tx1">
                    <a:lumMod val="85000"/>
                    <a:lumOff val="15000"/>
                  </a:schemeClr>
                </a:solidFill>
                <a:effectLst/>
                <a:latin typeface="微软雅黑" pitchFamily="34" charset="-122"/>
                <a:ea typeface="微软雅黑" pitchFamily="34" charset="-122"/>
              </a:rPr>
              <a:t>计算机科学与技术学科的基本问题是：</a:t>
            </a:r>
            <a:r>
              <a:rPr lang="zh-CN" altLang="en-US" sz="2000" b="1" dirty="0">
                <a:solidFill>
                  <a:srgbClr val="FF0000"/>
                </a:solidFill>
                <a:effectLst/>
                <a:latin typeface="微软雅黑" pitchFamily="34" charset="-122"/>
                <a:ea typeface="微软雅黑" pitchFamily="34" charset="-122"/>
              </a:rPr>
              <a:t>什么能（有效地）自动进行</a:t>
            </a:r>
          </a:p>
        </p:txBody>
      </p:sp>
      <p:sp>
        <p:nvSpPr>
          <p:cNvPr id="205829" name="Rectangle 5"/>
          <p:cNvSpPr>
            <a:spLocks noChangeArrowheads="1"/>
          </p:cNvSpPr>
          <p:nvPr/>
        </p:nvSpPr>
        <p:spPr bwMode="auto">
          <a:xfrm>
            <a:off x="250826" y="2859856"/>
            <a:ext cx="8607455" cy="1512094"/>
          </a:xfrm>
          <a:prstGeom prst="rect">
            <a:avLst/>
          </a:prstGeom>
          <a:noFill/>
          <a:ln w="9525">
            <a:noFill/>
            <a:miter lim="800000"/>
            <a:headEnd/>
            <a:tailEnd/>
          </a:ln>
          <a:effectLst/>
        </p:spPr>
        <p:txBody>
          <a:bodyPr/>
          <a:lstStyle/>
          <a:p>
            <a:pPr>
              <a:lnSpc>
                <a:spcPct val="130000"/>
              </a:lnSpc>
              <a:spcBef>
                <a:spcPct val="20000"/>
              </a:spcBef>
              <a:buClr>
                <a:schemeClr val="accent2"/>
              </a:buClr>
              <a:buFont typeface="Wingdings" pitchFamily="2" charset="2"/>
              <a:buNone/>
            </a:pPr>
            <a:r>
              <a:rPr lang="zh-CN" altLang="en-US" sz="2000" b="1" dirty="0">
                <a:solidFill>
                  <a:schemeClr val="accent6">
                    <a:lumMod val="50000"/>
                  </a:schemeClr>
                </a:solidFill>
                <a:latin typeface="微软雅黑" pitchFamily="34" charset="-122"/>
                <a:ea typeface="微软雅黑" pitchFamily="34" charset="-122"/>
              </a:rPr>
              <a:t>        </a:t>
            </a:r>
            <a:r>
              <a:rPr lang="zh-CN" altLang="en-US" sz="2000" b="1" dirty="0">
                <a:solidFill>
                  <a:schemeClr val="tx1">
                    <a:lumMod val="85000"/>
                    <a:lumOff val="15000"/>
                  </a:schemeClr>
                </a:solidFill>
                <a:latin typeface="微软雅黑" pitchFamily="34" charset="-122"/>
                <a:ea typeface="微软雅黑" pitchFamily="34" charset="-122"/>
              </a:rPr>
              <a:t>计算机科学与技术学科在过去的半个多世纪中有了很大的发展，以至于人们开始将其称为计算学科。该学科的主要应用面向已经发生了多次变化，从较单一的</a:t>
            </a:r>
            <a:r>
              <a:rPr lang="zh-CN" altLang="en-US" sz="2000" b="1" dirty="0">
                <a:solidFill>
                  <a:srgbClr val="FF0000"/>
                </a:solidFill>
                <a:latin typeface="微软雅黑" pitchFamily="34" charset="-122"/>
                <a:ea typeface="微软雅黑" pitchFamily="34" charset="-122"/>
              </a:rPr>
              <a:t>科学计算</a:t>
            </a:r>
            <a:r>
              <a:rPr lang="zh-CN" altLang="en-US" sz="2000" b="1" dirty="0">
                <a:solidFill>
                  <a:schemeClr val="tx1">
                    <a:lumMod val="85000"/>
                    <a:lumOff val="15000"/>
                  </a:schemeClr>
                </a:solidFill>
                <a:latin typeface="微软雅黑" pitchFamily="34" charset="-122"/>
                <a:ea typeface="微软雅黑" pitchFamily="34" charset="-122"/>
              </a:rPr>
              <a:t>、实时控制到以数据库技术为主的</a:t>
            </a:r>
            <a:r>
              <a:rPr lang="zh-CN" altLang="en-US" sz="2000" b="1" dirty="0">
                <a:solidFill>
                  <a:srgbClr val="FF0000"/>
                </a:solidFill>
                <a:latin typeface="微软雅黑" pitchFamily="34" charset="-122"/>
                <a:ea typeface="微软雅黑" pitchFamily="34" charset="-122"/>
              </a:rPr>
              <a:t>数据处理</a:t>
            </a:r>
            <a:r>
              <a:rPr lang="zh-CN" altLang="en-US" sz="2000" b="1" dirty="0">
                <a:solidFill>
                  <a:schemeClr val="tx1">
                    <a:lumMod val="85000"/>
                    <a:lumOff val="15000"/>
                  </a:schemeClr>
                </a:solidFill>
                <a:latin typeface="微软雅黑" pitchFamily="34" charset="-122"/>
                <a:ea typeface="微软雅黑" pitchFamily="34" charset="-122"/>
              </a:rPr>
              <a:t>，进而又发展到以信息服务为主的广义的</a:t>
            </a:r>
            <a:r>
              <a:rPr lang="zh-CN" altLang="en-US" sz="2000" b="1" dirty="0">
                <a:solidFill>
                  <a:srgbClr val="FF0000"/>
                </a:solidFill>
                <a:latin typeface="微软雅黑" pitchFamily="34" charset="-122"/>
                <a:ea typeface="微软雅黑" pitchFamily="34" charset="-122"/>
              </a:rPr>
              <a:t>计算服务</a:t>
            </a:r>
            <a:endParaRPr lang="zh-CN" altLang="en-US" sz="2000" b="1" dirty="0">
              <a:solidFill>
                <a:schemeClr val="accent6">
                  <a:lumMod val="50000"/>
                </a:schemeClr>
              </a:solidFill>
              <a:effectLst>
                <a:outerShdw blurRad="38100" dist="38100" dir="2700000" algn="tl">
                  <a:srgbClr val="C0C0C0"/>
                </a:outerShdw>
              </a:effectLst>
              <a:latin typeface="微软雅黑" pitchFamily="34" charset="-122"/>
              <a:ea typeface="微软雅黑" pitchFamily="34" charset="-122"/>
            </a:endParaRPr>
          </a:p>
        </p:txBody>
      </p:sp>
      <p:sp>
        <p:nvSpPr>
          <p:cNvPr id="5"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计算机学科体系</a:t>
            </a:r>
            <a:endParaRPr lang="zh-CN" altLang="en-US" sz="2400" b="0" dirty="0">
              <a:latin typeface="华文琥珀"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additive="base">
                                        <p:cTn id="7" dur="500" fill="hold"/>
                                        <p:tgtEl>
                                          <p:spTgt spid="205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8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 calcmode="lin" valueType="num">
                                      <p:cBhvr additive="base">
                                        <p:cTn id="13" dur="500" fill="hold"/>
                                        <p:tgtEl>
                                          <p:spTgt spid="2058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829">
                                            <p:txEl>
                                              <p:pRg st="0" end="0"/>
                                            </p:txEl>
                                          </p:spTgt>
                                        </p:tgtEl>
                                        <p:attrNameLst>
                                          <p:attrName>style.visibility</p:attrName>
                                        </p:attrNameLst>
                                      </p:cBhvr>
                                      <p:to>
                                        <p:strVal val="visible"/>
                                      </p:to>
                                    </p:set>
                                    <p:anim calcmode="lin" valueType="num">
                                      <p:cBhvr additive="base">
                                        <p:cTn id="19" dur="500" fill="hold"/>
                                        <p:tgtEl>
                                          <p:spTgt spid="20582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829">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P spid="205829" grpId="0" build="p"/>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1" name="Rectangle 3"/>
          <p:cNvSpPr>
            <a:spLocks noGrp="1" noChangeArrowheads="1"/>
          </p:cNvSpPr>
          <p:nvPr>
            <p:ph type="title"/>
          </p:nvPr>
        </p:nvSpPr>
        <p:spPr>
          <a:xfrm>
            <a:off x="642910" y="1017973"/>
            <a:ext cx="6851650" cy="377429"/>
          </a:xfrm>
          <a:noFill/>
          <a:ln/>
        </p:spPr>
        <p:txBody>
          <a:bodyPr anchor="ctr">
            <a:normAutofit fontScale="90000"/>
          </a:bodyPr>
          <a:lstStyle/>
          <a:p>
            <a:pPr algn="l">
              <a:buClr>
                <a:schemeClr val="accent2"/>
              </a:buClr>
            </a:pPr>
            <a:r>
              <a:rPr lang="zh-CN" altLang="en-US" sz="2800" b="1" dirty="0">
                <a:solidFill>
                  <a:srgbClr val="FF0000"/>
                </a:solidFill>
                <a:latin typeface="微软雅黑" pitchFamily="34" charset="-122"/>
                <a:ea typeface="微软雅黑" pitchFamily="34" charset="-122"/>
                <a:cs typeface="+mn-cs"/>
              </a:rPr>
              <a:t>计算机系统结构</a:t>
            </a:r>
          </a:p>
        </p:txBody>
      </p:sp>
      <p:sp>
        <p:nvSpPr>
          <p:cNvPr id="211972" name="Rectangle 4"/>
          <p:cNvSpPr>
            <a:spLocks noGrp="1" noChangeArrowheads="1"/>
          </p:cNvSpPr>
          <p:nvPr>
            <p:ph type="body" idx="1"/>
          </p:nvPr>
        </p:nvSpPr>
        <p:spPr>
          <a:xfrm>
            <a:off x="357158" y="1393023"/>
            <a:ext cx="8501122" cy="2786082"/>
          </a:xfrm>
          <a:noFill/>
          <a:ln/>
        </p:spPr>
        <p:txBody>
          <a:bodyPr>
            <a:noAutofit/>
          </a:bodyPr>
          <a:lstStyle/>
          <a:p>
            <a:pPr marL="0" indent="0">
              <a:lnSpc>
                <a:spcPct val="120000"/>
              </a:lnSpc>
              <a:spcBef>
                <a:spcPts val="0"/>
              </a:spcBef>
              <a:buClrTx/>
              <a:buFontTx/>
              <a:buNone/>
            </a:pPr>
            <a:r>
              <a:rPr lang="zh-CN" altLang="en-US" sz="1900" b="1" dirty="0">
                <a:solidFill>
                  <a:schemeClr val="accent6">
                    <a:lumMod val="50000"/>
                  </a:schemeClr>
                </a:solidFill>
                <a:latin typeface="微软雅黑" pitchFamily="34" charset="-122"/>
                <a:ea typeface="微软雅黑" pitchFamily="34" charset="-122"/>
              </a:rPr>
              <a:t>     </a:t>
            </a:r>
            <a:r>
              <a:rPr lang="zh-CN" altLang="en-US" sz="1900" b="1" dirty="0">
                <a:solidFill>
                  <a:srgbClr val="002060"/>
                </a:solidFill>
                <a:effectLst/>
                <a:latin typeface="微软雅黑" pitchFamily="34" charset="-122"/>
                <a:ea typeface="微软雅黑" pitchFamily="34" charset="-122"/>
              </a:rPr>
              <a:t>研究软件与硬件的功能匹配，确定软件与硬件间的界面；研究计算机系统的物理或硬件结构、各组成部分的属性以及各部分的相互联系，包括计算机网络的系统结构。</a:t>
            </a:r>
          </a:p>
          <a:p>
            <a:pPr marL="990600" lvl="1" indent="-533400">
              <a:lnSpc>
                <a:spcPct val="120000"/>
              </a:lnSpc>
              <a:spcBef>
                <a:spcPts val="0"/>
              </a:spcBef>
              <a:buBlip>
                <a:blip r:embed="rId3"/>
              </a:buBlip>
            </a:pPr>
            <a:r>
              <a:rPr lang="zh-CN" altLang="en-US" sz="1900" b="1" dirty="0">
                <a:solidFill>
                  <a:srgbClr val="002060"/>
                </a:solidFill>
                <a:effectLst/>
                <a:latin typeface="微软雅黑" pitchFamily="34" charset="-122"/>
                <a:ea typeface="微软雅黑" pitchFamily="34" charset="-122"/>
              </a:rPr>
              <a:t>主要研究方向包括：高性能先进处理机系统结构、分布式和并行计算机系统、</a:t>
            </a:r>
            <a:r>
              <a:rPr lang="en-US" altLang="zh-CN" sz="1900" b="1" dirty="0">
                <a:solidFill>
                  <a:srgbClr val="002060"/>
                </a:solidFill>
                <a:effectLst/>
                <a:latin typeface="微软雅黑" pitchFamily="34" charset="-122"/>
                <a:ea typeface="微软雅黑" pitchFamily="34" charset="-122"/>
              </a:rPr>
              <a:t>VLSI</a:t>
            </a:r>
            <a:r>
              <a:rPr lang="zh-CN" altLang="en-US" sz="1900" b="1" dirty="0">
                <a:solidFill>
                  <a:srgbClr val="002060"/>
                </a:solidFill>
                <a:effectLst/>
                <a:latin typeface="微软雅黑" pitchFamily="34" charset="-122"/>
                <a:ea typeface="微软雅黑" pitchFamily="34" charset="-122"/>
              </a:rPr>
              <a:t>系统设计、计算机网络与通信、</a:t>
            </a:r>
            <a:r>
              <a:rPr lang="en-US" altLang="zh-CN" sz="1900" b="1" dirty="0">
                <a:solidFill>
                  <a:srgbClr val="002060"/>
                </a:solidFill>
                <a:effectLst/>
                <a:latin typeface="微软雅黑" pitchFamily="34" charset="-122"/>
                <a:ea typeface="微软雅黑" pitchFamily="34" charset="-122"/>
              </a:rPr>
              <a:t>RISC</a:t>
            </a:r>
            <a:r>
              <a:rPr lang="zh-CN" altLang="en-US" sz="1900" b="1" dirty="0">
                <a:solidFill>
                  <a:srgbClr val="002060"/>
                </a:solidFill>
                <a:effectLst/>
                <a:latin typeface="微软雅黑" pitchFamily="34" charset="-122"/>
                <a:ea typeface="微软雅黑" pitchFamily="34" charset="-122"/>
              </a:rPr>
              <a:t>技术、多机系统、计算机仿真和性能评价、智能计算机系统、神经网络计算技术、容错计算技术、计算机器件与设备制造、测试技术、存储技术、计算机接口技术、多媒体系统技术等</a:t>
            </a:r>
          </a:p>
        </p:txBody>
      </p:sp>
      <p:sp>
        <p:nvSpPr>
          <p:cNvPr id="6" name="Rectangle 2"/>
          <p:cNvSpPr txBox="1">
            <a:spLocks noChangeArrowheads="1"/>
          </p:cNvSpPr>
          <p:nvPr/>
        </p:nvSpPr>
        <p:spPr>
          <a:xfrm>
            <a:off x="179512" y="118981"/>
            <a:ext cx="8517632"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j-cs"/>
              </a:rPr>
              <a:t>1.4 </a:t>
            </a:r>
            <a:r>
              <a:rPr kumimoji="0" lang="zh-CN" altLang="en-US" sz="3600" b="0" i="0" u="none" strike="noStrike" kern="1200" cap="none" spc="0" normalizeH="0" baseline="0" noProof="0">
                <a:ln>
                  <a:noFill/>
                </a:ln>
                <a:solidFill>
                  <a:schemeClr val="bg1"/>
                </a:solidFill>
                <a:effectLst/>
                <a:uLnTx/>
                <a:uFillTx/>
                <a:latin typeface="黑体" panose="02010609060101010101" pitchFamily="49" charset="-122"/>
                <a:ea typeface="黑体" panose="02010609060101010101" pitchFamily="49" charset="-122"/>
                <a:cs typeface="+mj-cs"/>
              </a:rPr>
              <a:t>计算机学科体系</a:t>
            </a:r>
            <a:r>
              <a:rPr kumimoji="0" lang="en-US" altLang="zh-CN" sz="24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j-cs"/>
              </a:rPr>
              <a:t>—</a:t>
            </a:r>
            <a:r>
              <a:rPr kumimoji="0" lang="zh-CN" altLang="en-US" sz="2400" b="1" i="0" u="none" strike="noStrike" kern="1200" cap="none" spc="0" normalizeH="0" baseline="0" noProof="0">
                <a:ln>
                  <a:noFill/>
                </a:ln>
                <a:solidFill>
                  <a:srgbClr val="FFFF00"/>
                </a:solidFill>
                <a:effectLst/>
                <a:uLnTx/>
                <a:uFillTx/>
                <a:latin typeface="黑体" panose="02010609060101010101" pitchFamily="49" charset="-122"/>
                <a:ea typeface="黑体" panose="02010609060101010101" pitchFamily="49" charset="-122"/>
                <a:cs typeface="+mj-cs"/>
              </a:rPr>
              <a:t>计算机科学与技术</a:t>
            </a:r>
            <a:endParaRPr kumimoji="0" lang="zh-CN" altLang="en-US" sz="2400" b="1" i="0" u="none" strike="noStrike" kern="1200" cap="none" spc="0" normalizeH="0" baseline="0" noProof="0" dirty="0">
              <a:ln>
                <a:noFill/>
              </a:ln>
              <a:solidFill>
                <a:srgbClr val="FFFF00"/>
              </a:solidFill>
              <a:effectLst/>
              <a:uLnTx/>
              <a:uFillTx/>
              <a:latin typeface="华文琥珀" pitchFamily="2" charset="-122"/>
              <a:ea typeface="黑体" panose="02010609060101010101" pitchFamily="49" charset="-122"/>
              <a:cs typeface="+mj-cs"/>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a:xfrm>
            <a:off x="428596" y="1089982"/>
            <a:ext cx="4500594" cy="3786024"/>
          </a:xfrm>
          <a:noFill/>
          <a:ln/>
        </p:spPr>
        <p:txBody>
          <a:bodyPr>
            <a:normAutofit/>
          </a:bodyPr>
          <a:lstStyle/>
          <a:p>
            <a:pPr marL="0" indent="0">
              <a:lnSpc>
                <a:spcPct val="120000"/>
              </a:lnSpc>
              <a:spcBef>
                <a:spcPct val="0"/>
              </a:spcBef>
              <a:buClrTx/>
              <a:buFontTx/>
              <a:buNone/>
            </a:pPr>
            <a:r>
              <a:rPr lang="zh-CN" altLang="en-US" sz="2400" b="1" dirty="0">
                <a:solidFill>
                  <a:srgbClr val="FF0000"/>
                </a:solidFill>
                <a:effectLst/>
                <a:latin typeface="微软雅黑" pitchFamily="34" charset="-122"/>
                <a:ea typeface="微软雅黑" pitchFamily="34" charset="-122"/>
              </a:rPr>
              <a:t>国防科大</a:t>
            </a:r>
            <a:r>
              <a:rPr lang="zh-CN" altLang="en-US" sz="2400" b="1" dirty="0">
                <a:solidFill>
                  <a:srgbClr val="FF0000"/>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a:t>
            </a:r>
            <a:r>
              <a:rPr lang="zh-CN" altLang="en-US" sz="2400" b="1" dirty="0">
                <a:solidFill>
                  <a:srgbClr val="FF0000"/>
                </a:solidFill>
                <a:effectLst/>
                <a:latin typeface="微软雅黑" pitchFamily="34" charset="-122"/>
                <a:ea typeface="微软雅黑" pitchFamily="34" charset="-122"/>
              </a:rPr>
              <a:t>银河 </a:t>
            </a:r>
            <a:r>
              <a:rPr lang="en-US" altLang="zh-CN" sz="2400" b="1" dirty="0">
                <a:solidFill>
                  <a:srgbClr val="FF0000"/>
                </a:solidFill>
                <a:effectLst/>
                <a:latin typeface="微软雅黑" pitchFamily="34" charset="-122"/>
                <a:ea typeface="微软雅黑" pitchFamily="34" charset="-122"/>
              </a:rPr>
              <a:t>/ </a:t>
            </a:r>
            <a:r>
              <a:rPr lang="zh-CN" altLang="en-US" sz="2400" b="1" dirty="0">
                <a:solidFill>
                  <a:srgbClr val="FF0000"/>
                </a:solidFill>
                <a:effectLst/>
                <a:latin typeface="微软雅黑" pitchFamily="34" charset="-122"/>
                <a:ea typeface="微软雅黑" pitchFamily="34" charset="-122"/>
              </a:rPr>
              <a:t>天河 系列</a:t>
            </a:r>
            <a:endParaRPr lang="en-US" altLang="zh-CN" sz="2400" b="1" dirty="0">
              <a:solidFill>
                <a:srgbClr val="FF0000"/>
              </a:solidFill>
              <a:effectLst/>
              <a:latin typeface="微软雅黑" pitchFamily="34" charset="-122"/>
              <a:ea typeface="微软雅黑" pitchFamily="34" charset="-122"/>
            </a:endParaRPr>
          </a:p>
          <a:p>
            <a:pPr marL="0" indent="0">
              <a:lnSpc>
                <a:spcPct val="120000"/>
              </a:lnSpc>
              <a:spcBef>
                <a:spcPct val="0"/>
              </a:spcBef>
              <a:buClrTx/>
              <a:buFontTx/>
              <a:buNone/>
            </a:pPr>
            <a:endParaRPr lang="zh-CN" altLang="en-US" sz="1400" b="1" dirty="0">
              <a:solidFill>
                <a:srgbClr val="FF0000"/>
              </a:solidFill>
              <a:effectLst/>
              <a:latin typeface="微软雅黑" pitchFamily="34" charset="-122"/>
              <a:ea typeface="微软雅黑" pitchFamily="34" charset="-122"/>
            </a:endParaRPr>
          </a:p>
          <a:p>
            <a:pPr marL="0" indent="0">
              <a:lnSpc>
                <a:spcPct val="120000"/>
              </a:lnSpc>
              <a:spcBef>
                <a:spcPct val="0"/>
              </a:spcBef>
              <a:buClrTx/>
              <a:buFontTx/>
              <a:buNone/>
            </a:pPr>
            <a:r>
              <a:rPr lang="zh-CN" altLang="en-US" sz="1900" b="1" dirty="0">
                <a:solidFill>
                  <a:srgbClr val="002060"/>
                </a:solidFill>
                <a:effectLst/>
                <a:latin typeface="微软雅黑" pitchFamily="34" charset="-122"/>
                <a:ea typeface="微软雅黑" pitchFamily="34" charset="-122"/>
              </a:rPr>
              <a:t>        天河一号（千万亿次，</a:t>
            </a:r>
            <a:r>
              <a:rPr lang="en-US" altLang="zh-CN" sz="1900" b="1" dirty="0">
                <a:solidFill>
                  <a:srgbClr val="002060"/>
                </a:solidFill>
                <a:effectLst/>
                <a:latin typeface="微软雅黑" pitchFamily="34" charset="-122"/>
                <a:ea typeface="微软雅黑" pitchFamily="34" charset="-122"/>
              </a:rPr>
              <a:t>09</a:t>
            </a:r>
            <a:r>
              <a:rPr lang="zh-CN" altLang="en-US" sz="1900" b="1" dirty="0">
                <a:solidFill>
                  <a:srgbClr val="002060"/>
                </a:solidFill>
                <a:effectLst/>
                <a:latin typeface="微软雅黑" pitchFamily="34" charset="-122"/>
                <a:ea typeface="微软雅黑" pitchFamily="34" charset="-122"/>
              </a:rPr>
              <a:t>年</a:t>
            </a:r>
            <a:r>
              <a:rPr lang="en-US" altLang="zh-CN" sz="1900" b="1" dirty="0">
                <a:solidFill>
                  <a:srgbClr val="002060"/>
                </a:solidFill>
                <a:effectLst/>
                <a:latin typeface="微软雅黑" pitchFamily="34" charset="-122"/>
                <a:ea typeface="微软雅黑" pitchFamily="34" charset="-122"/>
              </a:rPr>
              <a:t>10</a:t>
            </a:r>
            <a:r>
              <a:rPr lang="zh-CN" altLang="en-US" sz="1900" b="1" dirty="0">
                <a:solidFill>
                  <a:srgbClr val="002060"/>
                </a:solidFill>
                <a:effectLst/>
                <a:latin typeface="微软雅黑" pitchFamily="34" charset="-122"/>
                <a:ea typeface="微软雅黑" pitchFamily="34" charset="-122"/>
              </a:rPr>
              <a:t>月研制成功）。“天河一号”诞生，是我国战略高技术和大型基础科技装备研制领域取得的一项重大创新成果，实现了我国自主研制超级计算机能力从百万亿次到千万亿次的跨越，使我国成为继美国之后世界上第二个能够研制千万亿次超级计算机的国家。 </a:t>
            </a:r>
          </a:p>
        </p:txBody>
      </p:sp>
      <p:pic>
        <p:nvPicPr>
          <p:cNvPr id="244741" name="Picture 5" descr="507c38975fa8254355fb96d1"/>
          <p:cNvPicPr>
            <a:picLocks noChangeAspect="1" noChangeArrowheads="1"/>
          </p:cNvPicPr>
          <p:nvPr/>
        </p:nvPicPr>
        <p:blipFill>
          <a:blip r:embed="rId3" cstate="print"/>
          <a:srcRect/>
          <a:stretch>
            <a:fillRect/>
          </a:stretch>
        </p:blipFill>
        <p:spPr bwMode="auto">
          <a:xfrm>
            <a:off x="5000628" y="1125130"/>
            <a:ext cx="3921116" cy="2886780"/>
          </a:xfrm>
          <a:prstGeom prst="rect">
            <a:avLst/>
          </a:prstGeom>
          <a:noFill/>
        </p:spPr>
      </p:pic>
      <p:sp>
        <p:nvSpPr>
          <p:cNvPr id="5" name="Rectangle 2"/>
          <p:cNvSpPr>
            <a:spLocks noGrp="1" noChangeArrowheads="1"/>
          </p:cNvSpPr>
          <p:nvPr>
            <p:ph type="title"/>
          </p:nvPr>
        </p:nvSpPr>
        <p:spPr>
          <a:xfrm>
            <a:off x="179512" y="118981"/>
            <a:ext cx="8517632" cy="857250"/>
          </a:xfrm>
        </p:spPr>
        <p:txBody>
          <a:bodyPr/>
          <a:lstStyle/>
          <a:p>
            <a:pPr algn="l"/>
            <a:r>
              <a:rPr lang="en-US" altLang="zh-CN" sz="3600" dirty="0"/>
              <a:t>1.4 </a:t>
            </a:r>
            <a:r>
              <a:rPr lang="zh-CN" altLang="en-US" sz="3600" dirty="0"/>
              <a:t>计算机学科体系</a:t>
            </a:r>
            <a:r>
              <a:rPr lang="en-US" altLang="zh-CN" sz="2400" b="1" dirty="0">
                <a:solidFill>
                  <a:srgbClr val="FFFF00"/>
                </a:solidFill>
              </a:rPr>
              <a:t>—</a:t>
            </a:r>
            <a:r>
              <a:rPr lang="zh-CN" altLang="en-US" sz="2400" b="1" dirty="0">
                <a:solidFill>
                  <a:srgbClr val="FFFF00"/>
                </a:solidFill>
              </a:rPr>
              <a:t>计算机科学与技术</a:t>
            </a:r>
            <a:endParaRPr lang="zh-CN" altLang="en-US" sz="2400" b="1" dirty="0">
              <a:solidFill>
                <a:srgbClr val="FFFF00"/>
              </a:solidFill>
              <a:latin typeface="华文琥珀"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008"/>
  <p:tag name="KSO_WM_UNIT_TYPE" val="f"/>
  <p:tag name="KSO_WM_UNIT_INDEX" val="1"/>
  <p:tag name="KSO_WM_UNIT_CLEAR" val="1"/>
  <p:tag name="KSO_WM_UNIT_LAYERLEVEL" val="1"/>
  <p:tag name="KSO_WM_UNIT_VALUE" val="286"/>
  <p:tag name="KSO_WM_UNIT_HIGHLIGHT" val="0"/>
  <p:tag name="KSO_WM_UNIT_COMPATIBLE" val="0"/>
  <p:tag name="KSO_WM_UNIT_ID" val="custom160008_17*f*1"/>
  <p:tag name="KSO_WM_UNIT_PRESET_TEXT_INDEX" val="2"/>
  <p:tag name="KSO_WM_UNIT_PRESET_TEXT_LEN" val="40"/>
</p:tagLst>
</file>

<file path=ppt/theme/theme1.xml><?xml version="1.0" encoding="utf-8"?>
<a:theme xmlns:a="http://schemas.openxmlformats.org/drawingml/2006/main" name="演示文稿2">
  <a:themeElements>
    <a:clrScheme name="自定义 3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9A4"/>
      </a:hlink>
      <a:folHlink>
        <a:srgbClr val="1597EF"/>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演示文稿2</Template>
  <TotalTime>4237</TotalTime>
  <Words>7715</Words>
  <Application>Microsoft Office PowerPoint</Application>
  <PresentationFormat>全屏显示(16:9)</PresentationFormat>
  <Paragraphs>909</Paragraphs>
  <Slides>105</Slides>
  <Notes>10</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22" baseType="lpstr">
      <vt:lpstr>方正姚体</vt:lpstr>
      <vt:lpstr>黑体</vt:lpstr>
      <vt:lpstr>华文琥珀</vt:lpstr>
      <vt:lpstr>华文楷体</vt:lpstr>
      <vt:lpstr>华文中宋</vt:lpstr>
      <vt:lpstr>宋体</vt:lpstr>
      <vt:lpstr>微软雅黑</vt:lpstr>
      <vt:lpstr>Arial</vt:lpstr>
      <vt:lpstr>Calibri</vt:lpstr>
      <vt:lpstr>Tahoma</vt:lpstr>
      <vt:lpstr>Times New Roman</vt:lpstr>
      <vt:lpstr>Trebuchet MS</vt:lpstr>
      <vt:lpstr>verdana</vt:lpstr>
      <vt:lpstr>Wingdings</vt:lpstr>
      <vt:lpstr>演示文稿2</vt:lpstr>
      <vt:lpstr>Image</vt:lpstr>
      <vt:lpstr>Visio</vt:lpstr>
      <vt:lpstr>计算机科学导论</vt:lpstr>
      <vt:lpstr>课程计划</vt:lpstr>
      <vt:lpstr>课程计划</vt:lpstr>
      <vt:lpstr>课程作业</vt:lpstr>
      <vt:lpstr>教 材</vt:lpstr>
      <vt:lpstr>课外参考书</vt:lpstr>
      <vt:lpstr>课程考试</vt:lpstr>
      <vt:lpstr>计算机故事-1</vt:lpstr>
      <vt:lpstr>计算机故事-1</vt:lpstr>
      <vt:lpstr>计算机故事-1</vt:lpstr>
      <vt:lpstr>计算机故事-1</vt:lpstr>
      <vt:lpstr>计算机故事-1</vt:lpstr>
      <vt:lpstr>计算机故事-1</vt:lpstr>
      <vt:lpstr>计算机故事-2</vt:lpstr>
      <vt:lpstr>计算机故事-2</vt:lpstr>
      <vt:lpstr>计算机故事-2</vt:lpstr>
      <vt:lpstr>计算机名人-1</vt:lpstr>
      <vt:lpstr>计算机名人-2</vt:lpstr>
      <vt:lpstr>计算机导论课程目标</vt:lpstr>
      <vt:lpstr>第1章  计算机与计算思维基础</vt:lpstr>
      <vt:lpstr>第一章 计算机与计算思维</vt:lpstr>
      <vt:lpstr>主题1、 关于计算思维的理解</vt:lpstr>
      <vt:lpstr>主题1、 关于计算思维的理解</vt:lpstr>
      <vt:lpstr>主题1、 关于计算思维的理解</vt:lpstr>
      <vt:lpstr>主题1、 关于计算思维的理解</vt:lpstr>
      <vt:lpstr>主题1、 关于计算思维的理解</vt:lpstr>
      <vt:lpstr>主题1、 关于计算思维的理解</vt:lpstr>
      <vt:lpstr>计算思维</vt:lpstr>
      <vt:lpstr>计算思维</vt:lpstr>
      <vt:lpstr>计算思维----定义</vt:lpstr>
      <vt:lpstr>计算思维----定义</vt:lpstr>
      <vt:lpstr>计算思维----表现</vt:lpstr>
      <vt:lpstr>计算思维----特征</vt:lpstr>
      <vt:lpstr>计算思维----特征</vt:lpstr>
      <vt:lpstr>计算思维----特征</vt:lpstr>
      <vt:lpstr>计算思维----特征</vt:lpstr>
      <vt:lpstr>计算思维----特征</vt:lpstr>
      <vt:lpstr>计算思维----能做什么</vt:lpstr>
      <vt:lpstr>计算思维----能做什么</vt:lpstr>
      <vt:lpstr>PowerPoint 演示文稿</vt:lpstr>
      <vt:lpstr>主题2、 计算机理论模型—图灵机</vt:lpstr>
      <vt:lpstr>计算机的理论奠基人---图灵</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计算机的理论模型---图灵机</vt:lpstr>
      <vt:lpstr>图灵机蕴含的深邃意义</vt:lpstr>
      <vt:lpstr>图灵机蕴含的深邃意义</vt:lpstr>
      <vt:lpstr>图灵机蕴含的深邃意义</vt:lpstr>
      <vt:lpstr>图灵机蕴含的深邃意义</vt:lpstr>
      <vt:lpstr>图灵机蕴含的深邃意义</vt:lpstr>
      <vt:lpstr>计算机不能做什么？—局限性</vt:lpstr>
      <vt:lpstr>主题3、 现代计算机结构—冯诺依曼机</vt:lpstr>
      <vt:lpstr>计算机的理论奠基人---冯·诺依曼</vt:lpstr>
      <vt:lpstr>计算机的理论奠基人---冯·诺依曼</vt:lpstr>
      <vt:lpstr>回眸与展望---计算机</vt:lpstr>
      <vt:lpstr>回眸与展望---计算机</vt:lpstr>
      <vt:lpstr>回眸与展望---计算机</vt:lpstr>
      <vt:lpstr>回眸与展望---计算机</vt:lpstr>
      <vt:lpstr>回眸与展望---微机</vt:lpstr>
      <vt:lpstr>回眸与展望---微机</vt:lpstr>
      <vt:lpstr>回眸与展望---微机</vt:lpstr>
      <vt:lpstr>回眸与展望---微机</vt:lpstr>
      <vt:lpstr>计算机---分类</vt:lpstr>
      <vt:lpstr>回眸与展望---趋势</vt:lpstr>
      <vt:lpstr>回眸与展望---计算机</vt:lpstr>
      <vt:lpstr>现代计算机----系统构成</vt:lpstr>
      <vt:lpstr>现代计算机----硬件构架</vt:lpstr>
      <vt:lpstr>现代计算机---原理与计算</vt:lpstr>
      <vt:lpstr>现代计算机---定义</vt:lpstr>
      <vt:lpstr>1.4 计算机发展</vt:lpstr>
      <vt:lpstr>计算机能做什么？-应用</vt:lpstr>
      <vt:lpstr>计算机能做什么？-应用</vt:lpstr>
      <vt:lpstr>计算机能做什么？-应用</vt:lpstr>
      <vt:lpstr>无处不在的计算</vt:lpstr>
      <vt:lpstr>关于“计算”的理解</vt:lpstr>
      <vt:lpstr>关于“计算”的理解</vt:lpstr>
      <vt:lpstr>关于“计算”的理解</vt:lpstr>
      <vt:lpstr>关于“计算”的理解</vt:lpstr>
      <vt:lpstr>关于“计算”的理解</vt:lpstr>
      <vt:lpstr>关于“计算”的理解</vt:lpstr>
      <vt:lpstr>关于“计算”的理解</vt:lpstr>
      <vt:lpstr>关于“计算”的理解</vt:lpstr>
      <vt:lpstr>1.4 计算机学科体系</vt:lpstr>
      <vt:lpstr>计算机系统结构</vt:lpstr>
      <vt:lpstr>1.4 计算机学科体系—计算机科学与技术</vt:lpstr>
      <vt:lpstr>1.4 计算机学科体系—计算机科学与技术</vt:lpstr>
      <vt:lpstr>计算机应用技术</vt:lpstr>
      <vt:lpstr>1.4 计算机学科体系—个人规划</vt:lpstr>
      <vt:lpstr>1.4 计算机学科体系—个人规划</vt:lpstr>
      <vt:lpstr>课程预习：二进制与信息表达</vt:lpstr>
      <vt:lpstr>Thanks！</vt:lpstr>
    </vt:vector>
  </TitlesOfParts>
  <Company>杭州电子科技大学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《计算机与计算思维导论》教材配套PPT课件</dc:title>
  <dc:subject>《计算机与计算思维导论》之第一讲 认识计算机与计算</dc:subject>
  <dc:creator>郭艳华</dc:creator>
  <dc:description>大学计算机基础课程教学资源</dc:description>
  <cp:lastModifiedBy>linfu</cp:lastModifiedBy>
  <cp:revision>620</cp:revision>
  <dcterms:created xsi:type="dcterms:W3CDTF">2014-07-31T06:32:58Z</dcterms:created>
  <dcterms:modified xsi:type="dcterms:W3CDTF">2020-10-06T13:50:57Z</dcterms:modified>
  <cp:category>大学计算机基础课程教学资源</cp:category>
</cp:coreProperties>
</file>